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27"/>
  </p:notesMasterIdLst>
  <p:sldIdLst>
    <p:sldId id="257" r:id="rId5"/>
    <p:sldId id="517" r:id="rId6"/>
    <p:sldId id="827" r:id="rId7"/>
    <p:sldId id="519" r:id="rId8"/>
    <p:sldId id="515" r:id="rId9"/>
    <p:sldId id="520" r:id="rId10"/>
    <p:sldId id="837" r:id="rId11"/>
    <p:sldId id="839" r:id="rId12"/>
    <p:sldId id="511" r:id="rId13"/>
    <p:sldId id="512" r:id="rId14"/>
    <p:sldId id="513" r:id="rId15"/>
    <p:sldId id="521" r:id="rId16"/>
    <p:sldId id="828" r:id="rId17"/>
    <p:sldId id="840" r:id="rId18"/>
    <p:sldId id="487" r:id="rId19"/>
    <p:sldId id="494" r:id="rId20"/>
    <p:sldId id="811" r:id="rId21"/>
    <p:sldId id="495" r:id="rId22"/>
    <p:sldId id="497" r:id="rId23"/>
    <p:sldId id="498" r:id="rId24"/>
    <p:sldId id="524" r:id="rId25"/>
    <p:sldId id="491" r:id="rId26"/>
    <p:sldId id="813" r:id="rId27"/>
    <p:sldId id="493" r:id="rId28"/>
    <p:sldId id="526" r:id="rId29"/>
    <p:sldId id="514" r:id="rId30"/>
    <p:sldId id="500" r:id="rId31"/>
    <p:sldId id="501" r:id="rId32"/>
    <p:sldId id="814" r:id="rId33"/>
    <p:sldId id="504" r:id="rId34"/>
    <p:sldId id="506" r:id="rId35"/>
    <p:sldId id="815" r:id="rId36"/>
    <p:sldId id="507" r:id="rId37"/>
    <p:sldId id="816" r:id="rId38"/>
    <p:sldId id="509" r:id="rId39"/>
    <p:sldId id="817" r:id="rId40"/>
    <p:sldId id="510" r:id="rId41"/>
    <p:sldId id="527" r:id="rId42"/>
    <p:sldId id="264" r:id="rId43"/>
    <p:sldId id="529" r:id="rId44"/>
    <p:sldId id="530" r:id="rId45"/>
    <p:sldId id="492" r:id="rId46"/>
    <p:sldId id="531" r:id="rId47"/>
    <p:sldId id="532" r:id="rId48"/>
    <p:sldId id="533" r:id="rId49"/>
    <p:sldId id="534" r:id="rId50"/>
    <p:sldId id="503" r:id="rId51"/>
    <p:sldId id="535" r:id="rId52"/>
    <p:sldId id="536" r:id="rId53"/>
    <p:sldId id="537" r:id="rId54"/>
    <p:sldId id="538" r:id="rId55"/>
    <p:sldId id="539" r:id="rId56"/>
    <p:sldId id="502" r:id="rId57"/>
    <p:sldId id="541" r:id="rId58"/>
    <p:sldId id="551" r:id="rId59"/>
    <p:sldId id="565" r:id="rId60"/>
    <p:sldId id="566" r:id="rId61"/>
    <p:sldId id="567" r:id="rId62"/>
    <p:sldId id="560" r:id="rId63"/>
    <p:sldId id="568" r:id="rId64"/>
    <p:sldId id="569" r:id="rId65"/>
    <p:sldId id="570" r:id="rId66"/>
    <p:sldId id="829" r:id="rId67"/>
    <p:sldId id="552" r:id="rId68"/>
    <p:sldId id="547" r:id="rId69"/>
    <p:sldId id="571" r:id="rId70"/>
    <p:sldId id="572" r:id="rId71"/>
    <p:sldId id="562" r:id="rId72"/>
    <p:sldId id="573" r:id="rId73"/>
    <p:sldId id="564" r:id="rId74"/>
    <p:sldId id="574" r:id="rId75"/>
    <p:sldId id="823" r:id="rId76"/>
    <p:sldId id="841" r:id="rId77"/>
    <p:sldId id="843" r:id="rId78"/>
    <p:sldId id="842" r:id="rId79"/>
    <p:sldId id="575" r:id="rId80"/>
    <p:sldId id="576" r:id="rId81"/>
    <p:sldId id="553" r:id="rId82"/>
    <p:sldId id="577" r:id="rId83"/>
    <p:sldId id="578" r:id="rId84"/>
    <p:sldId id="579" r:id="rId85"/>
    <p:sldId id="548" r:id="rId86"/>
    <p:sldId id="558" r:id="rId87"/>
    <p:sldId id="580" r:id="rId88"/>
    <p:sldId id="581" r:id="rId89"/>
    <p:sldId id="582" r:id="rId90"/>
    <p:sldId id="583" r:id="rId91"/>
    <p:sldId id="584" r:id="rId92"/>
    <p:sldId id="585" r:id="rId93"/>
    <p:sldId id="586" r:id="rId94"/>
    <p:sldId id="587" r:id="rId95"/>
    <p:sldId id="554" r:id="rId96"/>
    <p:sldId id="588" r:id="rId97"/>
    <p:sldId id="589" r:id="rId98"/>
    <p:sldId id="590" r:id="rId99"/>
    <p:sldId id="591" r:id="rId100"/>
    <p:sldId id="592" r:id="rId101"/>
    <p:sldId id="555" r:id="rId102"/>
    <p:sldId id="772" r:id="rId103"/>
    <p:sldId id="774" r:id="rId104"/>
    <p:sldId id="775" r:id="rId105"/>
    <p:sldId id="776" r:id="rId106"/>
    <p:sldId id="777" r:id="rId107"/>
    <p:sldId id="778" r:id="rId108"/>
    <p:sldId id="779" r:id="rId109"/>
    <p:sldId id="780" r:id="rId110"/>
    <p:sldId id="781" r:id="rId111"/>
    <p:sldId id="782" r:id="rId112"/>
    <p:sldId id="783" r:id="rId113"/>
    <p:sldId id="784" r:id="rId114"/>
    <p:sldId id="785" r:id="rId115"/>
    <p:sldId id="786" r:id="rId116"/>
    <p:sldId id="787" r:id="rId117"/>
    <p:sldId id="788" r:id="rId118"/>
    <p:sldId id="789" r:id="rId119"/>
    <p:sldId id="790" r:id="rId120"/>
    <p:sldId id="791" r:id="rId121"/>
    <p:sldId id="792" r:id="rId122"/>
    <p:sldId id="831" r:id="rId123"/>
    <p:sldId id="830" r:id="rId124"/>
    <p:sldId id="794" r:id="rId125"/>
    <p:sldId id="795" r:id="rId126"/>
    <p:sldId id="796" r:id="rId127"/>
    <p:sldId id="797" r:id="rId128"/>
    <p:sldId id="798" r:id="rId129"/>
    <p:sldId id="799" r:id="rId130"/>
    <p:sldId id="800" r:id="rId131"/>
    <p:sldId id="801" r:id="rId132"/>
    <p:sldId id="836" r:id="rId133"/>
    <p:sldId id="802" r:id="rId134"/>
    <p:sldId id="803" r:id="rId135"/>
    <p:sldId id="804" r:id="rId136"/>
    <p:sldId id="806" r:id="rId137"/>
    <p:sldId id="844" r:id="rId138"/>
    <p:sldId id="807" r:id="rId139"/>
    <p:sldId id="808" r:id="rId140"/>
    <p:sldId id="809" r:id="rId141"/>
    <p:sldId id="713" r:id="rId142"/>
    <p:sldId id="672" r:id="rId143"/>
    <p:sldId id="715" r:id="rId144"/>
    <p:sldId id="716" r:id="rId145"/>
    <p:sldId id="698" r:id="rId146"/>
    <p:sldId id="673" r:id="rId147"/>
    <p:sldId id="717" r:id="rId148"/>
    <p:sldId id="718" r:id="rId149"/>
    <p:sldId id="719" r:id="rId150"/>
    <p:sldId id="653" r:id="rId151"/>
    <p:sldId id="720" r:id="rId152"/>
    <p:sldId id="652" r:id="rId153"/>
    <p:sldId id="696" r:id="rId154"/>
    <p:sldId id="655" r:id="rId155"/>
    <p:sldId id="694" r:id="rId156"/>
    <p:sldId id="834" r:id="rId157"/>
    <p:sldId id="697" r:id="rId158"/>
    <p:sldId id="721" r:id="rId159"/>
    <p:sldId id="695" r:id="rId160"/>
    <p:sldId id="677" r:id="rId161"/>
    <p:sldId id="722" r:id="rId162"/>
    <p:sldId id="687" r:id="rId163"/>
    <p:sldId id="706" r:id="rId164"/>
    <p:sldId id="702" r:id="rId165"/>
    <p:sldId id="705" r:id="rId166"/>
    <p:sldId id="703" r:id="rId167"/>
    <p:sldId id="723" r:id="rId168"/>
    <p:sldId id="701" r:id="rId169"/>
    <p:sldId id="700" r:id="rId170"/>
    <p:sldId id="724" r:id="rId171"/>
    <p:sldId id="496" r:id="rId172"/>
    <p:sldId id="725" r:id="rId173"/>
    <p:sldId id="692" r:id="rId174"/>
    <p:sldId id="726" r:id="rId175"/>
    <p:sldId id="690" r:id="rId176"/>
    <p:sldId id="727" r:id="rId177"/>
    <p:sldId id="668" r:id="rId178"/>
    <p:sldId id="691" r:id="rId179"/>
    <p:sldId id="728" r:id="rId180"/>
    <p:sldId id="693" r:id="rId181"/>
    <p:sldId id="729" r:id="rId182"/>
    <p:sldId id="681" r:id="rId183"/>
    <p:sldId id="680" r:id="rId184"/>
    <p:sldId id="683" r:id="rId185"/>
    <p:sldId id="684" r:id="rId186"/>
    <p:sldId id="730" r:id="rId187"/>
    <p:sldId id="667" r:id="rId188"/>
    <p:sldId id="666" r:id="rId189"/>
    <p:sldId id="832" r:id="rId190"/>
    <p:sldId id="733" r:id="rId191"/>
    <p:sldId id="734" r:id="rId192"/>
    <p:sldId id="735" r:id="rId193"/>
    <p:sldId id="737" r:id="rId194"/>
    <p:sldId id="738" r:id="rId195"/>
    <p:sldId id="818" r:id="rId196"/>
    <p:sldId id="739" r:id="rId197"/>
    <p:sldId id="819" r:id="rId198"/>
    <p:sldId id="740" r:id="rId199"/>
    <p:sldId id="820" r:id="rId200"/>
    <p:sldId id="821" r:id="rId201"/>
    <p:sldId id="822" r:id="rId202"/>
    <p:sldId id="743" r:id="rId203"/>
    <p:sldId id="745" r:id="rId204"/>
    <p:sldId id="824" r:id="rId205"/>
    <p:sldId id="747" r:id="rId206"/>
    <p:sldId id="748" r:id="rId207"/>
    <p:sldId id="749" r:id="rId208"/>
    <p:sldId id="750" r:id="rId209"/>
    <p:sldId id="826" r:id="rId210"/>
    <p:sldId id="752" r:id="rId211"/>
    <p:sldId id="835" r:id="rId212"/>
    <p:sldId id="753" r:id="rId213"/>
    <p:sldId id="754" r:id="rId214"/>
    <p:sldId id="755" r:id="rId215"/>
    <p:sldId id="757" r:id="rId216"/>
    <p:sldId id="758" r:id="rId217"/>
    <p:sldId id="759" r:id="rId218"/>
    <p:sldId id="760" r:id="rId219"/>
    <p:sldId id="761" r:id="rId220"/>
    <p:sldId id="762" r:id="rId221"/>
    <p:sldId id="763" r:id="rId222"/>
    <p:sldId id="765" r:id="rId223"/>
    <p:sldId id="766" r:id="rId224"/>
    <p:sldId id="767" r:id="rId225"/>
    <p:sldId id="768" r:id="rId226"/>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6B17B"/>
    <a:srgbClr val="B5B8B1"/>
    <a:srgbClr val="74808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70" autoAdjust="0"/>
    <p:restoredTop sz="85302" autoAdjust="0"/>
  </p:normalViewPr>
  <p:slideViewPr>
    <p:cSldViewPr snapToGrid="0" showGuides="1">
      <p:cViewPr varScale="1">
        <p:scale>
          <a:sx n="94" d="100"/>
          <a:sy n="94" d="100"/>
        </p:scale>
        <p:origin x="996"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91" Type="http://schemas.openxmlformats.org/officeDocument/2006/relationships/slide" Target="slides/slide187.xml"/><Relationship Id="rId205" Type="http://schemas.openxmlformats.org/officeDocument/2006/relationships/slide" Target="slides/slide201.xml"/><Relationship Id="rId226" Type="http://schemas.openxmlformats.org/officeDocument/2006/relationships/slide" Target="slides/slide22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slide" Target="slides/slide177.xml"/><Relationship Id="rId216" Type="http://schemas.openxmlformats.org/officeDocument/2006/relationships/slide" Target="slides/slide212.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92" Type="http://schemas.openxmlformats.org/officeDocument/2006/relationships/slide" Target="slides/slide188.xml"/><Relationship Id="rId206" Type="http://schemas.openxmlformats.org/officeDocument/2006/relationships/slide" Target="slides/slide202.xml"/><Relationship Id="rId227" Type="http://schemas.openxmlformats.org/officeDocument/2006/relationships/notesMaster" Target="notesMasters/notesMaster1.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82" Type="http://schemas.openxmlformats.org/officeDocument/2006/relationships/slide" Target="slides/slide178.xml"/><Relationship Id="rId217" Type="http://schemas.openxmlformats.org/officeDocument/2006/relationships/slide" Target="slides/slide213.xml"/><Relationship Id="rId6" Type="http://schemas.openxmlformats.org/officeDocument/2006/relationships/slide" Target="slides/slide2.xml"/><Relationship Id="rId23" Type="http://schemas.openxmlformats.org/officeDocument/2006/relationships/slide" Target="slides/slide19.xml"/><Relationship Id="rId119" Type="http://schemas.openxmlformats.org/officeDocument/2006/relationships/slide" Target="slides/slide115.xml"/><Relationship Id="rId44" Type="http://schemas.openxmlformats.org/officeDocument/2006/relationships/slide" Target="slides/slide40.xml"/><Relationship Id="rId65" Type="http://schemas.openxmlformats.org/officeDocument/2006/relationships/slide" Target="slides/slide61.xml"/><Relationship Id="rId86" Type="http://schemas.openxmlformats.org/officeDocument/2006/relationships/slide" Target="slides/slide82.xml"/><Relationship Id="rId130" Type="http://schemas.openxmlformats.org/officeDocument/2006/relationships/slide" Target="slides/slide126.xml"/><Relationship Id="rId151" Type="http://schemas.openxmlformats.org/officeDocument/2006/relationships/slide" Target="slides/slide147.xml"/><Relationship Id="rId172" Type="http://schemas.openxmlformats.org/officeDocument/2006/relationships/slide" Target="slides/slide168.xml"/><Relationship Id="rId193" Type="http://schemas.openxmlformats.org/officeDocument/2006/relationships/slide" Target="slides/slide189.xml"/><Relationship Id="rId207" Type="http://schemas.openxmlformats.org/officeDocument/2006/relationships/slide" Target="slides/slide203.xml"/><Relationship Id="rId228" Type="http://schemas.openxmlformats.org/officeDocument/2006/relationships/presProps" Target="presProps.xml"/><Relationship Id="rId13" Type="http://schemas.openxmlformats.org/officeDocument/2006/relationships/slide" Target="slides/slide9.xml"/><Relationship Id="rId109" Type="http://schemas.openxmlformats.org/officeDocument/2006/relationships/slide" Target="slides/slide105.xml"/><Relationship Id="rId34" Type="http://schemas.openxmlformats.org/officeDocument/2006/relationships/slide" Target="slides/slide30.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20" Type="http://schemas.openxmlformats.org/officeDocument/2006/relationships/slide" Target="slides/slide116.xml"/><Relationship Id="rId141" Type="http://schemas.openxmlformats.org/officeDocument/2006/relationships/slide" Target="slides/slide137.xml"/><Relationship Id="rId7" Type="http://schemas.openxmlformats.org/officeDocument/2006/relationships/slide" Target="slides/slide3.xml"/><Relationship Id="rId162" Type="http://schemas.openxmlformats.org/officeDocument/2006/relationships/slide" Target="slides/slide158.xml"/><Relationship Id="rId183" Type="http://schemas.openxmlformats.org/officeDocument/2006/relationships/slide" Target="slides/slide179.xml"/><Relationship Id="rId218" Type="http://schemas.openxmlformats.org/officeDocument/2006/relationships/slide" Target="slides/slide214.xml"/><Relationship Id="rId24" Type="http://schemas.openxmlformats.org/officeDocument/2006/relationships/slide" Target="slides/slide20.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31" Type="http://schemas.openxmlformats.org/officeDocument/2006/relationships/slide" Target="slides/slide127.xml"/><Relationship Id="rId152" Type="http://schemas.openxmlformats.org/officeDocument/2006/relationships/slide" Target="slides/slide148.xml"/><Relationship Id="rId173" Type="http://schemas.openxmlformats.org/officeDocument/2006/relationships/slide" Target="slides/slide169.xml"/><Relationship Id="rId194" Type="http://schemas.openxmlformats.org/officeDocument/2006/relationships/slide" Target="slides/slide190.xml"/><Relationship Id="rId208" Type="http://schemas.openxmlformats.org/officeDocument/2006/relationships/slide" Target="slides/slide204.xml"/><Relationship Id="rId229" Type="http://schemas.openxmlformats.org/officeDocument/2006/relationships/viewProps" Target="viewProps.xml"/><Relationship Id="rId14" Type="http://schemas.openxmlformats.org/officeDocument/2006/relationships/slide" Target="slides/slide10.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8" Type="http://schemas.openxmlformats.org/officeDocument/2006/relationships/slide" Target="slides/slide4.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219" Type="http://schemas.openxmlformats.org/officeDocument/2006/relationships/slide" Target="slides/slide215.xml"/><Relationship Id="rId230" Type="http://schemas.openxmlformats.org/officeDocument/2006/relationships/theme" Target="theme/theme1.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79" Type="http://schemas.openxmlformats.org/officeDocument/2006/relationships/slide" Target="slides/slide175.xml"/><Relationship Id="rId195" Type="http://schemas.openxmlformats.org/officeDocument/2006/relationships/slide" Target="slides/slide191.xml"/><Relationship Id="rId209" Type="http://schemas.openxmlformats.org/officeDocument/2006/relationships/slide" Target="slides/slide205.xml"/><Relationship Id="rId190" Type="http://schemas.openxmlformats.org/officeDocument/2006/relationships/slide" Target="slides/slide186.xml"/><Relationship Id="rId204" Type="http://schemas.openxmlformats.org/officeDocument/2006/relationships/slide" Target="slides/slide200.xml"/><Relationship Id="rId220" Type="http://schemas.openxmlformats.org/officeDocument/2006/relationships/slide" Target="slides/slide216.xml"/><Relationship Id="rId225" Type="http://schemas.openxmlformats.org/officeDocument/2006/relationships/slide" Target="slides/slide221.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185" Type="http://schemas.openxmlformats.org/officeDocument/2006/relationships/slide" Target="slides/slide181.xml"/><Relationship Id="rId4" Type="http://schemas.openxmlformats.org/officeDocument/2006/relationships/slideMaster" Target="slideMasters/slideMaster1.xml"/><Relationship Id="rId9" Type="http://schemas.openxmlformats.org/officeDocument/2006/relationships/slide" Target="slides/slide5.xml"/><Relationship Id="rId180" Type="http://schemas.openxmlformats.org/officeDocument/2006/relationships/slide" Target="slides/slide176.xml"/><Relationship Id="rId210" Type="http://schemas.openxmlformats.org/officeDocument/2006/relationships/slide" Target="slides/slide206.xml"/><Relationship Id="rId215" Type="http://schemas.openxmlformats.org/officeDocument/2006/relationships/slide" Target="slides/slide211.xml"/><Relationship Id="rId26" Type="http://schemas.openxmlformats.org/officeDocument/2006/relationships/slide" Target="slides/slide22.xml"/><Relationship Id="rId231" Type="http://schemas.openxmlformats.org/officeDocument/2006/relationships/tableStyles" Target="tableStyles.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96" Type="http://schemas.openxmlformats.org/officeDocument/2006/relationships/slide" Target="slides/slide192.xml"/><Relationship Id="rId200" Type="http://schemas.openxmlformats.org/officeDocument/2006/relationships/slide" Target="slides/slide196.xml"/><Relationship Id="rId16" Type="http://schemas.openxmlformats.org/officeDocument/2006/relationships/slide" Target="slides/slide12.xml"/><Relationship Id="rId221" Type="http://schemas.openxmlformats.org/officeDocument/2006/relationships/slide" Target="slides/slide217.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slide" Target="slides/slide182.xml"/><Relationship Id="rId211" Type="http://schemas.openxmlformats.org/officeDocument/2006/relationships/slide" Target="slides/slide207.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97" Type="http://schemas.openxmlformats.org/officeDocument/2006/relationships/slide" Target="slides/slide193.xml"/><Relationship Id="rId201" Type="http://schemas.openxmlformats.org/officeDocument/2006/relationships/slide" Target="slides/slide197.xml"/><Relationship Id="rId222" Type="http://schemas.openxmlformats.org/officeDocument/2006/relationships/slide" Target="slides/slide218.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87" Type="http://schemas.openxmlformats.org/officeDocument/2006/relationships/slide" Target="slides/slide183.xml"/><Relationship Id="rId1" Type="http://schemas.openxmlformats.org/officeDocument/2006/relationships/customXml" Target="../customXml/item1.xml"/><Relationship Id="rId212" Type="http://schemas.openxmlformats.org/officeDocument/2006/relationships/slide" Target="slides/slide208.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slide" Target="slides/slide173.xml"/><Relationship Id="rId198" Type="http://schemas.openxmlformats.org/officeDocument/2006/relationships/slide" Target="slides/slide194.xml"/><Relationship Id="rId202" Type="http://schemas.openxmlformats.org/officeDocument/2006/relationships/slide" Target="slides/slide198.xml"/><Relationship Id="rId223" Type="http://schemas.openxmlformats.org/officeDocument/2006/relationships/slide" Target="slides/slide219.xml"/><Relationship Id="rId18" Type="http://schemas.openxmlformats.org/officeDocument/2006/relationships/slide" Target="slides/slide14.xml"/><Relationship Id="rId39" Type="http://schemas.openxmlformats.org/officeDocument/2006/relationships/slide" Target="slides/slide35.xml"/><Relationship Id="rId50" Type="http://schemas.openxmlformats.org/officeDocument/2006/relationships/slide" Target="slides/slide46.xml"/><Relationship Id="rId104" Type="http://schemas.openxmlformats.org/officeDocument/2006/relationships/slide" Target="slides/slide100.xml"/><Relationship Id="rId125" Type="http://schemas.openxmlformats.org/officeDocument/2006/relationships/slide" Target="slides/slide121.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 Id="rId71" Type="http://schemas.openxmlformats.org/officeDocument/2006/relationships/slide" Target="slides/slide67.xml"/><Relationship Id="rId92" Type="http://schemas.openxmlformats.org/officeDocument/2006/relationships/slide" Target="slides/slide88.xml"/><Relationship Id="rId213" Type="http://schemas.openxmlformats.org/officeDocument/2006/relationships/slide" Target="slides/slide209.xml"/><Relationship Id="rId2" Type="http://schemas.openxmlformats.org/officeDocument/2006/relationships/customXml" Target="../customXml/item2.xml"/><Relationship Id="rId29" Type="http://schemas.openxmlformats.org/officeDocument/2006/relationships/slide" Target="slides/slide25.xml"/><Relationship Id="rId40" Type="http://schemas.openxmlformats.org/officeDocument/2006/relationships/slide" Target="slides/slide36.xml"/><Relationship Id="rId115" Type="http://schemas.openxmlformats.org/officeDocument/2006/relationships/slide" Target="slides/slide111.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61" Type="http://schemas.openxmlformats.org/officeDocument/2006/relationships/slide" Target="slides/slide57.xml"/><Relationship Id="rId82" Type="http://schemas.openxmlformats.org/officeDocument/2006/relationships/slide" Target="slides/slide78.xml"/><Relationship Id="rId199" Type="http://schemas.openxmlformats.org/officeDocument/2006/relationships/slide" Target="slides/slide195.xml"/><Relationship Id="rId203" Type="http://schemas.openxmlformats.org/officeDocument/2006/relationships/slide" Target="slides/slide199.xml"/><Relationship Id="rId19" Type="http://schemas.openxmlformats.org/officeDocument/2006/relationships/slide" Target="slides/slide15.xml"/><Relationship Id="rId224" Type="http://schemas.openxmlformats.org/officeDocument/2006/relationships/slide" Target="slides/slide220.xml"/><Relationship Id="rId30" Type="http://schemas.openxmlformats.org/officeDocument/2006/relationships/slide" Target="slides/slide2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189" Type="http://schemas.openxmlformats.org/officeDocument/2006/relationships/slide" Target="slides/slide185.xml"/><Relationship Id="rId3" Type="http://schemas.openxmlformats.org/officeDocument/2006/relationships/customXml" Target="../customXml/item3.xml"/><Relationship Id="rId214" Type="http://schemas.openxmlformats.org/officeDocument/2006/relationships/slide" Target="slides/slide210.xml"/></Relationships>
</file>

<file path=ppt/diagrams/_rels/data2.xml.rels><?xml version="1.0" encoding="UTF-8" standalone="yes"?>
<Relationships xmlns="http://schemas.openxmlformats.org/package/2006/relationships"><Relationship Id="rId2" Type="http://schemas.openxmlformats.org/officeDocument/2006/relationships/image" Target="../media/image26.svg"/><Relationship Id="rId1" Type="http://schemas.openxmlformats.org/officeDocument/2006/relationships/image" Target="../media/image25.png"/></Relationships>
</file>

<file path=ppt/diagrams/_rels/data7.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svg"/><Relationship Id="rId1" Type="http://schemas.openxmlformats.org/officeDocument/2006/relationships/image" Target="../media/image49.png"/><Relationship Id="rId6" Type="http://schemas.openxmlformats.org/officeDocument/2006/relationships/image" Target="../media/image54.svg"/><Relationship Id="rId5" Type="http://schemas.openxmlformats.org/officeDocument/2006/relationships/image" Target="../media/image53.png"/><Relationship Id="rId10" Type="http://schemas.openxmlformats.org/officeDocument/2006/relationships/image" Target="../media/image58.svg"/><Relationship Id="rId4" Type="http://schemas.openxmlformats.org/officeDocument/2006/relationships/image" Target="../media/image52.svg"/><Relationship Id="rId9" Type="http://schemas.openxmlformats.org/officeDocument/2006/relationships/image" Target="../media/image57.png"/></Relationships>
</file>

<file path=ppt/diagrams/_rels/drawing2.xml.rels><?xml version="1.0" encoding="UTF-8" standalone="yes"?>
<Relationships xmlns="http://schemas.openxmlformats.org/package/2006/relationships"><Relationship Id="rId2" Type="http://schemas.openxmlformats.org/officeDocument/2006/relationships/image" Target="../media/image26.svg"/><Relationship Id="rId1" Type="http://schemas.openxmlformats.org/officeDocument/2006/relationships/image" Target="../media/image25.png"/></Relationships>
</file>

<file path=ppt/diagrams/_rels/drawing7.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svg"/><Relationship Id="rId1" Type="http://schemas.openxmlformats.org/officeDocument/2006/relationships/image" Target="../media/image49.png"/><Relationship Id="rId6" Type="http://schemas.openxmlformats.org/officeDocument/2006/relationships/image" Target="../media/image54.svg"/><Relationship Id="rId5" Type="http://schemas.openxmlformats.org/officeDocument/2006/relationships/image" Target="../media/image53.png"/><Relationship Id="rId10" Type="http://schemas.openxmlformats.org/officeDocument/2006/relationships/image" Target="../media/image58.svg"/><Relationship Id="rId4" Type="http://schemas.openxmlformats.org/officeDocument/2006/relationships/image" Target="../media/image52.svg"/><Relationship Id="rId9" Type="http://schemas.openxmlformats.org/officeDocument/2006/relationships/image" Target="../media/image57.pn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409969-88C1-4033-A158-46AD8A68C09B}" type="doc">
      <dgm:prSet loTypeId="urn:microsoft.com/office/officeart/2008/layout/LinedList" loCatId="list" qsTypeId="urn:microsoft.com/office/officeart/2005/8/quickstyle/simple1" qsCatId="simple" csTypeId="urn:microsoft.com/office/officeart/2005/8/colors/accent3_2" csCatId="accent3"/>
      <dgm:spPr/>
      <dgm:t>
        <a:bodyPr/>
        <a:lstStyle/>
        <a:p>
          <a:endParaRPr lang="en-US"/>
        </a:p>
      </dgm:t>
    </dgm:pt>
    <dgm:pt modelId="{0250DAA8-5F35-4222-91CF-E67E6B37F89A}">
      <dgm:prSet/>
      <dgm:spPr/>
      <dgm:t>
        <a:bodyPr/>
        <a:lstStyle/>
        <a:p>
          <a:r>
            <a:rPr lang="en-US" dirty="0"/>
            <a:t>Institutional Administrative Commitment</a:t>
          </a:r>
        </a:p>
      </dgm:t>
    </dgm:pt>
    <dgm:pt modelId="{6FE8C4A7-1793-4920-B2B7-87973288DAB0}" type="parTrans" cxnId="{8654ADAF-8E73-4951-A142-73EE42963CA6}">
      <dgm:prSet/>
      <dgm:spPr/>
      <dgm:t>
        <a:bodyPr/>
        <a:lstStyle/>
        <a:p>
          <a:endParaRPr lang="en-US"/>
        </a:p>
      </dgm:t>
    </dgm:pt>
    <dgm:pt modelId="{2A27374A-774F-411E-A8F6-7DFACE227CA2}" type="sibTrans" cxnId="{8654ADAF-8E73-4951-A142-73EE42963CA6}">
      <dgm:prSet/>
      <dgm:spPr/>
      <dgm:t>
        <a:bodyPr/>
        <a:lstStyle/>
        <a:p>
          <a:endParaRPr lang="en-US"/>
        </a:p>
      </dgm:t>
    </dgm:pt>
    <dgm:pt modelId="{2AAAB0D6-9776-4B09-9EC5-1A0BFDF445D5}">
      <dgm:prSet/>
      <dgm:spPr/>
      <dgm:t>
        <a:bodyPr/>
        <a:lstStyle/>
        <a:p>
          <a:r>
            <a:rPr lang="en-US" dirty="0"/>
            <a:t>Program Scope and Governance</a:t>
          </a:r>
        </a:p>
      </dgm:t>
    </dgm:pt>
    <dgm:pt modelId="{C9D74D61-07F9-4A54-B7A0-B5D851284B03}" type="parTrans" cxnId="{7F658061-77A2-42F7-A8C6-A6FD9ED0FDFE}">
      <dgm:prSet/>
      <dgm:spPr/>
      <dgm:t>
        <a:bodyPr/>
        <a:lstStyle/>
        <a:p>
          <a:endParaRPr lang="en-US"/>
        </a:p>
      </dgm:t>
    </dgm:pt>
    <dgm:pt modelId="{2D47B885-684F-4F8F-B482-D4CB4B03BD3D}" type="sibTrans" cxnId="{7F658061-77A2-42F7-A8C6-A6FD9ED0FDFE}">
      <dgm:prSet/>
      <dgm:spPr/>
      <dgm:t>
        <a:bodyPr/>
        <a:lstStyle/>
        <a:p>
          <a:endParaRPr lang="en-US"/>
        </a:p>
      </dgm:t>
    </dgm:pt>
    <dgm:pt modelId="{8F58C647-194D-4DD9-AC50-719402A99150}">
      <dgm:prSet/>
      <dgm:spPr/>
      <dgm:t>
        <a:bodyPr/>
        <a:lstStyle/>
        <a:p>
          <a:r>
            <a:rPr lang="en-US" dirty="0"/>
            <a:t>Facilities and Equipment Resources</a:t>
          </a:r>
        </a:p>
      </dgm:t>
    </dgm:pt>
    <dgm:pt modelId="{0F74E333-645A-4C11-BA60-CF5274642261}" type="parTrans" cxnId="{2F5B06A4-1844-4940-A960-1A1762FFA011}">
      <dgm:prSet/>
      <dgm:spPr/>
      <dgm:t>
        <a:bodyPr/>
        <a:lstStyle/>
        <a:p>
          <a:endParaRPr lang="en-US"/>
        </a:p>
      </dgm:t>
    </dgm:pt>
    <dgm:pt modelId="{BC62422F-7815-4ED3-8B81-46FC55504C2F}" type="sibTrans" cxnId="{2F5B06A4-1844-4940-A960-1A1762FFA011}">
      <dgm:prSet/>
      <dgm:spPr/>
      <dgm:t>
        <a:bodyPr/>
        <a:lstStyle/>
        <a:p>
          <a:endParaRPr lang="en-US"/>
        </a:p>
      </dgm:t>
    </dgm:pt>
    <dgm:pt modelId="{0A2AB6FC-A0D9-436C-9784-92D8E8341294}">
      <dgm:prSet/>
      <dgm:spPr/>
      <dgm:t>
        <a:bodyPr/>
        <a:lstStyle/>
        <a:p>
          <a:r>
            <a:rPr lang="en-US" dirty="0"/>
            <a:t>Personnel and Services Resources</a:t>
          </a:r>
        </a:p>
      </dgm:t>
    </dgm:pt>
    <dgm:pt modelId="{B4CD6225-CCAF-499A-A380-E22250F505EC}" type="parTrans" cxnId="{3E68912E-8AF5-45D9-AA56-CEBA5AC0E7AA}">
      <dgm:prSet/>
      <dgm:spPr/>
      <dgm:t>
        <a:bodyPr/>
        <a:lstStyle/>
        <a:p>
          <a:endParaRPr lang="en-US"/>
        </a:p>
      </dgm:t>
    </dgm:pt>
    <dgm:pt modelId="{13431793-F62A-459B-B3D3-591F0926226E}" type="sibTrans" cxnId="{3E68912E-8AF5-45D9-AA56-CEBA5AC0E7AA}">
      <dgm:prSet/>
      <dgm:spPr/>
      <dgm:t>
        <a:bodyPr/>
        <a:lstStyle/>
        <a:p>
          <a:endParaRPr lang="en-US"/>
        </a:p>
      </dgm:t>
    </dgm:pt>
    <dgm:pt modelId="{6B66B823-2C21-41CD-852B-54FC51DA600D}">
      <dgm:prSet/>
      <dgm:spPr/>
      <dgm:t>
        <a:bodyPr/>
        <a:lstStyle/>
        <a:p>
          <a:r>
            <a:rPr lang="en-US" dirty="0"/>
            <a:t>Patient Care: Expectations and Protocols</a:t>
          </a:r>
        </a:p>
      </dgm:t>
    </dgm:pt>
    <dgm:pt modelId="{466E8E29-E73F-4716-B069-42F8EBC07797}" type="parTrans" cxnId="{BF655D83-AC95-48AB-B053-660493760D1E}">
      <dgm:prSet/>
      <dgm:spPr/>
      <dgm:t>
        <a:bodyPr/>
        <a:lstStyle/>
        <a:p>
          <a:endParaRPr lang="en-US"/>
        </a:p>
      </dgm:t>
    </dgm:pt>
    <dgm:pt modelId="{2F5BA8AF-9F17-4857-82FC-8D8BBF18342F}" type="sibTrans" cxnId="{BF655D83-AC95-48AB-B053-660493760D1E}">
      <dgm:prSet/>
      <dgm:spPr/>
      <dgm:t>
        <a:bodyPr/>
        <a:lstStyle/>
        <a:p>
          <a:endParaRPr lang="en-US"/>
        </a:p>
      </dgm:t>
    </dgm:pt>
    <dgm:pt modelId="{6555A879-FFE5-4E1B-B47D-BA1FF2B86AD1}">
      <dgm:prSet/>
      <dgm:spPr/>
      <dgm:t>
        <a:bodyPr/>
        <a:lstStyle/>
        <a:p>
          <a:r>
            <a:rPr lang="en-US" dirty="0"/>
            <a:t>Data Surveillance and Systems</a:t>
          </a:r>
        </a:p>
      </dgm:t>
    </dgm:pt>
    <dgm:pt modelId="{7D21E971-C9C2-4B51-9072-F6BF7CC468C9}" type="parTrans" cxnId="{BDD818B1-33B2-4FD4-B38D-99CEC4B08896}">
      <dgm:prSet/>
      <dgm:spPr/>
      <dgm:t>
        <a:bodyPr/>
        <a:lstStyle/>
        <a:p>
          <a:endParaRPr lang="en-US"/>
        </a:p>
      </dgm:t>
    </dgm:pt>
    <dgm:pt modelId="{21E48335-F41E-4BAE-A15B-7ED125BAE15D}" type="sibTrans" cxnId="{BDD818B1-33B2-4FD4-B38D-99CEC4B08896}">
      <dgm:prSet/>
      <dgm:spPr/>
      <dgm:t>
        <a:bodyPr/>
        <a:lstStyle/>
        <a:p>
          <a:endParaRPr lang="en-US"/>
        </a:p>
      </dgm:t>
    </dgm:pt>
    <dgm:pt modelId="{CFBB2838-56A4-4E10-B766-F20A72739AA7}">
      <dgm:prSet/>
      <dgm:spPr/>
      <dgm:t>
        <a:bodyPr/>
        <a:lstStyle/>
        <a:p>
          <a:r>
            <a:rPr lang="en-US" dirty="0"/>
            <a:t>Performance Improvement and Patient Safety</a:t>
          </a:r>
        </a:p>
      </dgm:t>
    </dgm:pt>
    <dgm:pt modelId="{B9A8E6AE-DC1C-4E75-A742-AD8E02BE8899}" type="parTrans" cxnId="{4B338A83-6D64-4342-A6BE-8A401349FBF7}">
      <dgm:prSet/>
      <dgm:spPr/>
      <dgm:t>
        <a:bodyPr/>
        <a:lstStyle/>
        <a:p>
          <a:endParaRPr lang="en-US"/>
        </a:p>
      </dgm:t>
    </dgm:pt>
    <dgm:pt modelId="{3BF8B142-6792-427B-AD00-427ABBC65194}" type="sibTrans" cxnId="{4B338A83-6D64-4342-A6BE-8A401349FBF7}">
      <dgm:prSet/>
      <dgm:spPr/>
      <dgm:t>
        <a:bodyPr/>
        <a:lstStyle/>
        <a:p>
          <a:endParaRPr lang="en-US"/>
        </a:p>
      </dgm:t>
    </dgm:pt>
    <dgm:pt modelId="{3782B013-0674-4CC1-A2FB-039980F85FFF}">
      <dgm:prSet/>
      <dgm:spPr/>
      <dgm:t>
        <a:bodyPr/>
        <a:lstStyle/>
        <a:p>
          <a:r>
            <a:rPr lang="en-US" dirty="0"/>
            <a:t>Education: Professional and Community Outreach</a:t>
          </a:r>
        </a:p>
      </dgm:t>
    </dgm:pt>
    <dgm:pt modelId="{46BF9D17-2D2B-4DAC-A41A-7B12E663C8ED}" type="parTrans" cxnId="{B17A7BCE-1A27-42D6-A05C-D8E79D669257}">
      <dgm:prSet/>
      <dgm:spPr/>
      <dgm:t>
        <a:bodyPr/>
        <a:lstStyle/>
        <a:p>
          <a:endParaRPr lang="en-US"/>
        </a:p>
      </dgm:t>
    </dgm:pt>
    <dgm:pt modelId="{8D28B3A5-51D8-4978-8BF9-1029D22B3350}" type="sibTrans" cxnId="{B17A7BCE-1A27-42D6-A05C-D8E79D669257}">
      <dgm:prSet/>
      <dgm:spPr/>
      <dgm:t>
        <a:bodyPr/>
        <a:lstStyle/>
        <a:p>
          <a:endParaRPr lang="en-US"/>
        </a:p>
      </dgm:t>
    </dgm:pt>
    <dgm:pt modelId="{344E8AA5-2A0E-49B5-99C9-0AAF211DFFDD}">
      <dgm:prSet/>
      <dgm:spPr/>
      <dgm:t>
        <a:bodyPr/>
        <a:lstStyle/>
        <a:p>
          <a:r>
            <a:rPr lang="en-US" dirty="0"/>
            <a:t>Research</a:t>
          </a:r>
        </a:p>
      </dgm:t>
    </dgm:pt>
    <dgm:pt modelId="{9F69977C-EAA1-4517-97B1-B9A5FBE54B1F}" type="parTrans" cxnId="{CB4EDDBF-3EDB-4DB3-BDE8-F1697ECEA9B5}">
      <dgm:prSet/>
      <dgm:spPr/>
      <dgm:t>
        <a:bodyPr/>
        <a:lstStyle/>
        <a:p>
          <a:endParaRPr lang="en-US"/>
        </a:p>
      </dgm:t>
    </dgm:pt>
    <dgm:pt modelId="{76F73F8C-A9EE-461A-BA03-6CC083C7FB88}" type="sibTrans" cxnId="{CB4EDDBF-3EDB-4DB3-BDE8-F1697ECEA9B5}">
      <dgm:prSet/>
      <dgm:spPr/>
      <dgm:t>
        <a:bodyPr/>
        <a:lstStyle/>
        <a:p>
          <a:endParaRPr lang="en-US"/>
        </a:p>
      </dgm:t>
    </dgm:pt>
    <dgm:pt modelId="{D234F733-F460-4024-9027-2BA04E253C03}" type="pres">
      <dgm:prSet presAssocID="{4B409969-88C1-4033-A158-46AD8A68C09B}" presName="vert0" presStyleCnt="0">
        <dgm:presLayoutVars>
          <dgm:dir/>
          <dgm:animOne val="branch"/>
          <dgm:animLvl val="lvl"/>
        </dgm:presLayoutVars>
      </dgm:prSet>
      <dgm:spPr/>
    </dgm:pt>
    <dgm:pt modelId="{A44D47F9-0560-476E-9F20-55A93C323A5B}" type="pres">
      <dgm:prSet presAssocID="{0250DAA8-5F35-4222-91CF-E67E6B37F89A}" presName="thickLine" presStyleLbl="alignNode1" presStyleIdx="0" presStyleCnt="9"/>
      <dgm:spPr/>
    </dgm:pt>
    <dgm:pt modelId="{54F0AC10-E42C-4B66-A915-4FC6FCA905C8}" type="pres">
      <dgm:prSet presAssocID="{0250DAA8-5F35-4222-91CF-E67E6B37F89A}" presName="horz1" presStyleCnt="0"/>
      <dgm:spPr/>
    </dgm:pt>
    <dgm:pt modelId="{CF24D8B1-2A32-411E-8E7C-324B30EC54CC}" type="pres">
      <dgm:prSet presAssocID="{0250DAA8-5F35-4222-91CF-E67E6B37F89A}" presName="tx1" presStyleLbl="revTx" presStyleIdx="0" presStyleCnt="9"/>
      <dgm:spPr/>
    </dgm:pt>
    <dgm:pt modelId="{D906AFEE-E6D3-48E4-A452-4597EFF62061}" type="pres">
      <dgm:prSet presAssocID="{0250DAA8-5F35-4222-91CF-E67E6B37F89A}" presName="vert1" presStyleCnt="0"/>
      <dgm:spPr/>
    </dgm:pt>
    <dgm:pt modelId="{0EAD697F-084E-4A76-AC81-EC15A291024A}" type="pres">
      <dgm:prSet presAssocID="{2AAAB0D6-9776-4B09-9EC5-1A0BFDF445D5}" presName="thickLine" presStyleLbl="alignNode1" presStyleIdx="1" presStyleCnt="9"/>
      <dgm:spPr/>
    </dgm:pt>
    <dgm:pt modelId="{27DDF375-1726-4FC6-86C6-2D349E80DB5D}" type="pres">
      <dgm:prSet presAssocID="{2AAAB0D6-9776-4B09-9EC5-1A0BFDF445D5}" presName="horz1" presStyleCnt="0"/>
      <dgm:spPr/>
    </dgm:pt>
    <dgm:pt modelId="{E8A21712-2148-42F8-9ADC-9D84D26F74EB}" type="pres">
      <dgm:prSet presAssocID="{2AAAB0D6-9776-4B09-9EC5-1A0BFDF445D5}" presName="tx1" presStyleLbl="revTx" presStyleIdx="1" presStyleCnt="9"/>
      <dgm:spPr/>
    </dgm:pt>
    <dgm:pt modelId="{5F5F8A52-2861-4D3D-BEA1-467EFD7D2E1D}" type="pres">
      <dgm:prSet presAssocID="{2AAAB0D6-9776-4B09-9EC5-1A0BFDF445D5}" presName="vert1" presStyleCnt="0"/>
      <dgm:spPr/>
    </dgm:pt>
    <dgm:pt modelId="{4F00447D-C102-455D-8D08-D9AE2154D542}" type="pres">
      <dgm:prSet presAssocID="{8F58C647-194D-4DD9-AC50-719402A99150}" presName="thickLine" presStyleLbl="alignNode1" presStyleIdx="2" presStyleCnt="9"/>
      <dgm:spPr/>
    </dgm:pt>
    <dgm:pt modelId="{59AD087B-0A0F-429B-8B3B-9BE948A0A48D}" type="pres">
      <dgm:prSet presAssocID="{8F58C647-194D-4DD9-AC50-719402A99150}" presName="horz1" presStyleCnt="0"/>
      <dgm:spPr/>
    </dgm:pt>
    <dgm:pt modelId="{C894A4BB-1F67-4FC4-B6A6-4433BDCD117F}" type="pres">
      <dgm:prSet presAssocID="{8F58C647-194D-4DD9-AC50-719402A99150}" presName="tx1" presStyleLbl="revTx" presStyleIdx="2" presStyleCnt="9"/>
      <dgm:spPr/>
    </dgm:pt>
    <dgm:pt modelId="{803E7928-1F78-489D-9454-2F63D3028538}" type="pres">
      <dgm:prSet presAssocID="{8F58C647-194D-4DD9-AC50-719402A99150}" presName="vert1" presStyleCnt="0"/>
      <dgm:spPr/>
    </dgm:pt>
    <dgm:pt modelId="{1779E350-39AC-4F94-A372-0451049F18B4}" type="pres">
      <dgm:prSet presAssocID="{0A2AB6FC-A0D9-436C-9784-92D8E8341294}" presName="thickLine" presStyleLbl="alignNode1" presStyleIdx="3" presStyleCnt="9"/>
      <dgm:spPr/>
    </dgm:pt>
    <dgm:pt modelId="{45051675-CDFB-4768-B728-A744C3E78AED}" type="pres">
      <dgm:prSet presAssocID="{0A2AB6FC-A0D9-436C-9784-92D8E8341294}" presName="horz1" presStyleCnt="0"/>
      <dgm:spPr/>
    </dgm:pt>
    <dgm:pt modelId="{1AA79450-5A05-4071-B33E-3525383DF307}" type="pres">
      <dgm:prSet presAssocID="{0A2AB6FC-A0D9-436C-9784-92D8E8341294}" presName="tx1" presStyleLbl="revTx" presStyleIdx="3" presStyleCnt="9"/>
      <dgm:spPr/>
    </dgm:pt>
    <dgm:pt modelId="{023BD76D-12BA-4A8D-B481-475000D253C5}" type="pres">
      <dgm:prSet presAssocID="{0A2AB6FC-A0D9-436C-9784-92D8E8341294}" presName="vert1" presStyleCnt="0"/>
      <dgm:spPr/>
    </dgm:pt>
    <dgm:pt modelId="{F041B6FE-3D19-4AD0-A375-4C636124A37A}" type="pres">
      <dgm:prSet presAssocID="{6B66B823-2C21-41CD-852B-54FC51DA600D}" presName="thickLine" presStyleLbl="alignNode1" presStyleIdx="4" presStyleCnt="9"/>
      <dgm:spPr/>
    </dgm:pt>
    <dgm:pt modelId="{3081F87A-E421-4909-9720-1EDF6011166E}" type="pres">
      <dgm:prSet presAssocID="{6B66B823-2C21-41CD-852B-54FC51DA600D}" presName="horz1" presStyleCnt="0"/>
      <dgm:spPr/>
    </dgm:pt>
    <dgm:pt modelId="{39CE04AE-5986-426B-853B-2123CBACA4FC}" type="pres">
      <dgm:prSet presAssocID="{6B66B823-2C21-41CD-852B-54FC51DA600D}" presName="tx1" presStyleLbl="revTx" presStyleIdx="4" presStyleCnt="9"/>
      <dgm:spPr/>
    </dgm:pt>
    <dgm:pt modelId="{A3907768-C900-4037-A305-1F362219A045}" type="pres">
      <dgm:prSet presAssocID="{6B66B823-2C21-41CD-852B-54FC51DA600D}" presName="vert1" presStyleCnt="0"/>
      <dgm:spPr/>
    </dgm:pt>
    <dgm:pt modelId="{F3A421F4-49A2-40D9-BD49-CBC39499CC97}" type="pres">
      <dgm:prSet presAssocID="{6555A879-FFE5-4E1B-B47D-BA1FF2B86AD1}" presName="thickLine" presStyleLbl="alignNode1" presStyleIdx="5" presStyleCnt="9"/>
      <dgm:spPr/>
    </dgm:pt>
    <dgm:pt modelId="{39FD6161-48A7-4DDE-BBE9-B5A90BD0D46C}" type="pres">
      <dgm:prSet presAssocID="{6555A879-FFE5-4E1B-B47D-BA1FF2B86AD1}" presName="horz1" presStyleCnt="0"/>
      <dgm:spPr/>
    </dgm:pt>
    <dgm:pt modelId="{52FF14E8-28F4-4F22-9C9D-120A73CFC7D3}" type="pres">
      <dgm:prSet presAssocID="{6555A879-FFE5-4E1B-B47D-BA1FF2B86AD1}" presName="tx1" presStyleLbl="revTx" presStyleIdx="5" presStyleCnt="9"/>
      <dgm:spPr/>
    </dgm:pt>
    <dgm:pt modelId="{B381CDF1-0222-4DB4-9CC0-A1F0A097D279}" type="pres">
      <dgm:prSet presAssocID="{6555A879-FFE5-4E1B-B47D-BA1FF2B86AD1}" presName="vert1" presStyleCnt="0"/>
      <dgm:spPr/>
    </dgm:pt>
    <dgm:pt modelId="{FD0EE3B8-BA74-4E67-9EFB-197138CF02D3}" type="pres">
      <dgm:prSet presAssocID="{CFBB2838-56A4-4E10-B766-F20A72739AA7}" presName="thickLine" presStyleLbl="alignNode1" presStyleIdx="6" presStyleCnt="9"/>
      <dgm:spPr/>
    </dgm:pt>
    <dgm:pt modelId="{B82997A1-EE8C-493B-AFFE-4F3FC410345F}" type="pres">
      <dgm:prSet presAssocID="{CFBB2838-56A4-4E10-B766-F20A72739AA7}" presName="horz1" presStyleCnt="0"/>
      <dgm:spPr/>
    </dgm:pt>
    <dgm:pt modelId="{3E120EBB-14C3-4753-B3D6-5B594838C648}" type="pres">
      <dgm:prSet presAssocID="{CFBB2838-56A4-4E10-B766-F20A72739AA7}" presName="tx1" presStyleLbl="revTx" presStyleIdx="6" presStyleCnt="9"/>
      <dgm:spPr/>
    </dgm:pt>
    <dgm:pt modelId="{02E73D91-2BAD-4EEF-8A32-86ACAFA81348}" type="pres">
      <dgm:prSet presAssocID="{CFBB2838-56A4-4E10-B766-F20A72739AA7}" presName="vert1" presStyleCnt="0"/>
      <dgm:spPr/>
    </dgm:pt>
    <dgm:pt modelId="{2CB9974D-4983-41EB-B16D-2943FE7ECD8C}" type="pres">
      <dgm:prSet presAssocID="{3782B013-0674-4CC1-A2FB-039980F85FFF}" presName="thickLine" presStyleLbl="alignNode1" presStyleIdx="7" presStyleCnt="9"/>
      <dgm:spPr/>
    </dgm:pt>
    <dgm:pt modelId="{A7429365-670B-4309-AD09-7836A11DCE25}" type="pres">
      <dgm:prSet presAssocID="{3782B013-0674-4CC1-A2FB-039980F85FFF}" presName="horz1" presStyleCnt="0"/>
      <dgm:spPr/>
    </dgm:pt>
    <dgm:pt modelId="{E24988D7-C830-4FF9-B192-92641C44473D}" type="pres">
      <dgm:prSet presAssocID="{3782B013-0674-4CC1-A2FB-039980F85FFF}" presName="tx1" presStyleLbl="revTx" presStyleIdx="7" presStyleCnt="9"/>
      <dgm:spPr/>
    </dgm:pt>
    <dgm:pt modelId="{AD10CA91-7856-4AD9-8073-7FD4FAD9DEBC}" type="pres">
      <dgm:prSet presAssocID="{3782B013-0674-4CC1-A2FB-039980F85FFF}" presName="vert1" presStyleCnt="0"/>
      <dgm:spPr/>
    </dgm:pt>
    <dgm:pt modelId="{501245AA-4B0D-4305-A999-6C1F602FD7AB}" type="pres">
      <dgm:prSet presAssocID="{344E8AA5-2A0E-49B5-99C9-0AAF211DFFDD}" presName="thickLine" presStyleLbl="alignNode1" presStyleIdx="8" presStyleCnt="9"/>
      <dgm:spPr/>
    </dgm:pt>
    <dgm:pt modelId="{26839B51-3338-4D08-95F0-AD8052FF27C5}" type="pres">
      <dgm:prSet presAssocID="{344E8AA5-2A0E-49B5-99C9-0AAF211DFFDD}" presName="horz1" presStyleCnt="0"/>
      <dgm:spPr/>
    </dgm:pt>
    <dgm:pt modelId="{BE5D6E44-7055-4BF1-BD9B-00BEF2C24967}" type="pres">
      <dgm:prSet presAssocID="{344E8AA5-2A0E-49B5-99C9-0AAF211DFFDD}" presName="tx1" presStyleLbl="revTx" presStyleIdx="8" presStyleCnt="9"/>
      <dgm:spPr/>
    </dgm:pt>
    <dgm:pt modelId="{2E4A8560-29F0-43AF-9EBC-8BD9FBB5D807}" type="pres">
      <dgm:prSet presAssocID="{344E8AA5-2A0E-49B5-99C9-0AAF211DFFDD}" presName="vert1" presStyleCnt="0"/>
      <dgm:spPr/>
    </dgm:pt>
  </dgm:ptLst>
  <dgm:cxnLst>
    <dgm:cxn modelId="{63DACE1E-7E79-48C5-928E-6FE5508B3F34}" type="presOf" srcId="{3782B013-0674-4CC1-A2FB-039980F85FFF}" destId="{E24988D7-C830-4FF9-B192-92641C44473D}" srcOrd="0" destOrd="0" presId="urn:microsoft.com/office/officeart/2008/layout/LinedList"/>
    <dgm:cxn modelId="{3E68912E-8AF5-45D9-AA56-CEBA5AC0E7AA}" srcId="{4B409969-88C1-4033-A158-46AD8A68C09B}" destId="{0A2AB6FC-A0D9-436C-9784-92D8E8341294}" srcOrd="3" destOrd="0" parTransId="{B4CD6225-CCAF-499A-A380-E22250F505EC}" sibTransId="{13431793-F62A-459B-B3D3-591F0926226E}"/>
    <dgm:cxn modelId="{780E663B-206A-40A2-A6B0-E2A1F09505C8}" type="presOf" srcId="{CFBB2838-56A4-4E10-B766-F20A72739AA7}" destId="{3E120EBB-14C3-4753-B3D6-5B594838C648}" srcOrd="0" destOrd="0" presId="urn:microsoft.com/office/officeart/2008/layout/LinedList"/>
    <dgm:cxn modelId="{7F658061-77A2-42F7-A8C6-A6FD9ED0FDFE}" srcId="{4B409969-88C1-4033-A158-46AD8A68C09B}" destId="{2AAAB0D6-9776-4B09-9EC5-1A0BFDF445D5}" srcOrd="1" destOrd="0" parTransId="{C9D74D61-07F9-4A54-B7A0-B5D851284B03}" sibTransId="{2D47B885-684F-4F8F-B482-D4CB4B03BD3D}"/>
    <dgm:cxn modelId="{EDE2044B-7A64-4BFA-BA4E-2E8B3DE9F38A}" type="presOf" srcId="{0250DAA8-5F35-4222-91CF-E67E6B37F89A}" destId="{CF24D8B1-2A32-411E-8E7C-324B30EC54CC}" srcOrd="0" destOrd="0" presId="urn:microsoft.com/office/officeart/2008/layout/LinedList"/>
    <dgm:cxn modelId="{99056F73-6364-42A9-AC83-CE8D0371227D}" type="presOf" srcId="{2AAAB0D6-9776-4B09-9EC5-1A0BFDF445D5}" destId="{E8A21712-2148-42F8-9ADC-9D84D26F74EB}" srcOrd="0" destOrd="0" presId="urn:microsoft.com/office/officeart/2008/layout/LinedList"/>
    <dgm:cxn modelId="{BF655D83-AC95-48AB-B053-660493760D1E}" srcId="{4B409969-88C1-4033-A158-46AD8A68C09B}" destId="{6B66B823-2C21-41CD-852B-54FC51DA600D}" srcOrd="4" destOrd="0" parTransId="{466E8E29-E73F-4716-B069-42F8EBC07797}" sibTransId="{2F5BA8AF-9F17-4857-82FC-8D8BBF18342F}"/>
    <dgm:cxn modelId="{4B338A83-6D64-4342-A6BE-8A401349FBF7}" srcId="{4B409969-88C1-4033-A158-46AD8A68C09B}" destId="{CFBB2838-56A4-4E10-B766-F20A72739AA7}" srcOrd="6" destOrd="0" parTransId="{B9A8E6AE-DC1C-4E75-A742-AD8E02BE8899}" sibTransId="{3BF8B142-6792-427B-AD00-427ABBC65194}"/>
    <dgm:cxn modelId="{7C2B1A89-3F5E-4F99-8154-49EABB54E0CD}" type="presOf" srcId="{8F58C647-194D-4DD9-AC50-719402A99150}" destId="{C894A4BB-1F67-4FC4-B6A6-4433BDCD117F}" srcOrd="0" destOrd="0" presId="urn:microsoft.com/office/officeart/2008/layout/LinedList"/>
    <dgm:cxn modelId="{42F3689C-74FF-49EC-A59E-A15CF9D75608}" type="presOf" srcId="{344E8AA5-2A0E-49B5-99C9-0AAF211DFFDD}" destId="{BE5D6E44-7055-4BF1-BD9B-00BEF2C24967}" srcOrd="0" destOrd="0" presId="urn:microsoft.com/office/officeart/2008/layout/LinedList"/>
    <dgm:cxn modelId="{FE6704A2-4BE5-4790-B169-AB9E32AC3897}" type="presOf" srcId="{0A2AB6FC-A0D9-436C-9784-92D8E8341294}" destId="{1AA79450-5A05-4071-B33E-3525383DF307}" srcOrd="0" destOrd="0" presId="urn:microsoft.com/office/officeart/2008/layout/LinedList"/>
    <dgm:cxn modelId="{37DA36A2-B42F-4A07-AD4E-76F2A781F724}" type="presOf" srcId="{4B409969-88C1-4033-A158-46AD8A68C09B}" destId="{D234F733-F460-4024-9027-2BA04E253C03}" srcOrd="0" destOrd="0" presId="urn:microsoft.com/office/officeart/2008/layout/LinedList"/>
    <dgm:cxn modelId="{2F5B06A4-1844-4940-A960-1A1762FFA011}" srcId="{4B409969-88C1-4033-A158-46AD8A68C09B}" destId="{8F58C647-194D-4DD9-AC50-719402A99150}" srcOrd="2" destOrd="0" parTransId="{0F74E333-645A-4C11-BA60-CF5274642261}" sibTransId="{BC62422F-7815-4ED3-8B81-46FC55504C2F}"/>
    <dgm:cxn modelId="{8654ADAF-8E73-4951-A142-73EE42963CA6}" srcId="{4B409969-88C1-4033-A158-46AD8A68C09B}" destId="{0250DAA8-5F35-4222-91CF-E67E6B37F89A}" srcOrd="0" destOrd="0" parTransId="{6FE8C4A7-1793-4920-B2B7-87973288DAB0}" sibTransId="{2A27374A-774F-411E-A8F6-7DFACE227CA2}"/>
    <dgm:cxn modelId="{BDD818B1-33B2-4FD4-B38D-99CEC4B08896}" srcId="{4B409969-88C1-4033-A158-46AD8A68C09B}" destId="{6555A879-FFE5-4E1B-B47D-BA1FF2B86AD1}" srcOrd="5" destOrd="0" parTransId="{7D21E971-C9C2-4B51-9072-F6BF7CC468C9}" sibTransId="{21E48335-F41E-4BAE-A15B-7ED125BAE15D}"/>
    <dgm:cxn modelId="{ADEE2DBC-9806-49C3-9DF6-EA727B10B05B}" type="presOf" srcId="{6555A879-FFE5-4E1B-B47D-BA1FF2B86AD1}" destId="{52FF14E8-28F4-4F22-9C9D-120A73CFC7D3}" srcOrd="0" destOrd="0" presId="urn:microsoft.com/office/officeart/2008/layout/LinedList"/>
    <dgm:cxn modelId="{CB4EDDBF-3EDB-4DB3-BDE8-F1697ECEA9B5}" srcId="{4B409969-88C1-4033-A158-46AD8A68C09B}" destId="{344E8AA5-2A0E-49B5-99C9-0AAF211DFFDD}" srcOrd="8" destOrd="0" parTransId="{9F69977C-EAA1-4517-97B1-B9A5FBE54B1F}" sibTransId="{76F73F8C-A9EE-461A-BA03-6CC083C7FB88}"/>
    <dgm:cxn modelId="{B17A7BCE-1A27-42D6-A05C-D8E79D669257}" srcId="{4B409969-88C1-4033-A158-46AD8A68C09B}" destId="{3782B013-0674-4CC1-A2FB-039980F85FFF}" srcOrd="7" destOrd="0" parTransId="{46BF9D17-2D2B-4DAC-A41A-7B12E663C8ED}" sibTransId="{8D28B3A5-51D8-4978-8BF9-1029D22B3350}"/>
    <dgm:cxn modelId="{D9917AF2-78EE-4128-95D1-6F93735C39C0}" type="presOf" srcId="{6B66B823-2C21-41CD-852B-54FC51DA600D}" destId="{39CE04AE-5986-426B-853B-2123CBACA4FC}" srcOrd="0" destOrd="0" presId="urn:microsoft.com/office/officeart/2008/layout/LinedList"/>
    <dgm:cxn modelId="{DC4D6DFA-B5AC-49BF-B28B-073D16436343}" type="presParOf" srcId="{D234F733-F460-4024-9027-2BA04E253C03}" destId="{A44D47F9-0560-476E-9F20-55A93C323A5B}" srcOrd="0" destOrd="0" presId="urn:microsoft.com/office/officeart/2008/layout/LinedList"/>
    <dgm:cxn modelId="{FFBC7022-76F6-4172-9F41-09D26F42D11C}" type="presParOf" srcId="{D234F733-F460-4024-9027-2BA04E253C03}" destId="{54F0AC10-E42C-4B66-A915-4FC6FCA905C8}" srcOrd="1" destOrd="0" presId="urn:microsoft.com/office/officeart/2008/layout/LinedList"/>
    <dgm:cxn modelId="{8E40EDE2-E4F9-44AB-8023-D86218A1338B}" type="presParOf" srcId="{54F0AC10-E42C-4B66-A915-4FC6FCA905C8}" destId="{CF24D8B1-2A32-411E-8E7C-324B30EC54CC}" srcOrd="0" destOrd="0" presId="urn:microsoft.com/office/officeart/2008/layout/LinedList"/>
    <dgm:cxn modelId="{5C477FB9-E360-4544-9DBF-1D14F368093B}" type="presParOf" srcId="{54F0AC10-E42C-4B66-A915-4FC6FCA905C8}" destId="{D906AFEE-E6D3-48E4-A452-4597EFF62061}" srcOrd="1" destOrd="0" presId="urn:microsoft.com/office/officeart/2008/layout/LinedList"/>
    <dgm:cxn modelId="{94EAF8A6-97AD-4FFE-926A-C7759AC30AD5}" type="presParOf" srcId="{D234F733-F460-4024-9027-2BA04E253C03}" destId="{0EAD697F-084E-4A76-AC81-EC15A291024A}" srcOrd="2" destOrd="0" presId="urn:microsoft.com/office/officeart/2008/layout/LinedList"/>
    <dgm:cxn modelId="{EB7D8E11-57E3-434A-B232-26148C3BE942}" type="presParOf" srcId="{D234F733-F460-4024-9027-2BA04E253C03}" destId="{27DDF375-1726-4FC6-86C6-2D349E80DB5D}" srcOrd="3" destOrd="0" presId="urn:microsoft.com/office/officeart/2008/layout/LinedList"/>
    <dgm:cxn modelId="{6F7F8A78-8849-45D2-A781-8F5C5D662E99}" type="presParOf" srcId="{27DDF375-1726-4FC6-86C6-2D349E80DB5D}" destId="{E8A21712-2148-42F8-9ADC-9D84D26F74EB}" srcOrd="0" destOrd="0" presId="urn:microsoft.com/office/officeart/2008/layout/LinedList"/>
    <dgm:cxn modelId="{223DAF11-74B6-4704-A01C-CA1FDB535432}" type="presParOf" srcId="{27DDF375-1726-4FC6-86C6-2D349E80DB5D}" destId="{5F5F8A52-2861-4D3D-BEA1-467EFD7D2E1D}" srcOrd="1" destOrd="0" presId="urn:microsoft.com/office/officeart/2008/layout/LinedList"/>
    <dgm:cxn modelId="{0A668BD8-4C9A-45EE-8AA8-6647C8BCDF4D}" type="presParOf" srcId="{D234F733-F460-4024-9027-2BA04E253C03}" destId="{4F00447D-C102-455D-8D08-D9AE2154D542}" srcOrd="4" destOrd="0" presId="urn:microsoft.com/office/officeart/2008/layout/LinedList"/>
    <dgm:cxn modelId="{DF83FCC4-651D-4D21-B583-52BABCED6A39}" type="presParOf" srcId="{D234F733-F460-4024-9027-2BA04E253C03}" destId="{59AD087B-0A0F-429B-8B3B-9BE948A0A48D}" srcOrd="5" destOrd="0" presId="urn:microsoft.com/office/officeart/2008/layout/LinedList"/>
    <dgm:cxn modelId="{E121FC22-EC34-46EB-992E-D4B82D26DBE3}" type="presParOf" srcId="{59AD087B-0A0F-429B-8B3B-9BE948A0A48D}" destId="{C894A4BB-1F67-4FC4-B6A6-4433BDCD117F}" srcOrd="0" destOrd="0" presId="urn:microsoft.com/office/officeart/2008/layout/LinedList"/>
    <dgm:cxn modelId="{085F9090-5380-410F-8780-9C6A3DC7AA17}" type="presParOf" srcId="{59AD087B-0A0F-429B-8B3B-9BE948A0A48D}" destId="{803E7928-1F78-489D-9454-2F63D3028538}" srcOrd="1" destOrd="0" presId="urn:microsoft.com/office/officeart/2008/layout/LinedList"/>
    <dgm:cxn modelId="{2A532CCF-82E8-4487-A3FD-728EF457C72F}" type="presParOf" srcId="{D234F733-F460-4024-9027-2BA04E253C03}" destId="{1779E350-39AC-4F94-A372-0451049F18B4}" srcOrd="6" destOrd="0" presId="urn:microsoft.com/office/officeart/2008/layout/LinedList"/>
    <dgm:cxn modelId="{F3E1094D-62FE-4D69-928C-869149689077}" type="presParOf" srcId="{D234F733-F460-4024-9027-2BA04E253C03}" destId="{45051675-CDFB-4768-B728-A744C3E78AED}" srcOrd="7" destOrd="0" presId="urn:microsoft.com/office/officeart/2008/layout/LinedList"/>
    <dgm:cxn modelId="{85B51AA1-FA4F-404B-B693-4BF50386299E}" type="presParOf" srcId="{45051675-CDFB-4768-B728-A744C3E78AED}" destId="{1AA79450-5A05-4071-B33E-3525383DF307}" srcOrd="0" destOrd="0" presId="urn:microsoft.com/office/officeart/2008/layout/LinedList"/>
    <dgm:cxn modelId="{3B547F5C-738D-497F-9132-9102BA3A49DE}" type="presParOf" srcId="{45051675-CDFB-4768-B728-A744C3E78AED}" destId="{023BD76D-12BA-4A8D-B481-475000D253C5}" srcOrd="1" destOrd="0" presId="urn:microsoft.com/office/officeart/2008/layout/LinedList"/>
    <dgm:cxn modelId="{BFA0F0C4-6788-4F5C-9601-9C3A75489C4D}" type="presParOf" srcId="{D234F733-F460-4024-9027-2BA04E253C03}" destId="{F041B6FE-3D19-4AD0-A375-4C636124A37A}" srcOrd="8" destOrd="0" presId="urn:microsoft.com/office/officeart/2008/layout/LinedList"/>
    <dgm:cxn modelId="{EEB78922-A9CB-45CC-9F76-8262085CB59F}" type="presParOf" srcId="{D234F733-F460-4024-9027-2BA04E253C03}" destId="{3081F87A-E421-4909-9720-1EDF6011166E}" srcOrd="9" destOrd="0" presId="urn:microsoft.com/office/officeart/2008/layout/LinedList"/>
    <dgm:cxn modelId="{A13FA896-CFA1-4D06-AE77-57CCF8F19BC2}" type="presParOf" srcId="{3081F87A-E421-4909-9720-1EDF6011166E}" destId="{39CE04AE-5986-426B-853B-2123CBACA4FC}" srcOrd="0" destOrd="0" presId="urn:microsoft.com/office/officeart/2008/layout/LinedList"/>
    <dgm:cxn modelId="{AA9F686B-8F39-45FB-91B7-06BC77DA8D2D}" type="presParOf" srcId="{3081F87A-E421-4909-9720-1EDF6011166E}" destId="{A3907768-C900-4037-A305-1F362219A045}" srcOrd="1" destOrd="0" presId="urn:microsoft.com/office/officeart/2008/layout/LinedList"/>
    <dgm:cxn modelId="{E44DE880-8C3A-4989-9BB4-AAA3111F68C4}" type="presParOf" srcId="{D234F733-F460-4024-9027-2BA04E253C03}" destId="{F3A421F4-49A2-40D9-BD49-CBC39499CC97}" srcOrd="10" destOrd="0" presId="urn:microsoft.com/office/officeart/2008/layout/LinedList"/>
    <dgm:cxn modelId="{49C8EB3D-812F-4460-AD9B-5235A66516B7}" type="presParOf" srcId="{D234F733-F460-4024-9027-2BA04E253C03}" destId="{39FD6161-48A7-4DDE-BBE9-B5A90BD0D46C}" srcOrd="11" destOrd="0" presId="urn:microsoft.com/office/officeart/2008/layout/LinedList"/>
    <dgm:cxn modelId="{FC0D35CC-59D0-44A9-8A29-512DE61B9A9A}" type="presParOf" srcId="{39FD6161-48A7-4DDE-BBE9-B5A90BD0D46C}" destId="{52FF14E8-28F4-4F22-9C9D-120A73CFC7D3}" srcOrd="0" destOrd="0" presId="urn:microsoft.com/office/officeart/2008/layout/LinedList"/>
    <dgm:cxn modelId="{9C9527F7-A9B8-40A9-A422-CDB7A9A8B5A1}" type="presParOf" srcId="{39FD6161-48A7-4DDE-BBE9-B5A90BD0D46C}" destId="{B381CDF1-0222-4DB4-9CC0-A1F0A097D279}" srcOrd="1" destOrd="0" presId="urn:microsoft.com/office/officeart/2008/layout/LinedList"/>
    <dgm:cxn modelId="{40E2B786-D5D2-4976-A429-677D0D234CC5}" type="presParOf" srcId="{D234F733-F460-4024-9027-2BA04E253C03}" destId="{FD0EE3B8-BA74-4E67-9EFB-197138CF02D3}" srcOrd="12" destOrd="0" presId="urn:microsoft.com/office/officeart/2008/layout/LinedList"/>
    <dgm:cxn modelId="{80510952-A235-4A56-A89E-9757876016D0}" type="presParOf" srcId="{D234F733-F460-4024-9027-2BA04E253C03}" destId="{B82997A1-EE8C-493B-AFFE-4F3FC410345F}" srcOrd="13" destOrd="0" presId="urn:microsoft.com/office/officeart/2008/layout/LinedList"/>
    <dgm:cxn modelId="{FFB3C77F-FD05-457F-92B4-B27E906795F2}" type="presParOf" srcId="{B82997A1-EE8C-493B-AFFE-4F3FC410345F}" destId="{3E120EBB-14C3-4753-B3D6-5B594838C648}" srcOrd="0" destOrd="0" presId="urn:microsoft.com/office/officeart/2008/layout/LinedList"/>
    <dgm:cxn modelId="{802A0646-3B2E-4796-AA2F-D97D47F7899E}" type="presParOf" srcId="{B82997A1-EE8C-493B-AFFE-4F3FC410345F}" destId="{02E73D91-2BAD-4EEF-8A32-86ACAFA81348}" srcOrd="1" destOrd="0" presId="urn:microsoft.com/office/officeart/2008/layout/LinedList"/>
    <dgm:cxn modelId="{7FD640B4-CDDA-41EF-B962-14DF02E43883}" type="presParOf" srcId="{D234F733-F460-4024-9027-2BA04E253C03}" destId="{2CB9974D-4983-41EB-B16D-2943FE7ECD8C}" srcOrd="14" destOrd="0" presId="urn:microsoft.com/office/officeart/2008/layout/LinedList"/>
    <dgm:cxn modelId="{68F52EA9-2422-4EE6-B3F9-919F0DD7B0F1}" type="presParOf" srcId="{D234F733-F460-4024-9027-2BA04E253C03}" destId="{A7429365-670B-4309-AD09-7836A11DCE25}" srcOrd="15" destOrd="0" presId="urn:microsoft.com/office/officeart/2008/layout/LinedList"/>
    <dgm:cxn modelId="{C5D17554-CE15-428B-B3C0-E11F216CB997}" type="presParOf" srcId="{A7429365-670B-4309-AD09-7836A11DCE25}" destId="{E24988D7-C830-4FF9-B192-92641C44473D}" srcOrd="0" destOrd="0" presId="urn:microsoft.com/office/officeart/2008/layout/LinedList"/>
    <dgm:cxn modelId="{43878C0C-56D7-423F-9218-DB0134529711}" type="presParOf" srcId="{A7429365-670B-4309-AD09-7836A11DCE25}" destId="{AD10CA91-7856-4AD9-8073-7FD4FAD9DEBC}" srcOrd="1" destOrd="0" presId="urn:microsoft.com/office/officeart/2008/layout/LinedList"/>
    <dgm:cxn modelId="{360059C3-4B43-42F9-B00B-1AF2F91D232C}" type="presParOf" srcId="{D234F733-F460-4024-9027-2BA04E253C03}" destId="{501245AA-4B0D-4305-A999-6C1F602FD7AB}" srcOrd="16" destOrd="0" presId="urn:microsoft.com/office/officeart/2008/layout/LinedList"/>
    <dgm:cxn modelId="{BC3CAE67-488A-4EDB-8FEF-6C4F03485309}" type="presParOf" srcId="{D234F733-F460-4024-9027-2BA04E253C03}" destId="{26839B51-3338-4D08-95F0-AD8052FF27C5}" srcOrd="17" destOrd="0" presId="urn:microsoft.com/office/officeart/2008/layout/LinedList"/>
    <dgm:cxn modelId="{F6B03B3A-009B-4CF7-9B85-2041305EA755}" type="presParOf" srcId="{26839B51-3338-4D08-95F0-AD8052FF27C5}" destId="{BE5D6E44-7055-4BF1-BD9B-00BEF2C24967}" srcOrd="0" destOrd="0" presId="urn:microsoft.com/office/officeart/2008/layout/LinedList"/>
    <dgm:cxn modelId="{05BD8CE6-302E-4F15-90B3-823785881F72}" type="presParOf" srcId="{26839B51-3338-4D08-95F0-AD8052FF27C5}" destId="{2E4A8560-29F0-43AF-9EBC-8BD9FBB5D807}"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80CABA8-E068-4F0C-8CD8-3F4CC63181E3}"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1E08627D-19F5-4B40-9354-3867968BBA75}">
      <dgm:prSet/>
      <dgm:spPr/>
      <dgm:t>
        <a:bodyPr/>
        <a:lstStyle/>
        <a:p>
          <a:pPr>
            <a:lnSpc>
              <a:spcPct val="100000"/>
            </a:lnSpc>
          </a:pPr>
          <a:r>
            <a:rPr lang="en-US" dirty="0"/>
            <a:t>Must have cerebral monitoring equipment available </a:t>
          </a:r>
        </a:p>
        <a:p>
          <a:pPr>
            <a:lnSpc>
              <a:spcPct val="100000"/>
            </a:lnSpc>
          </a:pPr>
          <a:r>
            <a:rPr lang="en-US" dirty="0"/>
            <a:t>(measure ICP and/or cerebral oxygenation)</a:t>
          </a:r>
        </a:p>
      </dgm:t>
    </dgm:pt>
    <dgm:pt modelId="{E746FD20-6824-40DE-ADBA-82537859C829}" type="parTrans" cxnId="{05637528-CA21-476F-A23F-682419854472}">
      <dgm:prSet/>
      <dgm:spPr/>
      <dgm:t>
        <a:bodyPr/>
        <a:lstStyle/>
        <a:p>
          <a:endParaRPr lang="en-US"/>
        </a:p>
      </dgm:t>
    </dgm:pt>
    <dgm:pt modelId="{97FE538B-DCCB-4401-AAB1-9A334B7C8542}" type="sibTrans" cxnId="{05637528-CA21-476F-A23F-682419854472}">
      <dgm:prSet/>
      <dgm:spPr/>
      <dgm:t>
        <a:bodyPr/>
        <a:lstStyle/>
        <a:p>
          <a:endParaRPr lang="en-US"/>
        </a:p>
      </dgm:t>
    </dgm:pt>
    <dgm:pt modelId="{ED23CF27-6B73-4091-97D8-0C26F74BF454}" type="pres">
      <dgm:prSet presAssocID="{180CABA8-E068-4F0C-8CD8-3F4CC63181E3}" presName="root" presStyleCnt="0">
        <dgm:presLayoutVars>
          <dgm:dir/>
          <dgm:resizeHandles val="exact"/>
        </dgm:presLayoutVars>
      </dgm:prSet>
      <dgm:spPr/>
    </dgm:pt>
    <dgm:pt modelId="{9904B99F-EFA3-43B8-9296-7CC13284650D}" type="pres">
      <dgm:prSet presAssocID="{1E08627D-19F5-4B40-9354-3867968BBA75}" presName="compNode" presStyleCnt="0"/>
      <dgm:spPr/>
    </dgm:pt>
    <dgm:pt modelId="{07E8AF89-EC72-47C3-AC7A-1C109BBF4293}" type="pres">
      <dgm:prSet presAssocID="{1E08627D-19F5-4B40-9354-3867968BBA75}" presName="bgRect" presStyleLbl="bgShp" presStyleIdx="0" presStyleCnt="1"/>
      <dgm:spPr/>
    </dgm:pt>
    <dgm:pt modelId="{8A8E5A9C-B025-4ECA-A005-7414B75347C4}" type="pres">
      <dgm:prSet presAssocID="{1E08627D-19F5-4B40-9354-3867968BBA75}" presName="iconRect" presStyleLbl="node1" presStyleIdx="0" presStyleCnt="1"/>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rain in head"/>
        </a:ext>
      </dgm:extLst>
    </dgm:pt>
    <dgm:pt modelId="{290685D9-4C65-4519-B473-B6D02A2B373E}" type="pres">
      <dgm:prSet presAssocID="{1E08627D-19F5-4B40-9354-3867968BBA75}" presName="spaceRect" presStyleCnt="0"/>
      <dgm:spPr/>
    </dgm:pt>
    <dgm:pt modelId="{F6C0E58B-C68D-4DF0-9138-94BE0BB001E6}" type="pres">
      <dgm:prSet presAssocID="{1E08627D-19F5-4B40-9354-3867968BBA75}" presName="parTx" presStyleLbl="revTx" presStyleIdx="0" presStyleCnt="1">
        <dgm:presLayoutVars>
          <dgm:chMax val="0"/>
          <dgm:chPref val="0"/>
        </dgm:presLayoutVars>
      </dgm:prSet>
      <dgm:spPr/>
    </dgm:pt>
  </dgm:ptLst>
  <dgm:cxnLst>
    <dgm:cxn modelId="{05637528-CA21-476F-A23F-682419854472}" srcId="{180CABA8-E068-4F0C-8CD8-3F4CC63181E3}" destId="{1E08627D-19F5-4B40-9354-3867968BBA75}" srcOrd="0" destOrd="0" parTransId="{E746FD20-6824-40DE-ADBA-82537859C829}" sibTransId="{97FE538B-DCCB-4401-AAB1-9A334B7C8542}"/>
    <dgm:cxn modelId="{E5E77769-B50D-49D2-8D89-9F5E71552BB7}" type="presOf" srcId="{180CABA8-E068-4F0C-8CD8-3F4CC63181E3}" destId="{ED23CF27-6B73-4091-97D8-0C26F74BF454}" srcOrd="0" destOrd="0" presId="urn:microsoft.com/office/officeart/2018/2/layout/IconVerticalSolidList"/>
    <dgm:cxn modelId="{E5A362E8-E74E-4C73-BF33-B8D834C98B5D}" type="presOf" srcId="{1E08627D-19F5-4B40-9354-3867968BBA75}" destId="{F6C0E58B-C68D-4DF0-9138-94BE0BB001E6}" srcOrd="0" destOrd="0" presId="urn:microsoft.com/office/officeart/2018/2/layout/IconVerticalSolidList"/>
    <dgm:cxn modelId="{A2DB2CE6-EBA2-4FBE-8A84-69C2A002315D}" type="presParOf" srcId="{ED23CF27-6B73-4091-97D8-0C26F74BF454}" destId="{9904B99F-EFA3-43B8-9296-7CC13284650D}" srcOrd="0" destOrd="0" presId="urn:microsoft.com/office/officeart/2018/2/layout/IconVerticalSolidList"/>
    <dgm:cxn modelId="{D5421C6A-1CB7-442C-A1A8-0B28E26C4832}" type="presParOf" srcId="{9904B99F-EFA3-43B8-9296-7CC13284650D}" destId="{07E8AF89-EC72-47C3-AC7A-1C109BBF4293}" srcOrd="0" destOrd="0" presId="urn:microsoft.com/office/officeart/2018/2/layout/IconVerticalSolidList"/>
    <dgm:cxn modelId="{B3CC942E-9F1B-455E-9E2D-04C97C13F007}" type="presParOf" srcId="{9904B99F-EFA3-43B8-9296-7CC13284650D}" destId="{8A8E5A9C-B025-4ECA-A005-7414B75347C4}" srcOrd="1" destOrd="0" presId="urn:microsoft.com/office/officeart/2018/2/layout/IconVerticalSolidList"/>
    <dgm:cxn modelId="{B548DFEF-E47F-40EF-AC7D-8D8FE47E493E}" type="presParOf" srcId="{9904B99F-EFA3-43B8-9296-7CC13284650D}" destId="{290685D9-4C65-4519-B473-B6D02A2B373E}" srcOrd="2" destOrd="0" presId="urn:microsoft.com/office/officeart/2018/2/layout/IconVerticalSolidList"/>
    <dgm:cxn modelId="{2C2EB2D9-CD0F-4C8F-B767-3186A14D3E82}" type="presParOf" srcId="{9904B99F-EFA3-43B8-9296-7CC13284650D}" destId="{F6C0E58B-C68D-4DF0-9138-94BE0BB001E6}"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C3BBFAB-9440-4DBD-900D-21B5A7F92D06}" type="doc">
      <dgm:prSet loTypeId="urn:microsoft.com/office/officeart/2005/8/layout/hierarchy1" loCatId="hierarchy" qsTypeId="urn:microsoft.com/office/officeart/2005/8/quickstyle/simple5" qsCatId="simple" csTypeId="urn:microsoft.com/office/officeart/2005/8/colors/accent2_2" csCatId="accent2" phldr="1"/>
      <dgm:spPr/>
      <dgm:t>
        <a:bodyPr/>
        <a:lstStyle/>
        <a:p>
          <a:endParaRPr lang="en-US"/>
        </a:p>
      </dgm:t>
    </dgm:pt>
    <dgm:pt modelId="{E27A6C15-6C26-45BD-BA30-63DD2B6D2421}">
      <dgm:prSet/>
      <dgm:spPr/>
      <dgm:t>
        <a:bodyPr/>
        <a:lstStyle/>
        <a:p>
          <a:r>
            <a:rPr lang="en-US" dirty="0"/>
            <a:t>Level I  &amp; II centers must have bypass equipment immediately available </a:t>
          </a:r>
        </a:p>
      </dgm:t>
    </dgm:pt>
    <dgm:pt modelId="{97F9912C-2676-4E15-87FE-5FDDFE237A86}" type="parTrans" cxnId="{FF7D22C6-50D9-4D85-9C30-70828A2BB46C}">
      <dgm:prSet/>
      <dgm:spPr/>
      <dgm:t>
        <a:bodyPr/>
        <a:lstStyle/>
        <a:p>
          <a:endParaRPr lang="en-US"/>
        </a:p>
      </dgm:t>
    </dgm:pt>
    <dgm:pt modelId="{91F9696D-C256-40A0-A866-4DF332B61E1E}" type="sibTrans" cxnId="{FF7D22C6-50D9-4D85-9C30-70828A2BB46C}">
      <dgm:prSet/>
      <dgm:spPr/>
      <dgm:t>
        <a:bodyPr/>
        <a:lstStyle/>
        <a:p>
          <a:endParaRPr lang="en-US"/>
        </a:p>
      </dgm:t>
    </dgm:pt>
    <dgm:pt modelId="{E09BA798-DCF1-4E65-AC3C-A4054918BF13}">
      <dgm:prSet/>
      <dgm:spPr/>
      <dgm:t>
        <a:bodyPr/>
        <a:lstStyle/>
        <a:p>
          <a:r>
            <a:rPr lang="en-US" dirty="0"/>
            <a:t>Contingency plan for emergent cardiac care if not available</a:t>
          </a:r>
        </a:p>
      </dgm:t>
    </dgm:pt>
    <dgm:pt modelId="{138B59F2-ED5D-4F77-9EAD-63F4112BB6E6}" type="parTrans" cxnId="{3B328D71-FEB4-47A2-B23E-ACE72421812A}">
      <dgm:prSet/>
      <dgm:spPr/>
      <dgm:t>
        <a:bodyPr/>
        <a:lstStyle/>
        <a:p>
          <a:endParaRPr lang="en-US"/>
        </a:p>
      </dgm:t>
    </dgm:pt>
    <dgm:pt modelId="{9C065884-A729-4473-A7DB-479076337D43}" type="sibTrans" cxnId="{3B328D71-FEB4-47A2-B23E-ACE72421812A}">
      <dgm:prSet/>
      <dgm:spPr/>
      <dgm:t>
        <a:bodyPr/>
        <a:lstStyle/>
        <a:p>
          <a:endParaRPr lang="en-US"/>
        </a:p>
      </dgm:t>
    </dgm:pt>
    <dgm:pt modelId="{6ECCB46F-06CF-49EE-AF25-ED838106D8A9}" type="pres">
      <dgm:prSet presAssocID="{AC3BBFAB-9440-4DBD-900D-21B5A7F92D06}" presName="hierChild1" presStyleCnt="0">
        <dgm:presLayoutVars>
          <dgm:chPref val="1"/>
          <dgm:dir/>
          <dgm:animOne val="branch"/>
          <dgm:animLvl val="lvl"/>
          <dgm:resizeHandles/>
        </dgm:presLayoutVars>
      </dgm:prSet>
      <dgm:spPr/>
    </dgm:pt>
    <dgm:pt modelId="{83A51A39-1516-49C1-BF17-3059F4B8A460}" type="pres">
      <dgm:prSet presAssocID="{E27A6C15-6C26-45BD-BA30-63DD2B6D2421}" presName="hierRoot1" presStyleCnt="0"/>
      <dgm:spPr/>
    </dgm:pt>
    <dgm:pt modelId="{72891A2B-322F-4389-9453-D9E2A35C6EA7}" type="pres">
      <dgm:prSet presAssocID="{E27A6C15-6C26-45BD-BA30-63DD2B6D2421}" presName="composite" presStyleCnt="0"/>
      <dgm:spPr/>
    </dgm:pt>
    <dgm:pt modelId="{9B36036C-8B86-4413-8C31-D465CE84B222}" type="pres">
      <dgm:prSet presAssocID="{E27A6C15-6C26-45BD-BA30-63DD2B6D2421}" presName="background" presStyleLbl="node0" presStyleIdx="0" presStyleCnt="2"/>
      <dgm:spPr/>
    </dgm:pt>
    <dgm:pt modelId="{CE438029-63BB-44FC-97D9-E37A3CF3684F}" type="pres">
      <dgm:prSet presAssocID="{E27A6C15-6C26-45BD-BA30-63DD2B6D2421}" presName="text" presStyleLbl="fgAcc0" presStyleIdx="0" presStyleCnt="2">
        <dgm:presLayoutVars>
          <dgm:chPref val="3"/>
        </dgm:presLayoutVars>
      </dgm:prSet>
      <dgm:spPr/>
    </dgm:pt>
    <dgm:pt modelId="{F1E12E81-139B-4186-AB2B-44B0791A72CA}" type="pres">
      <dgm:prSet presAssocID="{E27A6C15-6C26-45BD-BA30-63DD2B6D2421}" presName="hierChild2" presStyleCnt="0"/>
      <dgm:spPr/>
    </dgm:pt>
    <dgm:pt modelId="{77F15163-E6B5-4FC2-80C8-D2BC30B3FD63}" type="pres">
      <dgm:prSet presAssocID="{E09BA798-DCF1-4E65-AC3C-A4054918BF13}" presName="hierRoot1" presStyleCnt="0"/>
      <dgm:spPr/>
    </dgm:pt>
    <dgm:pt modelId="{A321F698-5F0E-44E2-8CD8-F724EC91F2EA}" type="pres">
      <dgm:prSet presAssocID="{E09BA798-DCF1-4E65-AC3C-A4054918BF13}" presName="composite" presStyleCnt="0"/>
      <dgm:spPr/>
    </dgm:pt>
    <dgm:pt modelId="{6BC86794-F49C-4570-A726-F5CE3CC70C57}" type="pres">
      <dgm:prSet presAssocID="{E09BA798-DCF1-4E65-AC3C-A4054918BF13}" presName="background" presStyleLbl="node0" presStyleIdx="1" presStyleCnt="2"/>
      <dgm:spPr/>
    </dgm:pt>
    <dgm:pt modelId="{FA60D07E-A06A-4698-8F12-99BCBB85CD7C}" type="pres">
      <dgm:prSet presAssocID="{E09BA798-DCF1-4E65-AC3C-A4054918BF13}" presName="text" presStyleLbl="fgAcc0" presStyleIdx="1" presStyleCnt="2">
        <dgm:presLayoutVars>
          <dgm:chPref val="3"/>
        </dgm:presLayoutVars>
      </dgm:prSet>
      <dgm:spPr/>
    </dgm:pt>
    <dgm:pt modelId="{BFF358E5-4083-4F39-8FED-03C3F23A26DF}" type="pres">
      <dgm:prSet presAssocID="{E09BA798-DCF1-4E65-AC3C-A4054918BF13}" presName="hierChild2" presStyleCnt="0"/>
      <dgm:spPr/>
    </dgm:pt>
  </dgm:ptLst>
  <dgm:cxnLst>
    <dgm:cxn modelId="{807A5C02-ADC1-4591-9427-B384781C454F}" type="presOf" srcId="{AC3BBFAB-9440-4DBD-900D-21B5A7F92D06}" destId="{6ECCB46F-06CF-49EE-AF25-ED838106D8A9}" srcOrd="0" destOrd="0" presId="urn:microsoft.com/office/officeart/2005/8/layout/hierarchy1"/>
    <dgm:cxn modelId="{B7EDC54F-7E5D-46BA-81E6-0367537540B8}" type="presOf" srcId="{E09BA798-DCF1-4E65-AC3C-A4054918BF13}" destId="{FA60D07E-A06A-4698-8F12-99BCBB85CD7C}" srcOrd="0" destOrd="0" presId="urn:microsoft.com/office/officeart/2005/8/layout/hierarchy1"/>
    <dgm:cxn modelId="{3B328D71-FEB4-47A2-B23E-ACE72421812A}" srcId="{AC3BBFAB-9440-4DBD-900D-21B5A7F92D06}" destId="{E09BA798-DCF1-4E65-AC3C-A4054918BF13}" srcOrd="1" destOrd="0" parTransId="{138B59F2-ED5D-4F77-9EAD-63F4112BB6E6}" sibTransId="{9C065884-A729-4473-A7DB-479076337D43}"/>
    <dgm:cxn modelId="{D1746C85-3539-4C8B-8341-127E77AD7E16}" type="presOf" srcId="{E27A6C15-6C26-45BD-BA30-63DD2B6D2421}" destId="{CE438029-63BB-44FC-97D9-E37A3CF3684F}" srcOrd="0" destOrd="0" presId="urn:microsoft.com/office/officeart/2005/8/layout/hierarchy1"/>
    <dgm:cxn modelId="{FF7D22C6-50D9-4D85-9C30-70828A2BB46C}" srcId="{AC3BBFAB-9440-4DBD-900D-21B5A7F92D06}" destId="{E27A6C15-6C26-45BD-BA30-63DD2B6D2421}" srcOrd="0" destOrd="0" parTransId="{97F9912C-2676-4E15-87FE-5FDDFE237A86}" sibTransId="{91F9696D-C256-40A0-A866-4DF332B61E1E}"/>
    <dgm:cxn modelId="{68BB1970-4D81-4921-B0CC-C54214AECCFE}" type="presParOf" srcId="{6ECCB46F-06CF-49EE-AF25-ED838106D8A9}" destId="{83A51A39-1516-49C1-BF17-3059F4B8A460}" srcOrd="0" destOrd="0" presId="urn:microsoft.com/office/officeart/2005/8/layout/hierarchy1"/>
    <dgm:cxn modelId="{31F03B6A-B30A-4A89-830B-5181779E01AA}" type="presParOf" srcId="{83A51A39-1516-49C1-BF17-3059F4B8A460}" destId="{72891A2B-322F-4389-9453-D9E2A35C6EA7}" srcOrd="0" destOrd="0" presId="urn:microsoft.com/office/officeart/2005/8/layout/hierarchy1"/>
    <dgm:cxn modelId="{FD9AFFEB-B6CA-403C-BF44-1E427EC8CE84}" type="presParOf" srcId="{72891A2B-322F-4389-9453-D9E2A35C6EA7}" destId="{9B36036C-8B86-4413-8C31-D465CE84B222}" srcOrd="0" destOrd="0" presId="urn:microsoft.com/office/officeart/2005/8/layout/hierarchy1"/>
    <dgm:cxn modelId="{17AD12FF-035A-4403-BD40-4DCDA1D19C1A}" type="presParOf" srcId="{72891A2B-322F-4389-9453-D9E2A35C6EA7}" destId="{CE438029-63BB-44FC-97D9-E37A3CF3684F}" srcOrd="1" destOrd="0" presId="urn:microsoft.com/office/officeart/2005/8/layout/hierarchy1"/>
    <dgm:cxn modelId="{2519DA71-167A-4E36-83EF-3484E8FC0F26}" type="presParOf" srcId="{83A51A39-1516-49C1-BF17-3059F4B8A460}" destId="{F1E12E81-139B-4186-AB2B-44B0791A72CA}" srcOrd="1" destOrd="0" presId="urn:microsoft.com/office/officeart/2005/8/layout/hierarchy1"/>
    <dgm:cxn modelId="{D3B87384-B3BC-4226-B54A-22E3D0BB361C}" type="presParOf" srcId="{6ECCB46F-06CF-49EE-AF25-ED838106D8A9}" destId="{77F15163-E6B5-4FC2-80C8-D2BC30B3FD63}" srcOrd="1" destOrd="0" presId="urn:microsoft.com/office/officeart/2005/8/layout/hierarchy1"/>
    <dgm:cxn modelId="{60F963BE-0DEF-4526-A826-58E06C7C2777}" type="presParOf" srcId="{77F15163-E6B5-4FC2-80C8-D2BC30B3FD63}" destId="{A321F698-5F0E-44E2-8CD8-F724EC91F2EA}" srcOrd="0" destOrd="0" presId="urn:microsoft.com/office/officeart/2005/8/layout/hierarchy1"/>
    <dgm:cxn modelId="{FE9ED6E6-FFBB-4EEC-AD2F-CB794A96281C}" type="presParOf" srcId="{A321F698-5F0E-44E2-8CD8-F724EC91F2EA}" destId="{6BC86794-F49C-4570-A726-F5CE3CC70C57}" srcOrd="0" destOrd="0" presId="urn:microsoft.com/office/officeart/2005/8/layout/hierarchy1"/>
    <dgm:cxn modelId="{6EF2E56A-7779-4338-A6DD-FC1CC663AB41}" type="presParOf" srcId="{A321F698-5F0E-44E2-8CD8-F724EC91F2EA}" destId="{FA60D07E-A06A-4698-8F12-99BCBB85CD7C}" srcOrd="1" destOrd="0" presId="urn:microsoft.com/office/officeart/2005/8/layout/hierarchy1"/>
    <dgm:cxn modelId="{DC549FF6-9581-48A1-A61C-83D1C736B34F}" type="presParOf" srcId="{77F15163-E6B5-4FC2-80C8-D2BC30B3FD63}" destId="{BFF358E5-4083-4F39-8FED-03C3F23A26DF}"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C3BBFAB-9440-4DBD-900D-21B5A7F92D06}" type="doc">
      <dgm:prSet loTypeId="urn:microsoft.com/office/officeart/2005/8/layout/hierarchy1" loCatId="hierarchy" qsTypeId="urn:microsoft.com/office/officeart/2005/8/quickstyle/simple5" qsCatId="simple" csTypeId="urn:microsoft.com/office/officeart/2005/8/colors/accent2_2" csCatId="accent2" phldr="1"/>
      <dgm:spPr/>
      <dgm:t>
        <a:bodyPr/>
        <a:lstStyle/>
        <a:p>
          <a:endParaRPr lang="en-US"/>
        </a:p>
      </dgm:t>
    </dgm:pt>
    <dgm:pt modelId="{00F69811-7290-45E9-B611-351C0BD6A687}">
      <dgm:prSet/>
      <dgm:spPr/>
      <dgm:t>
        <a:bodyPr/>
        <a:lstStyle/>
        <a:p>
          <a:r>
            <a:rPr lang="en-US" dirty="0"/>
            <a:t>Compliance- measured onsite during the site visit or through the contingency plan</a:t>
          </a:r>
        </a:p>
      </dgm:t>
    </dgm:pt>
    <dgm:pt modelId="{D0ABAFA9-3577-4667-968B-3B38AA74B1B3}" type="parTrans" cxnId="{8C7168FA-D888-47A8-BE6F-0D9BDF1F5227}">
      <dgm:prSet/>
      <dgm:spPr/>
      <dgm:t>
        <a:bodyPr/>
        <a:lstStyle/>
        <a:p>
          <a:endParaRPr lang="en-US"/>
        </a:p>
      </dgm:t>
    </dgm:pt>
    <dgm:pt modelId="{BFE6107C-6F14-4219-806F-F14B96907368}" type="sibTrans" cxnId="{8C7168FA-D888-47A8-BE6F-0D9BDF1F5227}">
      <dgm:prSet/>
      <dgm:spPr/>
      <dgm:t>
        <a:bodyPr/>
        <a:lstStyle/>
        <a:p>
          <a:endParaRPr lang="en-US"/>
        </a:p>
      </dgm:t>
    </dgm:pt>
    <dgm:pt modelId="{1F2E5445-4FDB-49C0-AAD7-D15F8A1A89B7}">
      <dgm:prSet/>
      <dgm:spPr/>
      <dgm:t>
        <a:bodyPr/>
        <a:lstStyle/>
        <a:p>
          <a:r>
            <a:rPr lang="en-US" dirty="0"/>
            <a:t>Contingency plan should be written in a guideline/policy</a:t>
          </a:r>
        </a:p>
      </dgm:t>
    </dgm:pt>
    <dgm:pt modelId="{52E75327-EF8D-4B5A-9A7D-324DD1128456}" type="parTrans" cxnId="{669C0CAC-E2B3-4F0A-B522-0D66313DAAFF}">
      <dgm:prSet/>
      <dgm:spPr/>
      <dgm:t>
        <a:bodyPr/>
        <a:lstStyle/>
        <a:p>
          <a:endParaRPr lang="en-US"/>
        </a:p>
      </dgm:t>
    </dgm:pt>
    <dgm:pt modelId="{2239E61E-6091-46C1-8D83-C3396E9DD818}" type="sibTrans" cxnId="{669C0CAC-E2B3-4F0A-B522-0D66313DAAFF}">
      <dgm:prSet/>
      <dgm:spPr/>
      <dgm:t>
        <a:bodyPr/>
        <a:lstStyle/>
        <a:p>
          <a:endParaRPr lang="en-US"/>
        </a:p>
      </dgm:t>
    </dgm:pt>
    <dgm:pt modelId="{6ECCB46F-06CF-49EE-AF25-ED838106D8A9}" type="pres">
      <dgm:prSet presAssocID="{AC3BBFAB-9440-4DBD-900D-21B5A7F92D06}" presName="hierChild1" presStyleCnt="0">
        <dgm:presLayoutVars>
          <dgm:chPref val="1"/>
          <dgm:dir/>
          <dgm:animOne val="branch"/>
          <dgm:animLvl val="lvl"/>
          <dgm:resizeHandles/>
        </dgm:presLayoutVars>
      </dgm:prSet>
      <dgm:spPr/>
    </dgm:pt>
    <dgm:pt modelId="{B18AED79-18F2-4F41-B863-5BAA31E50882}" type="pres">
      <dgm:prSet presAssocID="{00F69811-7290-45E9-B611-351C0BD6A687}" presName="hierRoot1" presStyleCnt="0"/>
      <dgm:spPr/>
    </dgm:pt>
    <dgm:pt modelId="{26C98B88-8742-4CC9-BD5F-C6C7E0FCC89D}" type="pres">
      <dgm:prSet presAssocID="{00F69811-7290-45E9-B611-351C0BD6A687}" presName="composite" presStyleCnt="0"/>
      <dgm:spPr/>
    </dgm:pt>
    <dgm:pt modelId="{29F0D194-2DE4-45F4-9D3A-0C5D77606C99}" type="pres">
      <dgm:prSet presAssocID="{00F69811-7290-45E9-B611-351C0BD6A687}" presName="background" presStyleLbl="node0" presStyleIdx="0" presStyleCnt="2"/>
      <dgm:spPr/>
    </dgm:pt>
    <dgm:pt modelId="{1B063658-EF0E-416F-80F4-14977A27A115}" type="pres">
      <dgm:prSet presAssocID="{00F69811-7290-45E9-B611-351C0BD6A687}" presName="text" presStyleLbl="fgAcc0" presStyleIdx="0" presStyleCnt="2">
        <dgm:presLayoutVars>
          <dgm:chPref val="3"/>
        </dgm:presLayoutVars>
      </dgm:prSet>
      <dgm:spPr/>
    </dgm:pt>
    <dgm:pt modelId="{026F1E26-757C-43FA-8583-1AAF387EA49D}" type="pres">
      <dgm:prSet presAssocID="{00F69811-7290-45E9-B611-351C0BD6A687}" presName="hierChild2" presStyleCnt="0"/>
      <dgm:spPr/>
    </dgm:pt>
    <dgm:pt modelId="{F16E0EE2-FD6A-46E6-AD10-C28753613EE1}" type="pres">
      <dgm:prSet presAssocID="{1F2E5445-4FDB-49C0-AAD7-D15F8A1A89B7}" presName="hierRoot1" presStyleCnt="0"/>
      <dgm:spPr/>
    </dgm:pt>
    <dgm:pt modelId="{320F6B82-D3BE-4AA4-AA7E-1F6E90B2A28B}" type="pres">
      <dgm:prSet presAssocID="{1F2E5445-4FDB-49C0-AAD7-D15F8A1A89B7}" presName="composite" presStyleCnt="0"/>
      <dgm:spPr/>
    </dgm:pt>
    <dgm:pt modelId="{6C89EE8D-7493-423A-823C-DBD46967A7A3}" type="pres">
      <dgm:prSet presAssocID="{1F2E5445-4FDB-49C0-AAD7-D15F8A1A89B7}" presName="background" presStyleLbl="node0" presStyleIdx="1" presStyleCnt="2"/>
      <dgm:spPr/>
    </dgm:pt>
    <dgm:pt modelId="{15F76E67-6574-4639-9934-07A9BA9779B1}" type="pres">
      <dgm:prSet presAssocID="{1F2E5445-4FDB-49C0-AAD7-D15F8A1A89B7}" presName="text" presStyleLbl="fgAcc0" presStyleIdx="1" presStyleCnt="2">
        <dgm:presLayoutVars>
          <dgm:chPref val="3"/>
        </dgm:presLayoutVars>
      </dgm:prSet>
      <dgm:spPr/>
    </dgm:pt>
    <dgm:pt modelId="{58C8CFE6-6B93-457D-93DF-F2CD8BB8B34C}" type="pres">
      <dgm:prSet presAssocID="{1F2E5445-4FDB-49C0-AAD7-D15F8A1A89B7}" presName="hierChild2" presStyleCnt="0"/>
      <dgm:spPr/>
    </dgm:pt>
  </dgm:ptLst>
  <dgm:cxnLst>
    <dgm:cxn modelId="{807A5C02-ADC1-4591-9427-B384781C454F}" type="presOf" srcId="{AC3BBFAB-9440-4DBD-900D-21B5A7F92D06}" destId="{6ECCB46F-06CF-49EE-AF25-ED838106D8A9}" srcOrd="0" destOrd="0" presId="urn:microsoft.com/office/officeart/2005/8/layout/hierarchy1"/>
    <dgm:cxn modelId="{669C0CAC-E2B3-4F0A-B522-0D66313DAAFF}" srcId="{AC3BBFAB-9440-4DBD-900D-21B5A7F92D06}" destId="{1F2E5445-4FDB-49C0-AAD7-D15F8A1A89B7}" srcOrd="1" destOrd="0" parTransId="{52E75327-EF8D-4B5A-9A7D-324DD1128456}" sibTransId="{2239E61E-6091-46C1-8D83-C3396E9DD818}"/>
    <dgm:cxn modelId="{CBA602D3-4147-45ED-AFDD-945703785BFA}" type="presOf" srcId="{1F2E5445-4FDB-49C0-AAD7-D15F8A1A89B7}" destId="{15F76E67-6574-4639-9934-07A9BA9779B1}" srcOrd="0" destOrd="0" presId="urn:microsoft.com/office/officeart/2005/8/layout/hierarchy1"/>
    <dgm:cxn modelId="{6CB54EF5-E90B-4EB4-A73F-20CB6C8F15B2}" type="presOf" srcId="{00F69811-7290-45E9-B611-351C0BD6A687}" destId="{1B063658-EF0E-416F-80F4-14977A27A115}" srcOrd="0" destOrd="0" presId="urn:microsoft.com/office/officeart/2005/8/layout/hierarchy1"/>
    <dgm:cxn modelId="{8C7168FA-D888-47A8-BE6F-0D9BDF1F5227}" srcId="{AC3BBFAB-9440-4DBD-900D-21B5A7F92D06}" destId="{00F69811-7290-45E9-B611-351C0BD6A687}" srcOrd="0" destOrd="0" parTransId="{D0ABAFA9-3577-4667-968B-3B38AA74B1B3}" sibTransId="{BFE6107C-6F14-4219-806F-F14B96907368}"/>
    <dgm:cxn modelId="{58106498-CDD6-4CA4-A3EE-7C0C276EA96C}" type="presParOf" srcId="{6ECCB46F-06CF-49EE-AF25-ED838106D8A9}" destId="{B18AED79-18F2-4F41-B863-5BAA31E50882}" srcOrd="0" destOrd="0" presId="urn:microsoft.com/office/officeart/2005/8/layout/hierarchy1"/>
    <dgm:cxn modelId="{435C0D14-CA71-453F-B72E-2C69F0E895F2}" type="presParOf" srcId="{B18AED79-18F2-4F41-B863-5BAA31E50882}" destId="{26C98B88-8742-4CC9-BD5F-C6C7E0FCC89D}" srcOrd="0" destOrd="0" presId="urn:microsoft.com/office/officeart/2005/8/layout/hierarchy1"/>
    <dgm:cxn modelId="{A1E22D16-DB3C-4F79-999D-C1DC2352E9DD}" type="presParOf" srcId="{26C98B88-8742-4CC9-BD5F-C6C7E0FCC89D}" destId="{29F0D194-2DE4-45F4-9D3A-0C5D77606C99}" srcOrd="0" destOrd="0" presId="urn:microsoft.com/office/officeart/2005/8/layout/hierarchy1"/>
    <dgm:cxn modelId="{A4325859-63F7-46AF-AC79-991C44BE450A}" type="presParOf" srcId="{26C98B88-8742-4CC9-BD5F-C6C7E0FCC89D}" destId="{1B063658-EF0E-416F-80F4-14977A27A115}" srcOrd="1" destOrd="0" presId="urn:microsoft.com/office/officeart/2005/8/layout/hierarchy1"/>
    <dgm:cxn modelId="{64B2D954-8838-480E-8B1A-65D9E3174B7F}" type="presParOf" srcId="{B18AED79-18F2-4F41-B863-5BAA31E50882}" destId="{026F1E26-757C-43FA-8583-1AAF387EA49D}" srcOrd="1" destOrd="0" presId="urn:microsoft.com/office/officeart/2005/8/layout/hierarchy1"/>
    <dgm:cxn modelId="{4B6E0167-C346-4875-81DB-FF0DF2881D33}" type="presParOf" srcId="{6ECCB46F-06CF-49EE-AF25-ED838106D8A9}" destId="{F16E0EE2-FD6A-46E6-AD10-C28753613EE1}" srcOrd="1" destOrd="0" presId="urn:microsoft.com/office/officeart/2005/8/layout/hierarchy1"/>
    <dgm:cxn modelId="{2C6B866E-8C97-4B47-A260-03AF76EE4D01}" type="presParOf" srcId="{F16E0EE2-FD6A-46E6-AD10-C28753613EE1}" destId="{320F6B82-D3BE-4AA4-AA7E-1F6E90B2A28B}" srcOrd="0" destOrd="0" presId="urn:microsoft.com/office/officeart/2005/8/layout/hierarchy1"/>
    <dgm:cxn modelId="{0424DE83-AC62-4E86-8FE6-05A328493103}" type="presParOf" srcId="{320F6B82-D3BE-4AA4-AA7E-1F6E90B2A28B}" destId="{6C89EE8D-7493-423A-823C-DBD46967A7A3}" srcOrd="0" destOrd="0" presId="urn:microsoft.com/office/officeart/2005/8/layout/hierarchy1"/>
    <dgm:cxn modelId="{9B93BFB3-C000-47DF-9C0D-883B8D854D20}" type="presParOf" srcId="{320F6B82-D3BE-4AA4-AA7E-1F6E90B2A28B}" destId="{15F76E67-6574-4639-9934-07A9BA9779B1}" srcOrd="1" destOrd="0" presId="urn:microsoft.com/office/officeart/2005/8/layout/hierarchy1"/>
    <dgm:cxn modelId="{F49AD2A2-CBA8-43EE-B87C-DA1DA2BBF7EE}" type="presParOf" srcId="{F16E0EE2-FD6A-46E6-AD10-C28753613EE1}" destId="{58C8CFE6-6B93-457D-93DF-F2CD8BB8B34C}" srcOrd="1" destOrd="0" presId="urn:microsoft.com/office/officeart/2005/8/layout/hierarchy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A3A8DBF-393A-4F26-BD3A-3CDBB87B06E4}" type="doc">
      <dgm:prSet loTypeId="urn:microsoft.com/office/officeart/2005/8/layout/cycle8" loCatId="cycle" qsTypeId="urn:microsoft.com/office/officeart/2005/8/quickstyle/simple2" qsCatId="simple" csTypeId="urn:microsoft.com/office/officeart/2005/8/colors/accent3_2" csCatId="accent3" phldr="1"/>
      <dgm:spPr/>
      <dgm:t>
        <a:bodyPr/>
        <a:lstStyle/>
        <a:p>
          <a:endParaRPr lang="en-US"/>
        </a:p>
      </dgm:t>
    </dgm:pt>
    <dgm:pt modelId="{1A212100-14A1-485B-9EA8-3F0EFEFE4F44}">
      <dgm:prSet custT="1"/>
      <dgm:spPr/>
      <dgm:t>
        <a:bodyPr/>
        <a:lstStyle/>
        <a:p>
          <a:r>
            <a:rPr lang="en-US" sz="1050" dirty="0">
              <a:solidFill>
                <a:schemeClr val="tx1"/>
              </a:solidFill>
            </a:rPr>
            <a:t>Emergency Medicine</a:t>
          </a:r>
        </a:p>
      </dgm:t>
    </dgm:pt>
    <dgm:pt modelId="{52EDC892-3B72-4DCF-82CB-D5093A9110E2}" type="parTrans" cxnId="{F2B8EF65-DEF6-43F0-8E5D-9D179DB4C279}">
      <dgm:prSet/>
      <dgm:spPr/>
      <dgm:t>
        <a:bodyPr/>
        <a:lstStyle/>
        <a:p>
          <a:endParaRPr lang="en-US"/>
        </a:p>
      </dgm:t>
    </dgm:pt>
    <dgm:pt modelId="{4B8A409A-91E1-4505-8041-921BB9A8DBB0}" type="sibTrans" cxnId="{F2B8EF65-DEF6-43F0-8E5D-9D179DB4C279}">
      <dgm:prSet/>
      <dgm:spPr/>
      <dgm:t>
        <a:bodyPr/>
        <a:lstStyle/>
        <a:p>
          <a:endParaRPr lang="en-US"/>
        </a:p>
      </dgm:t>
    </dgm:pt>
    <dgm:pt modelId="{58B534F4-934E-45BF-A7E6-78BAAB7581A3}">
      <dgm:prSet custT="1"/>
      <dgm:spPr/>
      <dgm:t>
        <a:bodyPr/>
        <a:lstStyle/>
        <a:p>
          <a:r>
            <a:rPr lang="en-US" sz="1100" dirty="0">
              <a:solidFill>
                <a:schemeClr val="tx1"/>
              </a:solidFill>
            </a:rPr>
            <a:t>Orthopaedic Surgeon-</a:t>
          </a:r>
        </a:p>
      </dgm:t>
    </dgm:pt>
    <dgm:pt modelId="{371982CE-8813-47A9-B14D-6DE75250DC0C}" type="parTrans" cxnId="{3178FACA-344A-421E-9340-9F46BF16D538}">
      <dgm:prSet/>
      <dgm:spPr/>
      <dgm:t>
        <a:bodyPr/>
        <a:lstStyle/>
        <a:p>
          <a:endParaRPr lang="en-US"/>
        </a:p>
      </dgm:t>
    </dgm:pt>
    <dgm:pt modelId="{0EE9AD72-3B41-4D0F-8F0E-18612C5BD001}" type="sibTrans" cxnId="{3178FACA-344A-421E-9340-9F46BF16D538}">
      <dgm:prSet/>
      <dgm:spPr/>
      <dgm:t>
        <a:bodyPr/>
        <a:lstStyle/>
        <a:p>
          <a:endParaRPr lang="en-US"/>
        </a:p>
      </dgm:t>
    </dgm:pt>
    <dgm:pt modelId="{9D538E55-CD7E-444A-B44D-BFA120EA0DF3}">
      <dgm:prSet custT="1"/>
      <dgm:spPr/>
      <dgm:t>
        <a:bodyPr/>
        <a:lstStyle/>
        <a:p>
          <a:r>
            <a:rPr lang="en-US" sz="800" dirty="0">
              <a:solidFill>
                <a:schemeClr val="tx1"/>
              </a:solidFill>
            </a:rPr>
            <a:t>Anesthesiologist</a:t>
          </a:r>
        </a:p>
      </dgm:t>
    </dgm:pt>
    <dgm:pt modelId="{19050B4C-9C60-48E9-AE6F-98433FDE07AF}" type="parTrans" cxnId="{13E7123A-D37A-454A-9F05-08B7F69E436F}">
      <dgm:prSet/>
      <dgm:spPr/>
      <dgm:t>
        <a:bodyPr/>
        <a:lstStyle/>
        <a:p>
          <a:endParaRPr lang="en-US"/>
        </a:p>
      </dgm:t>
    </dgm:pt>
    <dgm:pt modelId="{9038E892-9543-47F2-AF0D-52F970E20AFE}" type="sibTrans" cxnId="{13E7123A-D37A-454A-9F05-08B7F69E436F}">
      <dgm:prSet/>
      <dgm:spPr/>
      <dgm:t>
        <a:bodyPr/>
        <a:lstStyle/>
        <a:p>
          <a:endParaRPr lang="en-US"/>
        </a:p>
      </dgm:t>
    </dgm:pt>
    <dgm:pt modelId="{851A048A-6B6A-4E83-9F23-C034E523E3F9}">
      <dgm:prSet custT="1"/>
      <dgm:spPr/>
      <dgm:t>
        <a:bodyPr/>
        <a:lstStyle/>
        <a:p>
          <a:r>
            <a:rPr lang="en-US" sz="900" dirty="0">
              <a:solidFill>
                <a:schemeClr val="tx1"/>
              </a:solidFill>
            </a:rPr>
            <a:t>Neurosurgeon</a:t>
          </a:r>
        </a:p>
      </dgm:t>
    </dgm:pt>
    <dgm:pt modelId="{56FD5681-0518-497A-B500-AC8C70BF395E}" type="parTrans" cxnId="{1A30535F-0615-411A-A46B-EFF3F0D361C8}">
      <dgm:prSet/>
      <dgm:spPr/>
      <dgm:t>
        <a:bodyPr/>
        <a:lstStyle/>
        <a:p>
          <a:endParaRPr lang="en-US"/>
        </a:p>
      </dgm:t>
    </dgm:pt>
    <dgm:pt modelId="{2895F54E-CD75-433C-B7F1-2374726AD581}" type="sibTrans" cxnId="{1A30535F-0615-411A-A46B-EFF3F0D361C8}">
      <dgm:prSet/>
      <dgm:spPr/>
      <dgm:t>
        <a:bodyPr/>
        <a:lstStyle/>
        <a:p>
          <a:endParaRPr lang="en-US"/>
        </a:p>
      </dgm:t>
    </dgm:pt>
    <dgm:pt modelId="{0A545E81-DF17-4059-96FC-636AEFD287DE}">
      <dgm:prSet custT="1"/>
      <dgm:spPr/>
      <dgm:t>
        <a:bodyPr/>
        <a:lstStyle/>
        <a:p>
          <a:r>
            <a:rPr lang="en-US" sz="1100" dirty="0">
              <a:solidFill>
                <a:schemeClr val="tx1"/>
              </a:solidFill>
            </a:rPr>
            <a:t>Radiologist</a:t>
          </a:r>
        </a:p>
      </dgm:t>
    </dgm:pt>
    <dgm:pt modelId="{C7FEE586-410B-4987-9DAC-4E1DCE95C37E}" type="parTrans" cxnId="{4E72D234-9689-46A0-B05D-E81ADE676FE7}">
      <dgm:prSet/>
      <dgm:spPr/>
      <dgm:t>
        <a:bodyPr/>
        <a:lstStyle/>
        <a:p>
          <a:endParaRPr lang="en-US"/>
        </a:p>
      </dgm:t>
    </dgm:pt>
    <dgm:pt modelId="{63DCC3D2-9AF0-4CE0-B9F6-1813F9588171}" type="sibTrans" cxnId="{4E72D234-9689-46A0-B05D-E81ADE676FE7}">
      <dgm:prSet/>
      <dgm:spPr/>
      <dgm:t>
        <a:bodyPr/>
        <a:lstStyle/>
        <a:p>
          <a:endParaRPr lang="en-US"/>
        </a:p>
      </dgm:t>
    </dgm:pt>
    <dgm:pt modelId="{A5B53F5F-15BD-4FA3-9E59-BA9CF5B06A36}">
      <dgm:prSet custT="1"/>
      <dgm:spPr/>
      <dgm:t>
        <a:bodyPr/>
        <a:lstStyle/>
        <a:p>
          <a:r>
            <a:rPr lang="en-US" sz="1100" dirty="0">
              <a:solidFill>
                <a:schemeClr val="tx1"/>
              </a:solidFill>
            </a:rPr>
            <a:t>ICU physician</a:t>
          </a:r>
        </a:p>
      </dgm:t>
    </dgm:pt>
    <dgm:pt modelId="{27CAE63A-E4A2-450E-957D-9AEBE2EAB775}" type="parTrans" cxnId="{7B3111F6-6EEF-4729-885A-5823B1951EF2}">
      <dgm:prSet/>
      <dgm:spPr/>
      <dgm:t>
        <a:bodyPr/>
        <a:lstStyle/>
        <a:p>
          <a:endParaRPr lang="en-US"/>
        </a:p>
      </dgm:t>
    </dgm:pt>
    <dgm:pt modelId="{9F7D6986-B59B-4BBF-BDA8-2F44F148F6B0}" type="sibTrans" cxnId="{7B3111F6-6EEF-4729-885A-5823B1951EF2}">
      <dgm:prSet/>
      <dgm:spPr/>
      <dgm:t>
        <a:bodyPr/>
        <a:lstStyle/>
        <a:p>
          <a:endParaRPr lang="en-US"/>
        </a:p>
      </dgm:t>
    </dgm:pt>
    <dgm:pt modelId="{F01A5B55-1B2D-4B2D-9320-331D2B5F94E2}">
      <dgm:prSet custT="1"/>
      <dgm:spPr/>
      <dgm:t>
        <a:bodyPr/>
        <a:lstStyle/>
        <a:p>
          <a:r>
            <a:rPr lang="en-US" sz="1100" dirty="0">
              <a:solidFill>
                <a:schemeClr val="tx1"/>
              </a:solidFill>
            </a:rPr>
            <a:t>Geriatric Provider </a:t>
          </a:r>
        </a:p>
      </dgm:t>
    </dgm:pt>
    <dgm:pt modelId="{96E7232A-0D57-4562-A4DD-1769AA5C436E}" type="parTrans" cxnId="{240DBDDC-CA7E-457C-8B87-1B0D761989FA}">
      <dgm:prSet/>
      <dgm:spPr/>
      <dgm:t>
        <a:bodyPr/>
        <a:lstStyle/>
        <a:p>
          <a:endParaRPr lang="en-US"/>
        </a:p>
      </dgm:t>
    </dgm:pt>
    <dgm:pt modelId="{BF063496-E767-4C12-9672-C516097C7BD1}" type="sibTrans" cxnId="{240DBDDC-CA7E-457C-8B87-1B0D761989FA}">
      <dgm:prSet/>
      <dgm:spPr/>
      <dgm:t>
        <a:bodyPr/>
        <a:lstStyle/>
        <a:p>
          <a:endParaRPr lang="en-US"/>
        </a:p>
      </dgm:t>
    </dgm:pt>
    <dgm:pt modelId="{F24D5312-40BE-4F7D-8E61-4D77213FFEB2}" type="pres">
      <dgm:prSet presAssocID="{EA3A8DBF-393A-4F26-BD3A-3CDBB87B06E4}" presName="compositeShape" presStyleCnt="0">
        <dgm:presLayoutVars>
          <dgm:chMax val="7"/>
          <dgm:dir/>
          <dgm:resizeHandles val="exact"/>
        </dgm:presLayoutVars>
      </dgm:prSet>
      <dgm:spPr/>
    </dgm:pt>
    <dgm:pt modelId="{F3791957-080A-4250-B7C0-C969242596FE}" type="pres">
      <dgm:prSet presAssocID="{EA3A8DBF-393A-4F26-BD3A-3CDBB87B06E4}" presName="wedge1" presStyleLbl="node1" presStyleIdx="0" presStyleCnt="7"/>
      <dgm:spPr/>
    </dgm:pt>
    <dgm:pt modelId="{35C69585-76A7-409E-AAF5-3D6ABB99A9AA}" type="pres">
      <dgm:prSet presAssocID="{EA3A8DBF-393A-4F26-BD3A-3CDBB87B06E4}" presName="dummy1a" presStyleCnt="0"/>
      <dgm:spPr/>
    </dgm:pt>
    <dgm:pt modelId="{DCE38E36-AA74-4426-B3CF-664B7B9BE969}" type="pres">
      <dgm:prSet presAssocID="{EA3A8DBF-393A-4F26-BD3A-3CDBB87B06E4}" presName="dummy1b" presStyleCnt="0"/>
      <dgm:spPr/>
    </dgm:pt>
    <dgm:pt modelId="{F715FA65-1F24-4828-B9A0-69978ECFA18A}" type="pres">
      <dgm:prSet presAssocID="{EA3A8DBF-393A-4F26-BD3A-3CDBB87B06E4}" presName="wedge1Tx" presStyleLbl="node1" presStyleIdx="0" presStyleCnt="7">
        <dgm:presLayoutVars>
          <dgm:chMax val="0"/>
          <dgm:chPref val="0"/>
          <dgm:bulletEnabled val="1"/>
        </dgm:presLayoutVars>
      </dgm:prSet>
      <dgm:spPr/>
    </dgm:pt>
    <dgm:pt modelId="{1C6B17C5-DBAD-4A5C-B0BA-EDED537C314C}" type="pres">
      <dgm:prSet presAssocID="{EA3A8DBF-393A-4F26-BD3A-3CDBB87B06E4}" presName="wedge2" presStyleLbl="node1" presStyleIdx="1" presStyleCnt="7"/>
      <dgm:spPr/>
    </dgm:pt>
    <dgm:pt modelId="{78892620-4280-41E0-829F-0290ED78E3B9}" type="pres">
      <dgm:prSet presAssocID="{EA3A8DBF-393A-4F26-BD3A-3CDBB87B06E4}" presName="dummy2a" presStyleCnt="0"/>
      <dgm:spPr/>
    </dgm:pt>
    <dgm:pt modelId="{34634D63-535D-4D2E-B49F-1AC6F41C5EE0}" type="pres">
      <dgm:prSet presAssocID="{EA3A8DBF-393A-4F26-BD3A-3CDBB87B06E4}" presName="dummy2b" presStyleCnt="0"/>
      <dgm:spPr/>
    </dgm:pt>
    <dgm:pt modelId="{A19A319D-67BF-49C3-8672-4E5826E9BA45}" type="pres">
      <dgm:prSet presAssocID="{EA3A8DBF-393A-4F26-BD3A-3CDBB87B06E4}" presName="wedge2Tx" presStyleLbl="node1" presStyleIdx="1" presStyleCnt="7">
        <dgm:presLayoutVars>
          <dgm:chMax val="0"/>
          <dgm:chPref val="0"/>
          <dgm:bulletEnabled val="1"/>
        </dgm:presLayoutVars>
      </dgm:prSet>
      <dgm:spPr/>
    </dgm:pt>
    <dgm:pt modelId="{79C51115-3EF7-414A-BF54-D9E092E626A2}" type="pres">
      <dgm:prSet presAssocID="{EA3A8DBF-393A-4F26-BD3A-3CDBB87B06E4}" presName="wedge3" presStyleLbl="node1" presStyleIdx="2" presStyleCnt="7"/>
      <dgm:spPr/>
    </dgm:pt>
    <dgm:pt modelId="{A241BC89-1EAE-4FE7-B454-3DD5629F077C}" type="pres">
      <dgm:prSet presAssocID="{EA3A8DBF-393A-4F26-BD3A-3CDBB87B06E4}" presName="dummy3a" presStyleCnt="0"/>
      <dgm:spPr/>
    </dgm:pt>
    <dgm:pt modelId="{3A470F56-6821-4B5F-A033-8751B223E526}" type="pres">
      <dgm:prSet presAssocID="{EA3A8DBF-393A-4F26-BD3A-3CDBB87B06E4}" presName="dummy3b" presStyleCnt="0"/>
      <dgm:spPr/>
    </dgm:pt>
    <dgm:pt modelId="{11F7F40E-22B0-414D-AF75-1009C44469CD}" type="pres">
      <dgm:prSet presAssocID="{EA3A8DBF-393A-4F26-BD3A-3CDBB87B06E4}" presName="wedge3Tx" presStyleLbl="node1" presStyleIdx="2" presStyleCnt="7">
        <dgm:presLayoutVars>
          <dgm:chMax val="0"/>
          <dgm:chPref val="0"/>
          <dgm:bulletEnabled val="1"/>
        </dgm:presLayoutVars>
      </dgm:prSet>
      <dgm:spPr/>
    </dgm:pt>
    <dgm:pt modelId="{400932E6-D755-44AB-AB96-C60B2913185F}" type="pres">
      <dgm:prSet presAssocID="{EA3A8DBF-393A-4F26-BD3A-3CDBB87B06E4}" presName="wedge4" presStyleLbl="node1" presStyleIdx="3" presStyleCnt="7"/>
      <dgm:spPr/>
    </dgm:pt>
    <dgm:pt modelId="{400A60EB-5856-4591-9204-E4440E775439}" type="pres">
      <dgm:prSet presAssocID="{EA3A8DBF-393A-4F26-BD3A-3CDBB87B06E4}" presName="dummy4a" presStyleCnt="0"/>
      <dgm:spPr/>
    </dgm:pt>
    <dgm:pt modelId="{12F08922-E603-4219-B4C3-3C23159BCF77}" type="pres">
      <dgm:prSet presAssocID="{EA3A8DBF-393A-4F26-BD3A-3CDBB87B06E4}" presName="dummy4b" presStyleCnt="0"/>
      <dgm:spPr/>
    </dgm:pt>
    <dgm:pt modelId="{A8FA6B68-0289-49B2-B3CA-A8ED128F1351}" type="pres">
      <dgm:prSet presAssocID="{EA3A8DBF-393A-4F26-BD3A-3CDBB87B06E4}" presName="wedge4Tx" presStyleLbl="node1" presStyleIdx="3" presStyleCnt="7">
        <dgm:presLayoutVars>
          <dgm:chMax val="0"/>
          <dgm:chPref val="0"/>
          <dgm:bulletEnabled val="1"/>
        </dgm:presLayoutVars>
      </dgm:prSet>
      <dgm:spPr/>
    </dgm:pt>
    <dgm:pt modelId="{6A7DEAC6-421D-4DC8-B559-1169036990E7}" type="pres">
      <dgm:prSet presAssocID="{EA3A8DBF-393A-4F26-BD3A-3CDBB87B06E4}" presName="wedge5" presStyleLbl="node1" presStyleIdx="4" presStyleCnt="7"/>
      <dgm:spPr/>
    </dgm:pt>
    <dgm:pt modelId="{91DACD2B-FCE0-4D48-822D-6BA2AA110EBC}" type="pres">
      <dgm:prSet presAssocID="{EA3A8DBF-393A-4F26-BD3A-3CDBB87B06E4}" presName="dummy5a" presStyleCnt="0"/>
      <dgm:spPr/>
    </dgm:pt>
    <dgm:pt modelId="{ED051C4F-D4A8-494D-84E3-388314CD4619}" type="pres">
      <dgm:prSet presAssocID="{EA3A8DBF-393A-4F26-BD3A-3CDBB87B06E4}" presName="dummy5b" presStyleCnt="0"/>
      <dgm:spPr/>
    </dgm:pt>
    <dgm:pt modelId="{AAB28DA4-AA50-4020-99B9-921F43820B4D}" type="pres">
      <dgm:prSet presAssocID="{EA3A8DBF-393A-4F26-BD3A-3CDBB87B06E4}" presName="wedge5Tx" presStyleLbl="node1" presStyleIdx="4" presStyleCnt="7">
        <dgm:presLayoutVars>
          <dgm:chMax val="0"/>
          <dgm:chPref val="0"/>
          <dgm:bulletEnabled val="1"/>
        </dgm:presLayoutVars>
      </dgm:prSet>
      <dgm:spPr/>
    </dgm:pt>
    <dgm:pt modelId="{D55E3D34-AB80-45AA-8417-FFC0B5936804}" type="pres">
      <dgm:prSet presAssocID="{EA3A8DBF-393A-4F26-BD3A-3CDBB87B06E4}" presName="wedge6" presStyleLbl="node1" presStyleIdx="5" presStyleCnt="7"/>
      <dgm:spPr/>
    </dgm:pt>
    <dgm:pt modelId="{04DEB305-06D3-45C1-9971-16451DF18351}" type="pres">
      <dgm:prSet presAssocID="{EA3A8DBF-393A-4F26-BD3A-3CDBB87B06E4}" presName="dummy6a" presStyleCnt="0"/>
      <dgm:spPr/>
    </dgm:pt>
    <dgm:pt modelId="{45A0D4E1-C905-4616-B7FB-B22BC9C4803B}" type="pres">
      <dgm:prSet presAssocID="{EA3A8DBF-393A-4F26-BD3A-3CDBB87B06E4}" presName="dummy6b" presStyleCnt="0"/>
      <dgm:spPr/>
    </dgm:pt>
    <dgm:pt modelId="{18F8BF89-6FEC-4B5B-A86C-ED3FF524ABD0}" type="pres">
      <dgm:prSet presAssocID="{EA3A8DBF-393A-4F26-BD3A-3CDBB87B06E4}" presName="wedge6Tx" presStyleLbl="node1" presStyleIdx="5" presStyleCnt="7">
        <dgm:presLayoutVars>
          <dgm:chMax val="0"/>
          <dgm:chPref val="0"/>
          <dgm:bulletEnabled val="1"/>
        </dgm:presLayoutVars>
      </dgm:prSet>
      <dgm:spPr/>
    </dgm:pt>
    <dgm:pt modelId="{A4D284BF-6FBB-4EFC-A865-CB2FCA9F22AF}" type="pres">
      <dgm:prSet presAssocID="{EA3A8DBF-393A-4F26-BD3A-3CDBB87B06E4}" presName="wedge7" presStyleLbl="node1" presStyleIdx="6" presStyleCnt="7"/>
      <dgm:spPr/>
    </dgm:pt>
    <dgm:pt modelId="{38D3B9A5-7DAF-4E74-88C4-A115E25261F4}" type="pres">
      <dgm:prSet presAssocID="{EA3A8DBF-393A-4F26-BD3A-3CDBB87B06E4}" presName="dummy7a" presStyleCnt="0"/>
      <dgm:spPr/>
    </dgm:pt>
    <dgm:pt modelId="{1924DC2F-C3B2-4395-99F3-8AD1EF2E5CBA}" type="pres">
      <dgm:prSet presAssocID="{EA3A8DBF-393A-4F26-BD3A-3CDBB87B06E4}" presName="dummy7b" presStyleCnt="0"/>
      <dgm:spPr/>
    </dgm:pt>
    <dgm:pt modelId="{E7A8C62F-966D-49BC-9614-1FA50779C06F}" type="pres">
      <dgm:prSet presAssocID="{EA3A8DBF-393A-4F26-BD3A-3CDBB87B06E4}" presName="wedge7Tx" presStyleLbl="node1" presStyleIdx="6" presStyleCnt="7">
        <dgm:presLayoutVars>
          <dgm:chMax val="0"/>
          <dgm:chPref val="0"/>
          <dgm:bulletEnabled val="1"/>
        </dgm:presLayoutVars>
      </dgm:prSet>
      <dgm:spPr/>
    </dgm:pt>
    <dgm:pt modelId="{7AB4AD93-FDAD-44FC-9814-7F5B1E47FF26}" type="pres">
      <dgm:prSet presAssocID="{4B8A409A-91E1-4505-8041-921BB9A8DBB0}" presName="arrowWedge1" presStyleLbl="fgSibTrans2D1" presStyleIdx="0" presStyleCnt="7"/>
      <dgm:spPr/>
    </dgm:pt>
    <dgm:pt modelId="{D6082990-FAB4-4639-96D9-72BBD1D83A4D}" type="pres">
      <dgm:prSet presAssocID="{0EE9AD72-3B41-4D0F-8F0E-18612C5BD001}" presName="arrowWedge2" presStyleLbl="fgSibTrans2D1" presStyleIdx="1" presStyleCnt="7"/>
      <dgm:spPr/>
    </dgm:pt>
    <dgm:pt modelId="{BC172A49-44BB-4F43-BC24-D7FFC88ED637}" type="pres">
      <dgm:prSet presAssocID="{9038E892-9543-47F2-AF0D-52F970E20AFE}" presName="arrowWedge3" presStyleLbl="fgSibTrans2D1" presStyleIdx="2" presStyleCnt="7"/>
      <dgm:spPr/>
    </dgm:pt>
    <dgm:pt modelId="{37219032-8DA0-4BC7-8DEC-84E5E0EAF0CE}" type="pres">
      <dgm:prSet presAssocID="{2895F54E-CD75-433C-B7F1-2374726AD581}" presName="arrowWedge4" presStyleLbl="fgSibTrans2D1" presStyleIdx="3" presStyleCnt="7"/>
      <dgm:spPr/>
    </dgm:pt>
    <dgm:pt modelId="{93E666B1-12D9-48B5-98D6-AA7AA94A8998}" type="pres">
      <dgm:prSet presAssocID="{63DCC3D2-9AF0-4CE0-B9F6-1813F9588171}" presName="arrowWedge5" presStyleLbl="fgSibTrans2D1" presStyleIdx="4" presStyleCnt="7"/>
      <dgm:spPr/>
    </dgm:pt>
    <dgm:pt modelId="{B9E47301-A504-4FE8-816D-3AB02A5E5196}" type="pres">
      <dgm:prSet presAssocID="{9F7D6986-B59B-4BBF-BDA8-2F44F148F6B0}" presName="arrowWedge6" presStyleLbl="fgSibTrans2D1" presStyleIdx="5" presStyleCnt="7"/>
      <dgm:spPr/>
    </dgm:pt>
    <dgm:pt modelId="{A7AE16AF-0180-4689-87E6-F19AF2FFD9AA}" type="pres">
      <dgm:prSet presAssocID="{BF063496-E767-4C12-9672-C516097C7BD1}" presName="arrowWedge7" presStyleLbl="fgSibTrans2D1" presStyleIdx="6" presStyleCnt="7"/>
      <dgm:spPr/>
    </dgm:pt>
  </dgm:ptLst>
  <dgm:cxnLst>
    <dgm:cxn modelId="{92943202-5998-4F4A-8094-4769A7CF9690}" type="presOf" srcId="{58B534F4-934E-45BF-A7E6-78BAAB7581A3}" destId="{1C6B17C5-DBAD-4A5C-B0BA-EDED537C314C}" srcOrd="0" destOrd="0" presId="urn:microsoft.com/office/officeart/2005/8/layout/cycle8"/>
    <dgm:cxn modelId="{913FE103-6715-4505-A718-F07375CDF3B1}" type="presOf" srcId="{A5B53F5F-15BD-4FA3-9E59-BA9CF5B06A36}" destId="{18F8BF89-6FEC-4B5B-A86C-ED3FF524ABD0}" srcOrd="1" destOrd="0" presId="urn:microsoft.com/office/officeart/2005/8/layout/cycle8"/>
    <dgm:cxn modelId="{1CBEF105-5ACE-496C-A377-A16BA4C7C6EE}" type="presOf" srcId="{F01A5B55-1B2D-4B2D-9320-331D2B5F94E2}" destId="{A4D284BF-6FBB-4EFC-A865-CB2FCA9F22AF}" srcOrd="0" destOrd="0" presId="urn:microsoft.com/office/officeart/2005/8/layout/cycle8"/>
    <dgm:cxn modelId="{51379309-90FC-4DF3-9DA4-6E4A93979160}" type="presOf" srcId="{1A212100-14A1-485B-9EA8-3F0EFEFE4F44}" destId="{F715FA65-1F24-4828-B9A0-69978ECFA18A}" srcOrd="1" destOrd="0" presId="urn:microsoft.com/office/officeart/2005/8/layout/cycle8"/>
    <dgm:cxn modelId="{299A790F-D88A-45D4-8052-2072A2ACB92D}" type="presOf" srcId="{0A545E81-DF17-4059-96FC-636AEFD287DE}" destId="{6A7DEAC6-421D-4DC8-B559-1169036990E7}" srcOrd="0" destOrd="0" presId="urn:microsoft.com/office/officeart/2005/8/layout/cycle8"/>
    <dgm:cxn modelId="{70BB960F-A398-4859-9218-3432F9D67061}" type="presOf" srcId="{F01A5B55-1B2D-4B2D-9320-331D2B5F94E2}" destId="{E7A8C62F-966D-49BC-9614-1FA50779C06F}" srcOrd="1" destOrd="0" presId="urn:microsoft.com/office/officeart/2005/8/layout/cycle8"/>
    <dgm:cxn modelId="{E64F6E23-5664-4748-AC94-7BB3241AA045}" type="presOf" srcId="{EA3A8DBF-393A-4F26-BD3A-3CDBB87B06E4}" destId="{F24D5312-40BE-4F7D-8E61-4D77213FFEB2}" srcOrd="0" destOrd="0" presId="urn:microsoft.com/office/officeart/2005/8/layout/cycle8"/>
    <dgm:cxn modelId="{4E4EA130-CD07-4A39-BADA-44F835613AA0}" type="presOf" srcId="{A5B53F5F-15BD-4FA3-9E59-BA9CF5B06A36}" destId="{D55E3D34-AB80-45AA-8417-FFC0B5936804}" srcOrd="0" destOrd="0" presId="urn:microsoft.com/office/officeart/2005/8/layout/cycle8"/>
    <dgm:cxn modelId="{4E72D234-9689-46A0-B05D-E81ADE676FE7}" srcId="{EA3A8DBF-393A-4F26-BD3A-3CDBB87B06E4}" destId="{0A545E81-DF17-4059-96FC-636AEFD287DE}" srcOrd="4" destOrd="0" parTransId="{C7FEE586-410B-4987-9DAC-4E1DCE95C37E}" sibTransId="{63DCC3D2-9AF0-4CE0-B9F6-1813F9588171}"/>
    <dgm:cxn modelId="{13E7123A-D37A-454A-9F05-08B7F69E436F}" srcId="{EA3A8DBF-393A-4F26-BD3A-3CDBB87B06E4}" destId="{9D538E55-CD7E-444A-B44D-BFA120EA0DF3}" srcOrd="2" destOrd="0" parTransId="{19050B4C-9C60-48E9-AE6F-98433FDE07AF}" sibTransId="{9038E892-9543-47F2-AF0D-52F970E20AFE}"/>
    <dgm:cxn modelId="{1A30535F-0615-411A-A46B-EFF3F0D361C8}" srcId="{EA3A8DBF-393A-4F26-BD3A-3CDBB87B06E4}" destId="{851A048A-6B6A-4E83-9F23-C034E523E3F9}" srcOrd="3" destOrd="0" parTransId="{56FD5681-0518-497A-B500-AC8C70BF395E}" sibTransId="{2895F54E-CD75-433C-B7F1-2374726AD581}"/>
    <dgm:cxn modelId="{BBB3DC64-9189-48E7-9EB0-1D4ACD240CF9}" type="presOf" srcId="{9D538E55-CD7E-444A-B44D-BFA120EA0DF3}" destId="{79C51115-3EF7-414A-BF54-D9E092E626A2}" srcOrd="0" destOrd="0" presId="urn:microsoft.com/office/officeart/2005/8/layout/cycle8"/>
    <dgm:cxn modelId="{F2B8EF65-DEF6-43F0-8E5D-9D179DB4C279}" srcId="{EA3A8DBF-393A-4F26-BD3A-3CDBB87B06E4}" destId="{1A212100-14A1-485B-9EA8-3F0EFEFE4F44}" srcOrd="0" destOrd="0" parTransId="{52EDC892-3B72-4DCF-82CB-D5093A9110E2}" sibTransId="{4B8A409A-91E1-4505-8041-921BB9A8DBB0}"/>
    <dgm:cxn modelId="{623B7F55-2BE6-4AE0-B1A8-20F0FD6549A9}" type="presOf" srcId="{58B534F4-934E-45BF-A7E6-78BAAB7581A3}" destId="{A19A319D-67BF-49C3-8672-4E5826E9BA45}" srcOrd="1" destOrd="0" presId="urn:microsoft.com/office/officeart/2005/8/layout/cycle8"/>
    <dgm:cxn modelId="{A5D25E8F-60F8-4E4E-B07A-3CE3D6F5D338}" type="presOf" srcId="{851A048A-6B6A-4E83-9F23-C034E523E3F9}" destId="{A8FA6B68-0289-49B2-B3CA-A8ED128F1351}" srcOrd="1" destOrd="0" presId="urn:microsoft.com/office/officeart/2005/8/layout/cycle8"/>
    <dgm:cxn modelId="{3178FACA-344A-421E-9340-9F46BF16D538}" srcId="{EA3A8DBF-393A-4F26-BD3A-3CDBB87B06E4}" destId="{58B534F4-934E-45BF-A7E6-78BAAB7581A3}" srcOrd="1" destOrd="0" parTransId="{371982CE-8813-47A9-B14D-6DE75250DC0C}" sibTransId="{0EE9AD72-3B41-4D0F-8F0E-18612C5BD001}"/>
    <dgm:cxn modelId="{240DBDDC-CA7E-457C-8B87-1B0D761989FA}" srcId="{EA3A8DBF-393A-4F26-BD3A-3CDBB87B06E4}" destId="{F01A5B55-1B2D-4B2D-9320-331D2B5F94E2}" srcOrd="6" destOrd="0" parTransId="{96E7232A-0D57-4562-A4DD-1769AA5C436E}" sibTransId="{BF063496-E767-4C12-9672-C516097C7BD1}"/>
    <dgm:cxn modelId="{380658DF-A378-4E68-ACDC-AB70FF8D78B4}" type="presOf" srcId="{851A048A-6B6A-4E83-9F23-C034E523E3F9}" destId="{400932E6-D755-44AB-AB96-C60B2913185F}" srcOrd="0" destOrd="0" presId="urn:microsoft.com/office/officeart/2005/8/layout/cycle8"/>
    <dgm:cxn modelId="{9376CEE1-94D8-48DC-B550-0770F4ABB0A3}" type="presOf" srcId="{9D538E55-CD7E-444A-B44D-BFA120EA0DF3}" destId="{11F7F40E-22B0-414D-AF75-1009C44469CD}" srcOrd="1" destOrd="0" presId="urn:microsoft.com/office/officeart/2005/8/layout/cycle8"/>
    <dgm:cxn modelId="{7B3111F6-6EEF-4729-885A-5823B1951EF2}" srcId="{EA3A8DBF-393A-4F26-BD3A-3CDBB87B06E4}" destId="{A5B53F5F-15BD-4FA3-9E59-BA9CF5B06A36}" srcOrd="5" destOrd="0" parTransId="{27CAE63A-E4A2-450E-957D-9AEBE2EAB775}" sibTransId="{9F7D6986-B59B-4BBF-BDA8-2F44F148F6B0}"/>
    <dgm:cxn modelId="{1AA1A0FB-45F1-4FA6-A5DB-5216BE8C50DA}" type="presOf" srcId="{1A212100-14A1-485B-9EA8-3F0EFEFE4F44}" destId="{F3791957-080A-4250-B7C0-C969242596FE}" srcOrd="0" destOrd="0" presId="urn:microsoft.com/office/officeart/2005/8/layout/cycle8"/>
    <dgm:cxn modelId="{FA58D5FC-465A-481F-BC97-5FF0B32AE65C}" type="presOf" srcId="{0A545E81-DF17-4059-96FC-636AEFD287DE}" destId="{AAB28DA4-AA50-4020-99B9-921F43820B4D}" srcOrd="1" destOrd="0" presId="urn:microsoft.com/office/officeart/2005/8/layout/cycle8"/>
    <dgm:cxn modelId="{EF19519C-616D-40FC-9D5C-3F7E0BE12598}" type="presParOf" srcId="{F24D5312-40BE-4F7D-8E61-4D77213FFEB2}" destId="{F3791957-080A-4250-B7C0-C969242596FE}" srcOrd="0" destOrd="0" presId="urn:microsoft.com/office/officeart/2005/8/layout/cycle8"/>
    <dgm:cxn modelId="{701E9EEC-9B1F-4078-8CB2-B63BFCA48A32}" type="presParOf" srcId="{F24D5312-40BE-4F7D-8E61-4D77213FFEB2}" destId="{35C69585-76A7-409E-AAF5-3D6ABB99A9AA}" srcOrd="1" destOrd="0" presId="urn:microsoft.com/office/officeart/2005/8/layout/cycle8"/>
    <dgm:cxn modelId="{18FA95D8-B37D-4FD3-9AAC-724D380E9FDB}" type="presParOf" srcId="{F24D5312-40BE-4F7D-8E61-4D77213FFEB2}" destId="{DCE38E36-AA74-4426-B3CF-664B7B9BE969}" srcOrd="2" destOrd="0" presId="urn:microsoft.com/office/officeart/2005/8/layout/cycle8"/>
    <dgm:cxn modelId="{5FB2E2F2-55C4-4C13-83D0-0161A8D3474C}" type="presParOf" srcId="{F24D5312-40BE-4F7D-8E61-4D77213FFEB2}" destId="{F715FA65-1F24-4828-B9A0-69978ECFA18A}" srcOrd="3" destOrd="0" presId="urn:microsoft.com/office/officeart/2005/8/layout/cycle8"/>
    <dgm:cxn modelId="{6666EBB3-9FD9-480D-8527-3B6C933487AD}" type="presParOf" srcId="{F24D5312-40BE-4F7D-8E61-4D77213FFEB2}" destId="{1C6B17C5-DBAD-4A5C-B0BA-EDED537C314C}" srcOrd="4" destOrd="0" presId="urn:microsoft.com/office/officeart/2005/8/layout/cycle8"/>
    <dgm:cxn modelId="{172ECA9A-5FDE-43C1-9E20-0A750376E72F}" type="presParOf" srcId="{F24D5312-40BE-4F7D-8E61-4D77213FFEB2}" destId="{78892620-4280-41E0-829F-0290ED78E3B9}" srcOrd="5" destOrd="0" presId="urn:microsoft.com/office/officeart/2005/8/layout/cycle8"/>
    <dgm:cxn modelId="{9E690E87-3DFC-4623-B61F-DD01534B5A22}" type="presParOf" srcId="{F24D5312-40BE-4F7D-8E61-4D77213FFEB2}" destId="{34634D63-535D-4D2E-B49F-1AC6F41C5EE0}" srcOrd="6" destOrd="0" presId="urn:microsoft.com/office/officeart/2005/8/layout/cycle8"/>
    <dgm:cxn modelId="{5A48ED05-6042-4AFB-B598-A3B1C1EE2AAF}" type="presParOf" srcId="{F24D5312-40BE-4F7D-8E61-4D77213FFEB2}" destId="{A19A319D-67BF-49C3-8672-4E5826E9BA45}" srcOrd="7" destOrd="0" presId="urn:microsoft.com/office/officeart/2005/8/layout/cycle8"/>
    <dgm:cxn modelId="{76243BE0-16BF-4C71-921F-1526B434D1C5}" type="presParOf" srcId="{F24D5312-40BE-4F7D-8E61-4D77213FFEB2}" destId="{79C51115-3EF7-414A-BF54-D9E092E626A2}" srcOrd="8" destOrd="0" presId="urn:microsoft.com/office/officeart/2005/8/layout/cycle8"/>
    <dgm:cxn modelId="{E9D1411C-B68F-4104-AB58-008E8C9FA1CC}" type="presParOf" srcId="{F24D5312-40BE-4F7D-8E61-4D77213FFEB2}" destId="{A241BC89-1EAE-4FE7-B454-3DD5629F077C}" srcOrd="9" destOrd="0" presId="urn:microsoft.com/office/officeart/2005/8/layout/cycle8"/>
    <dgm:cxn modelId="{B84A313E-B90B-432C-A391-05C38CE4C42B}" type="presParOf" srcId="{F24D5312-40BE-4F7D-8E61-4D77213FFEB2}" destId="{3A470F56-6821-4B5F-A033-8751B223E526}" srcOrd="10" destOrd="0" presId="urn:microsoft.com/office/officeart/2005/8/layout/cycle8"/>
    <dgm:cxn modelId="{DF7B334B-32C8-41CC-8CB3-DFB77A3E9C4E}" type="presParOf" srcId="{F24D5312-40BE-4F7D-8E61-4D77213FFEB2}" destId="{11F7F40E-22B0-414D-AF75-1009C44469CD}" srcOrd="11" destOrd="0" presId="urn:microsoft.com/office/officeart/2005/8/layout/cycle8"/>
    <dgm:cxn modelId="{1CE509FC-7EAA-45E7-B3FD-A87D0B464A53}" type="presParOf" srcId="{F24D5312-40BE-4F7D-8E61-4D77213FFEB2}" destId="{400932E6-D755-44AB-AB96-C60B2913185F}" srcOrd="12" destOrd="0" presId="urn:microsoft.com/office/officeart/2005/8/layout/cycle8"/>
    <dgm:cxn modelId="{9E7D94EA-BD81-4A41-96DA-1C9AA07AEF78}" type="presParOf" srcId="{F24D5312-40BE-4F7D-8E61-4D77213FFEB2}" destId="{400A60EB-5856-4591-9204-E4440E775439}" srcOrd="13" destOrd="0" presId="urn:microsoft.com/office/officeart/2005/8/layout/cycle8"/>
    <dgm:cxn modelId="{F8E17188-A6FC-49D7-92CE-DE6D9402B7E4}" type="presParOf" srcId="{F24D5312-40BE-4F7D-8E61-4D77213FFEB2}" destId="{12F08922-E603-4219-B4C3-3C23159BCF77}" srcOrd="14" destOrd="0" presId="urn:microsoft.com/office/officeart/2005/8/layout/cycle8"/>
    <dgm:cxn modelId="{C63E4E75-24C8-4860-BD7D-D4019C276763}" type="presParOf" srcId="{F24D5312-40BE-4F7D-8E61-4D77213FFEB2}" destId="{A8FA6B68-0289-49B2-B3CA-A8ED128F1351}" srcOrd="15" destOrd="0" presId="urn:microsoft.com/office/officeart/2005/8/layout/cycle8"/>
    <dgm:cxn modelId="{A3C20A57-C83F-4ABB-8790-40F43E610B57}" type="presParOf" srcId="{F24D5312-40BE-4F7D-8E61-4D77213FFEB2}" destId="{6A7DEAC6-421D-4DC8-B559-1169036990E7}" srcOrd="16" destOrd="0" presId="urn:microsoft.com/office/officeart/2005/8/layout/cycle8"/>
    <dgm:cxn modelId="{722B82FC-07C1-494F-9D4A-08F75BE09FA9}" type="presParOf" srcId="{F24D5312-40BE-4F7D-8E61-4D77213FFEB2}" destId="{91DACD2B-FCE0-4D48-822D-6BA2AA110EBC}" srcOrd="17" destOrd="0" presId="urn:microsoft.com/office/officeart/2005/8/layout/cycle8"/>
    <dgm:cxn modelId="{83458BC1-F88A-4786-B091-5829FCB44AF5}" type="presParOf" srcId="{F24D5312-40BE-4F7D-8E61-4D77213FFEB2}" destId="{ED051C4F-D4A8-494D-84E3-388314CD4619}" srcOrd="18" destOrd="0" presId="urn:microsoft.com/office/officeart/2005/8/layout/cycle8"/>
    <dgm:cxn modelId="{83701772-176A-4491-8EAB-080627E47248}" type="presParOf" srcId="{F24D5312-40BE-4F7D-8E61-4D77213FFEB2}" destId="{AAB28DA4-AA50-4020-99B9-921F43820B4D}" srcOrd="19" destOrd="0" presId="urn:microsoft.com/office/officeart/2005/8/layout/cycle8"/>
    <dgm:cxn modelId="{70973D63-3F86-41FA-87FC-6E56BBF86FD4}" type="presParOf" srcId="{F24D5312-40BE-4F7D-8E61-4D77213FFEB2}" destId="{D55E3D34-AB80-45AA-8417-FFC0B5936804}" srcOrd="20" destOrd="0" presId="urn:microsoft.com/office/officeart/2005/8/layout/cycle8"/>
    <dgm:cxn modelId="{C8C7A935-D6B7-40B6-ACAE-5ECF852C872E}" type="presParOf" srcId="{F24D5312-40BE-4F7D-8E61-4D77213FFEB2}" destId="{04DEB305-06D3-45C1-9971-16451DF18351}" srcOrd="21" destOrd="0" presId="urn:microsoft.com/office/officeart/2005/8/layout/cycle8"/>
    <dgm:cxn modelId="{AECB18FF-E059-46B1-8359-074E6BF4E95B}" type="presParOf" srcId="{F24D5312-40BE-4F7D-8E61-4D77213FFEB2}" destId="{45A0D4E1-C905-4616-B7FB-B22BC9C4803B}" srcOrd="22" destOrd="0" presId="urn:microsoft.com/office/officeart/2005/8/layout/cycle8"/>
    <dgm:cxn modelId="{2312857F-2F93-443E-AB85-5457FA2ABCEB}" type="presParOf" srcId="{F24D5312-40BE-4F7D-8E61-4D77213FFEB2}" destId="{18F8BF89-6FEC-4B5B-A86C-ED3FF524ABD0}" srcOrd="23" destOrd="0" presId="urn:microsoft.com/office/officeart/2005/8/layout/cycle8"/>
    <dgm:cxn modelId="{8D9D730B-DC7C-409C-9FAC-B3B510F7F8BC}" type="presParOf" srcId="{F24D5312-40BE-4F7D-8E61-4D77213FFEB2}" destId="{A4D284BF-6FBB-4EFC-A865-CB2FCA9F22AF}" srcOrd="24" destOrd="0" presId="urn:microsoft.com/office/officeart/2005/8/layout/cycle8"/>
    <dgm:cxn modelId="{707DC3DD-F2FD-4D17-8A02-162E801353DC}" type="presParOf" srcId="{F24D5312-40BE-4F7D-8E61-4D77213FFEB2}" destId="{38D3B9A5-7DAF-4E74-88C4-A115E25261F4}" srcOrd="25" destOrd="0" presId="urn:microsoft.com/office/officeart/2005/8/layout/cycle8"/>
    <dgm:cxn modelId="{11A39367-95A7-4A63-9438-0E5CFAAA5264}" type="presParOf" srcId="{F24D5312-40BE-4F7D-8E61-4D77213FFEB2}" destId="{1924DC2F-C3B2-4395-99F3-8AD1EF2E5CBA}" srcOrd="26" destOrd="0" presId="urn:microsoft.com/office/officeart/2005/8/layout/cycle8"/>
    <dgm:cxn modelId="{27EBDCA9-7C4B-44F0-84EF-5787E4FEEB23}" type="presParOf" srcId="{F24D5312-40BE-4F7D-8E61-4D77213FFEB2}" destId="{E7A8C62F-966D-49BC-9614-1FA50779C06F}" srcOrd="27" destOrd="0" presId="urn:microsoft.com/office/officeart/2005/8/layout/cycle8"/>
    <dgm:cxn modelId="{7DE106CE-F958-4DB6-95DF-A15B06B95E55}" type="presParOf" srcId="{F24D5312-40BE-4F7D-8E61-4D77213FFEB2}" destId="{7AB4AD93-FDAD-44FC-9814-7F5B1E47FF26}" srcOrd="28" destOrd="0" presId="urn:microsoft.com/office/officeart/2005/8/layout/cycle8"/>
    <dgm:cxn modelId="{7D3A9A0A-BE3D-4FAD-A5B6-195673C04D3B}" type="presParOf" srcId="{F24D5312-40BE-4F7D-8E61-4D77213FFEB2}" destId="{D6082990-FAB4-4639-96D9-72BBD1D83A4D}" srcOrd="29" destOrd="0" presId="urn:microsoft.com/office/officeart/2005/8/layout/cycle8"/>
    <dgm:cxn modelId="{7979B372-9A38-4E96-8B96-09A7AD56E002}" type="presParOf" srcId="{F24D5312-40BE-4F7D-8E61-4D77213FFEB2}" destId="{BC172A49-44BB-4F43-BC24-D7FFC88ED637}" srcOrd="30" destOrd="0" presId="urn:microsoft.com/office/officeart/2005/8/layout/cycle8"/>
    <dgm:cxn modelId="{C6AF4CB0-2C27-4FD1-A49D-11593E5583CA}" type="presParOf" srcId="{F24D5312-40BE-4F7D-8E61-4D77213FFEB2}" destId="{37219032-8DA0-4BC7-8DEC-84E5E0EAF0CE}" srcOrd="31" destOrd="0" presId="urn:microsoft.com/office/officeart/2005/8/layout/cycle8"/>
    <dgm:cxn modelId="{11308BCE-BA47-4984-ABF1-45EB722F42DE}" type="presParOf" srcId="{F24D5312-40BE-4F7D-8E61-4D77213FFEB2}" destId="{93E666B1-12D9-48B5-98D6-AA7AA94A8998}" srcOrd="32" destOrd="0" presId="urn:microsoft.com/office/officeart/2005/8/layout/cycle8"/>
    <dgm:cxn modelId="{50420886-43CB-449E-B613-99F023605207}" type="presParOf" srcId="{F24D5312-40BE-4F7D-8E61-4D77213FFEB2}" destId="{B9E47301-A504-4FE8-816D-3AB02A5E5196}" srcOrd="33" destOrd="0" presId="urn:microsoft.com/office/officeart/2005/8/layout/cycle8"/>
    <dgm:cxn modelId="{3EDE631A-97AC-43F0-892C-6BD025869DAF}" type="presParOf" srcId="{F24D5312-40BE-4F7D-8E61-4D77213FFEB2}" destId="{A7AE16AF-0180-4689-87E6-F19AF2FFD9AA}" srcOrd="3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23E437F-4B50-4264-83D1-8DFBBACC9DE6}"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7792B3F1-18A5-451A-9407-D742BC14900D}">
      <dgm:prSet phldrT="[Text]"/>
      <dgm:spPr/>
      <dgm:t>
        <a:bodyPr/>
        <a:lstStyle/>
        <a:p>
          <a:r>
            <a:rPr lang="en-US" dirty="0"/>
            <a:t>Identify at risk patients</a:t>
          </a:r>
        </a:p>
      </dgm:t>
    </dgm:pt>
    <dgm:pt modelId="{A844F129-4ECF-4BFE-A169-9A73876AA353}" type="parTrans" cxnId="{6E7F96D6-9B72-476A-8890-DA5ECD9DFF0F}">
      <dgm:prSet/>
      <dgm:spPr/>
      <dgm:t>
        <a:bodyPr/>
        <a:lstStyle/>
        <a:p>
          <a:endParaRPr lang="en-US"/>
        </a:p>
      </dgm:t>
    </dgm:pt>
    <dgm:pt modelId="{ECC9CDBC-4E29-4D39-B041-22D30B463BF3}" type="sibTrans" cxnId="{6E7F96D6-9B72-476A-8890-DA5ECD9DFF0F}">
      <dgm:prSet/>
      <dgm:spPr/>
      <dgm:t>
        <a:bodyPr/>
        <a:lstStyle/>
        <a:p>
          <a:endParaRPr lang="en-US"/>
        </a:p>
      </dgm:t>
    </dgm:pt>
    <dgm:pt modelId="{36553F3E-3AA8-4529-AFBC-B98F07B896C0}">
      <dgm:prSet phldrT="[Text]"/>
      <dgm:spPr/>
      <dgm:t>
        <a:bodyPr/>
        <a:lstStyle/>
        <a:p>
          <a:r>
            <a:rPr lang="en-US" dirty="0"/>
            <a:t>Intervene to reduce risk</a:t>
          </a:r>
        </a:p>
      </dgm:t>
    </dgm:pt>
    <dgm:pt modelId="{F4AA4DB4-BB0A-4207-BAAE-63037A06EC0E}" type="parTrans" cxnId="{7E44F7EF-7E8F-4D3C-8457-651232FDC904}">
      <dgm:prSet/>
      <dgm:spPr/>
      <dgm:t>
        <a:bodyPr/>
        <a:lstStyle/>
        <a:p>
          <a:endParaRPr lang="en-US"/>
        </a:p>
      </dgm:t>
    </dgm:pt>
    <dgm:pt modelId="{DDC7F635-0574-4025-9500-00F86E7F7844}" type="sibTrans" cxnId="{7E44F7EF-7E8F-4D3C-8457-651232FDC904}">
      <dgm:prSet/>
      <dgm:spPr/>
      <dgm:t>
        <a:bodyPr/>
        <a:lstStyle/>
        <a:p>
          <a:endParaRPr lang="en-US"/>
        </a:p>
      </dgm:t>
    </dgm:pt>
    <dgm:pt modelId="{F21B4664-AF99-4927-8AA7-C88F350CAEC9}">
      <dgm:prSet phldrT="[Text]"/>
      <dgm:spPr/>
      <dgm:t>
        <a:bodyPr/>
        <a:lstStyle/>
        <a:p>
          <a:r>
            <a:rPr lang="en-US" dirty="0"/>
            <a:t>Refer chronic patients</a:t>
          </a:r>
        </a:p>
      </dgm:t>
    </dgm:pt>
    <dgm:pt modelId="{9AB9953B-BB53-4FA4-92B9-4EE2D1712509}" type="parTrans" cxnId="{4B21FB67-4153-4890-97EF-A6BF060F1B3B}">
      <dgm:prSet/>
      <dgm:spPr/>
      <dgm:t>
        <a:bodyPr/>
        <a:lstStyle/>
        <a:p>
          <a:endParaRPr lang="en-US"/>
        </a:p>
      </dgm:t>
    </dgm:pt>
    <dgm:pt modelId="{3A385442-B704-496C-B8DB-F886EE0288EB}" type="sibTrans" cxnId="{4B21FB67-4153-4890-97EF-A6BF060F1B3B}">
      <dgm:prSet/>
      <dgm:spPr/>
      <dgm:t>
        <a:bodyPr/>
        <a:lstStyle/>
        <a:p>
          <a:endParaRPr lang="en-US"/>
        </a:p>
      </dgm:t>
    </dgm:pt>
    <dgm:pt modelId="{95FEC703-63B9-4C0A-ABC9-21BF6901F0EE}" type="pres">
      <dgm:prSet presAssocID="{623E437F-4B50-4264-83D1-8DFBBACC9DE6}" presName="linear" presStyleCnt="0">
        <dgm:presLayoutVars>
          <dgm:dir/>
          <dgm:animLvl val="lvl"/>
          <dgm:resizeHandles val="exact"/>
        </dgm:presLayoutVars>
      </dgm:prSet>
      <dgm:spPr/>
    </dgm:pt>
    <dgm:pt modelId="{7BD9FB77-B0C1-4C72-B969-67BBFF5B2FE9}" type="pres">
      <dgm:prSet presAssocID="{7792B3F1-18A5-451A-9407-D742BC14900D}" presName="parentLin" presStyleCnt="0"/>
      <dgm:spPr/>
    </dgm:pt>
    <dgm:pt modelId="{9A53441E-6A4D-4FEF-B238-26DFD1F6ADA0}" type="pres">
      <dgm:prSet presAssocID="{7792B3F1-18A5-451A-9407-D742BC14900D}" presName="parentLeftMargin" presStyleLbl="node1" presStyleIdx="0" presStyleCnt="3"/>
      <dgm:spPr/>
    </dgm:pt>
    <dgm:pt modelId="{DFA16937-922B-4193-A7AC-BC5673CF94E7}" type="pres">
      <dgm:prSet presAssocID="{7792B3F1-18A5-451A-9407-D742BC14900D}" presName="parentText" presStyleLbl="node1" presStyleIdx="0" presStyleCnt="3">
        <dgm:presLayoutVars>
          <dgm:chMax val="0"/>
          <dgm:bulletEnabled val="1"/>
        </dgm:presLayoutVars>
      </dgm:prSet>
      <dgm:spPr/>
    </dgm:pt>
    <dgm:pt modelId="{FD23795D-4E93-4F66-8FC6-80FB84CA0705}" type="pres">
      <dgm:prSet presAssocID="{7792B3F1-18A5-451A-9407-D742BC14900D}" presName="negativeSpace" presStyleCnt="0"/>
      <dgm:spPr/>
    </dgm:pt>
    <dgm:pt modelId="{0B693F46-63B5-4822-B531-1F25C8664DD7}" type="pres">
      <dgm:prSet presAssocID="{7792B3F1-18A5-451A-9407-D742BC14900D}" presName="childText" presStyleLbl="conFgAcc1" presStyleIdx="0" presStyleCnt="3">
        <dgm:presLayoutVars>
          <dgm:bulletEnabled val="1"/>
        </dgm:presLayoutVars>
      </dgm:prSet>
      <dgm:spPr/>
    </dgm:pt>
    <dgm:pt modelId="{EE4E1214-B3BD-4B2B-87B5-FB0AF653B13A}" type="pres">
      <dgm:prSet presAssocID="{ECC9CDBC-4E29-4D39-B041-22D30B463BF3}" presName="spaceBetweenRectangles" presStyleCnt="0"/>
      <dgm:spPr/>
    </dgm:pt>
    <dgm:pt modelId="{4AEE8647-A8C3-4681-B6B7-2C0D10FB1F0F}" type="pres">
      <dgm:prSet presAssocID="{36553F3E-3AA8-4529-AFBC-B98F07B896C0}" presName="parentLin" presStyleCnt="0"/>
      <dgm:spPr/>
    </dgm:pt>
    <dgm:pt modelId="{662D6FA9-1809-4B8E-88EA-7A9C18DA6936}" type="pres">
      <dgm:prSet presAssocID="{36553F3E-3AA8-4529-AFBC-B98F07B896C0}" presName="parentLeftMargin" presStyleLbl="node1" presStyleIdx="0" presStyleCnt="3"/>
      <dgm:spPr/>
    </dgm:pt>
    <dgm:pt modelId="{8257C1C3-2D79-4A23-867F-1769440819BD}" type="pres">
      <dgm:prSet presAssocID="{36553F3E-3AA8-4529-AFBC-B98F07B896C0}" presName="parentText" presStyleLbl="node1" presStyleIdx="1" presStyleCnt="3">
        <dgm:presLayoutVars>
          <dgm:chMax val="0"/>
          <dgm:bulletEnabled val="1"/>
        </dgm:presLayoutVars>
      </dgm:prSet>
      <dgm:spPr/>
    </dgm:pt>
    <dgm:pt modelId="{F05874F3-9DAB-4337-A35E-5D40012C1A47}" type="pres">
      <dgm:prSet presAssocID="{36553F3E-3AA8-4529-AFBC-B98F07B896C0}" presName="negativeSpace" presStyleCnt="0"/>
      <dgm:spPr/>
    </dgm:pt>
    <dgm:pt modelId="{6DE68584-5BF7-4F4E-9927-37D2803E851A}" type="pres">
      <dgm:prSet presAssocID="{36553F3E-3AA8-4529-AFBC-B98F07B896C0}" presName="childText" presStyleLbl="conFgAcc1" presStyleIdx="1" presStyleCnt="3">
        <dgm:presLayoutVars>
          <dgm:bulletEnabled val="1"/>
        </dgm:presLayoutVars>
      </dgm:prSet>
      <dgm:spPr/>
    </dgm:pt>
    <dgm:pt modelId="{98E193AF-A01B-44DB-B20D-3C03419AA901}" type="pres">
      <dgm:prSet presAssocID="{DDC7F635-0574-4025-9500-00F86E7F7844}" presName="spaceBetweenRectangles" presStyleCnt="0"/>
      <dgm:spPr/>
    </dgm:pt>
    <dgm:pt modelId="{434CCBC9-62FB-4C18-8071-B4C86E307EB4}" type="pres">
      <dgm:prSet presAssocID="{F21B4664-AF99-4927-8AA7-C88F350CAEC9}" presName="parentLin" presStyleCnt="0"/>
      <dgm:spPr/>
    </dgm:pt>
    <dgm:pt modelId="{03DD96D1-1679-49AA-8CEC-685D3DCB4F0F}" type="pres">
      <dgm:prSet presAssocID="{F21B4664-AF99-4927-8AA7-C88F350CAEC9}" presName="parentLeftMargin" presStyleLbl="node1" presStyleIdx="1" presStyleCnt="3"/>
      <dgm:spPr/>
    </dgm:pt>
    <dgm:pt modelId="{4A224022-E022-4727-B8D7-3BACD13F81AC}" type="pres">
      <dgm:prSet presAssocID="{F21B4664-AF99-4927-8AA7-C88F350CAEC9}" presName="parentText" presStyleLbl="node1" presStyleIdx="2" presStyleCnt="3">
        <dgm:presLayoutVars>
          <dgm:chMax val="0"/>
          <dgm:bulletEnabled val="1"/>
        </dgm:presLayoutVars>
      </dgm:prSet>
      <dgm:spPr/>
    </dgm:pt>
    <dgm:pt modelId="{527A5C02-9250-41EB-ABA2-E95D485E29DA}" type="pres">
      <dgm:prSet presAssocID="{F21B4664-AF99-4927-8AA7-C88F350CAEC9}" presName="negativeSpace" presStyleCnt="0"/>
      <dgm:spPr/>
    </dgm:pt>
    <dgm:pt modelId="{075B18A8-1A27-4C33-A9DC-12A18B03FAB9}" type="pres">
      <dgm:prSet presAssocID="{F21B4664-AF99-4927-8AA7-C88F350CAEC9}" presName="childText" presStyleLbl="conFgAcc1" presStyleIdx="2" presStyleCnt="3">
        <dgm:presLayoutVars>
          <dgm:bulletEnabled val="1"/>
        </dgm:presLayoutVars>
      </dgm:prSet>
      <dgm:spPr/>
    </dgm:pt>
  </dgm:ptLst>
  <dgm:cxnLst>
    <dgm:cxn modelId="{6CFFA222-9A06-4999-9875-F4DD45528626}" type="presOf" srcId="{7792B3F1-18A5-451A-9407-D742BC14900D}" destId="{9A53441E-6A4D-4FEF-B238-26DFD1F6ADA0}" srcOrd="0" destOrd="0" presId="urn:microsoft.com/office/officeart/2005/8/layout/list1"/>
    <dgm:cxn modelId="{A824CE5B-E606-45FF-A828-2DCC29E01340}" type="presOf" srcId="{623E437F-4B50-4264-83D1-8DFBBACC9DE6}" destId="{95FEC703-63B9-4C0A-ABC9-21BF6901F0EE}" srcOrd="0" destOrd="0" presId="urn:microsoft.com/office/officeart/2005/8/layout/list1"/>
    <dgm:cxn modelId="{4B21FB67-4153-4890-97EF-A6BF060F1B3B}" srcId="{623E437F-4B50-4264-83D1-8DFBBACC9DE6}" destId="{F21B4664-AF99-4927-8AA7-C88F350CAEC9}" srcOrd="2" destOrd="0" parTransId="{9AB9953B-BB53-4FA4-92B9-4EE2D1712509}" sibTransId="{3A385442-B704-496C-B8DB-F886EE0288EB}"/>
    <dgm:cxn modelId="{8629F269-0478-4187-9639-7B63291239B1}" type="presOf" srcId="{7792B3F1-18A5-451A-9407-D742BC14900D}" destId="{DFA16937-922B-4193-A7AC-BC5673CF94E7}" srcOrd="1" destOrd="0" presId="urn:microsoft.com/office/officeart/2005/8/layout/list1"/>
    <dgm:cxn modelId="{F650BC50-E249-4073-A9EC-839FA561C6D3}" type="presOf" srcId="{F21B4664-AF99-4927-8AA7-C88F350CAEC9}" destId="{03DD96D1-1679-49AA-8CEC-685D3DCB4F0F}" srcOrd="0" destOrd="0" presId="urn:microsoft.com/office/officeart/2005/8/layout/list1"/>
    <dgm:cxn modelId="{C1457273-6D53-4DF6-9390-6F3FE5A94F38}" type="presOf" srcId="{F21B4664-AF99-4927-8AA7-C88F350CAEC9}" destId="{4A224022-E022-4727-B8D7-3BACD13F81AC}" srcOrd="1" destOrd="0" presId="urn:microsoft.com/office/officeart/2005/8/layout/list1"/>
    <dgm:cxn modelId="{EC5C38D5-2DED-4390-B4C0-2BDAF97AD6E1}" type="presOf" srcId="{36553F3E-3AA8-4529-AFBC-B98F07B896C0}" destId="{8257C1C3-2D79-4A23-867F-1769440819BD}" srcOrd="1" destOrd="0" presId="urn:microsoft.com/office/officeart/2005/8/layout/list1"/>
    <dgm:cxn modelId="{6E7F96D6-9B72-476A-8890-DA5ECD9DFF0F}" srcId="{623E437F-4B50-4264-83D1-8DFBBACC9DE6}" destId="{7792B3F1-18A5-451A-9407-D742BC14900D}" srcOrd="0" destOrd="0" parTransId="{A844F129-4ECF-4BFE-A169-9A73876AA353}" sibTransId="{ECC9CDBC-4E29-4D39-B041-22D30B463BF3}"/>
    <dgm:cxn modelId="{AD96EBEC-87E0-451B-B615-B35FD49A7300}" type="presOf" srcId="{36553F3E-3AA8-4529-AFBC-B98F07B896C0}" destId="{662D6FA9-1809-4B8E-88EA-7A9C18DA6936}" srcOrd="0" destOrd="0" presId="urn:microsoft.com/office/officeart/2005/8/layout/list1"/>
    <dgm:cxn modelId="{7E44F7EF-7E8F-4D3C-8457-651232FDC904}" srcId="{623E437F-4B50-4264-83D1-8DFBBACC9DE6}" destId="{36553F3E-3AA8-4529-AFBC-B98F07B896C0}" srcOrd="1" destOrd="0" parTransId="{F4AA4DB4-BB0A-4207-BAAE-63037A06EC0E}" sibTransId="{DDC7F635-0574-4025-9500-00F86E7F7844}"/>
    <dgm:cxn modelId="{F8E9BD81-4DCF-4609-B231-2D8030213E17}" type="presParOf" srcId="{95FEC703-63B9-4C0A-ABC9-21BF6901F0EE}" destId="{7BD9FB77-B0C1-4C72-B969-67BBFF5B2FE9}" srcOrd="0" destOrd="0" presId="urn:microsoft.com/office/officeart/2005/8/layout/list1"/>
    <dgm:cxn modelId="{7AF3A351-070E-4D4C-AE2F-FD3917B23C22}" type="presParOf" srcId="{7BD9FB77-B0C1-4C72-B969-67BBFF5B2FE9}" destId="{9A53441E-6A4D-4FEF-B238-26DFD1F6ADA0}" srcOrd="0" destOrd="0" presId="urn:microsoft.com/office/officeart/2005/8/layout/list1"/>
    <dgm:cxn modelId="{0D4093C0-E176-4031-8C87-913A85A485AC}" type="presParOf" srcId="{7BD9FB77-B0C1-4C72-B969-67BBFF5B2FE9}" destId="{DFA16937-922B-4193-A7AC-BC5673CF94E7}" srcOrd="1" destOrd="0" presId="urn:microsoft.com/office/officeart/2005/8/layout/list1"/>
    <dgm:cxn modelId="{91EBD209-F41F-430D-B1AB-924584A9A3AB}" type="presParOf" srcId="{95FEC703-63B9-4C0A-ABC9-21BF6901F0EE}" destId="{FD23795D-4E93-4F66-8FC6-80FB84CA0705}" srcOrd="1" destOrd="0" presId="urn:microsoft.com/office/officeart/2005/8/layout/list1"/>
    <dgm:cxn modelId="{F3E0FC09-87E9-408B-B22B-1BA2DA1CE37C}" type="presParOf" srcId="{95FEC703-63B9-4C0A-ABC9-21BF6901F0EE}" destId="{0B693F46-63B5-4822-B531-1F25C8664DD7}" srcOrd="2" destOrd="0" presId="urn:microsoft.com/office/officeart/2005/8/layout/list1"/>
    <dgm:cxn modelId="{B358A5FD-016B-4663-8502-32CE6E862BA8}" type="presParOf" srcId="{95FEC703-63B9-4C0A-ABC9-21BF6901F0EE}" destId="{EE4E1214-B3BD-4B2B-87B5-FB0AF653B13A}" srcOrd="3" destOrd="0" presId="urn:microsoft.com/office/officeart/2005/8/layout/list1"/>
    <dgm:cxn modelId="{5159F1B5-2C6C-406C-98F0-F906AA5A9E04}" type="presParOf" srcId="{95FEC703-63B9-4C0A-ABC9-21BF6901F0EE}" destId="{4AEE8647-A8C3-4681-B6B7-2C0D10FB1F0F}" srcOrd="4" destOrd="0" presId="urn:microsoft.com/office/officeart/2005/8/layout/list1"/>
    <dgm:cxn modelId="{BAD25DD8-553B-4AA1-A42C-DC2FD799BC35}" type="presParOf" srcId="{4AEE8647-A8C3-4681-B6B7-2C0D10FB1F0F}" destId="{662D6FA9-1809-4B8E-88EA-7A9C18DA6936}" srcOrd="0" destOrd="0" presId="urn:microsoft.com/office/officeart/2005/8/layout/list1"/>
    <dgm:cxn modelId="{E30DB4C8-67A7-4141-8E22-5C2429966549}" type="presParOf" srcId="{4AEE8647-A8C3-4681-B6B7-2C0D10FB1F0F}" destId="{8257C1C3-2D79-4A23-867F-1769440819BD}" srcOrd="1" destOrd="0" presId="urn:microsoft.com/office/officeart/2005/8/layout/list1"/>
    <dgm:cxn modelId="{D2807F34-5E35-4683-AFE7-5CFDA932F185}" type="presParOf" srcId="{95FEC703-63B9-4C0A-ABC9-21BF6901F0EE}" destId="{F05874F3-9DAB-4337-A35E-5D40012C1A47}" srcOrd="5" destOrd="0" presId="urn:microsoft.com/office/officeart/2005/8/layout/list1"/>
    <dgm:cxn modelId="{92DF1ECC-692B-4A6C-9855-43522E9467F6}" type="presParOf" srcId="{95FEC703-63B9-4C0A-ABC9-21BF6901F0EE}" destId="{6DE68584-5BF7-4F4E-9927-37D2803E851A}" srcOrd="6" destOrd="0" presId="urn:microsoft.com/office/officeart/2005/8/layout/list1"/>
    <dgm:cxn modelId="{37EF011F-83EB-48B7-A0DD-9990A3A265A3}" type="presParOf" srcId="{95FEC703-63B9-4C0A-ABC9-21BF6901F0EE}" destId="{98E193AF-A01B-44DB-B20D-3C03419AA901}" srcOrd="7" destOrd="0" presId="urn:microsoft.com/office/officeart/2005/8/layout/list1"/>
    <dgm:cxn modelId="{FE59D1B2-CCFB-4EEE-A2F9-150E5F810453}" type="presParOf" srcId="{95FEC703-63B9-4C0A-ABC9-21BF6901F0EE}" destId="{434CCBC9-62FB-4C18-8071-B4C86E307EB4}" srcOrd="8" destOrd="0" presId="urn:microsoft.com/office/officeart/2005/8/layout/list1"/>
    <dgm:cxn modelId="{DD2630B7-1EA8-420C-81D7-15AA01E54445}" type="presParOf" srcId="{434CCBC9-62FB-4C18-8071-B4C86E307EB4}" destId="{03DD96D1-1679-49AA-8CEC-685D3DCB4F0F}" srcOrd="0" destOrd="0" presId="urn:microsoft.com/office/officeart/2005/8/layout/list1"/>
    <dgm:cxn modelId="{B16CF079-D2B4-452D-87F2-205729A96C9E}" type="presParOf" srcId="{434CCBC9-62FB-4C18-8071-B4C86E307EB4}" destId="{4A224022-E022-4727-B8D7-3BACD13F81AC}" srcOrd="1" destOrd="0" presId="urn:microsoft.com/office/officeart/2005/8/layout/list1"/>
    <dgm:cxn modelId="{98BDADC1-390D-42C1-8036-E8D366D0243B}" type="presParOf" srcId="{95FEC703-63B9-4C0A-ABC9-21BF6901F0EE}" destId="{527A5C02-9250-41EB-ABA2-E95D485E29DA}" srcOrd="9" destOrd="0" presId="urn:microsoft.com/office/officeart/2005/8/layout/list1"/>
    <dgm:cxn modelId="{439D3432-F319-482D-8F5B-7B2099F7CB9E}" type="presParOf" srcId="{95FEC703-63B9-4C0A-ABC9-21BF6901F0EE}" destId="{075B18A8-1A27-4C33-A9DC-12A18B03FAB9}"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A24D188-E90D-4E91-8735-9B1877D8533E}"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638F4408-64B8-417F-AE5E-173C0DA34030}">
      <dgm:prSet custT="1"/>
      <dgm:spPr/>
      <dgm:t>
        <a:bodyPr/>
        <a:lstStyle/>
        <a:p>
          <a:r>
            <a:rPr lang="en-US" sz="2800" dirty="0"/>
            <a:t>Link through the levels of review for certain cases (tertiary review)</a:t>
          </a:r>
        </a:p>
      </dgm:t>
    </dgm:pt>
    <dgm:pt modelId="{3D483AC3-320D-48BA-B13F-F5807E5A85DD}" type="parTrans" cxnId="{12EAE823-050A-4245-B05F-7F810859D22E}">
      <dgm:prSet/>
      <dgm:spPr/>
      <dgm:t>
        <a:bodyPr/>
        <a:lstStyle/>
        <a:p>
          <a:endParaRPr lang="en-US"/>
        </a:p>
      </dgm:t>
    </dgm:pt>
    <dgm:pt modelId="{56E57A0E-CF29-4E91-BEC0-5FA842A11EB0}" type="sibTrans" cxnId="{12EAE823-050A-4245-B05F-7F810859D22E}">
      <dgm:prSet/>
      <dgm:spPr/>
      <dgm:t>
        <a:bodyPr/>
        <a:lstStyle/>
        <a:p>
          <a:endParaRPr lang="en-US"/>
        </a:p>
      </dgm:t>
    </dgm:pt>
    <dgm:pt modelId="{011F0BD2-DDED-4E0C-93A4-8D6C8E2DBA87}">
      <dgm:prSet custT="1"/>
      <dgm:spPr/>
      <dgm:t>
        <a:bodyPr/>
        <a:lstStyle/>
        <a:p>
          <a:r>
            <a:rPr lang="en-US" sz="2800" dirty="0"/>
            <a:t>Quality representative sits on your Peer Review Committee</a:t>
          </a:r>
        </a:p>
      </dgm:t>
    </dgm:pt>
    <dgm:pt modelId="{45097CEC-EF3E-49DD-9D03-845997DFAA41}" type="parTrans" cxnId="{073CC45E-F263-4659-B03E-7E31070A070A}">
      <dgm:prSet/>
      <dgm:spPr/>
      <dgm:t>
        <a:bodyPr/>
        <a:lstStyle/>
        <a:p>
          <a:endParaRPr lang="en-US"/>
        </a:p>
      </dgm:t>
    </dgm:pt>
    <dgm:pt modelId="{D77E6777-352E-4E29-A412-D97AC7786E53}" type="sibTrans" cxnId="{073CC45E-F263-4659-B03E-7E31070A070A}">
      <dgm:prSet/>
      <dgm:spPr/>
      <dgm:t>
        <a:bodyPr/>
        <a:lstStyle/>
        <a:p>
          <a:endParaRPr lang="en-US"/>
        </a:p>
      </dgm:t>
    </dgm:pt>
    <dgm:pt modelId="{474DB333-C6B7-4D52-BA96-43C2AA9255A9}">
      <dgm:prSet custT="1"/>
      <dgm:spPr/>
      <dgm:t>
        <a:bodyPr/>
        <a:lstStyle/>
        <a:p>
          <a:r>
            <a:rPr lang="en-US" sz="2800" dirty="0"/>
            <a:t>Participation in your Hospital Quality Committee</a:t>
          </a:r>
        </a:p>
      </dgm:t>
    </dgm:pt>
    <dgm:pt modelId="{A593F257-E469-44EF-A982-397C6F4829A2}" type="parTrans" cxnId="{8DE8DFD3-408F-41D4-B915-77FF99D7C4EA}">
      <dgm:prSet/>
      <dgm:spPr/>
      <dgm:t>
        <a:bodyPr/>
        <a:lstStyle/>
        <a:p>
          <a:endParaRPr lang="en-US"/>
        </a:p>
      </dgm:t>
    </dgm:pt>
    <dgm:pt modelId="{651CA992-F4BA-437F-9AFF-56C2347A9729}" type="sibTrans" cxnId="{8DE8DFD3-408F-41D4-B915-77FF99D7C4EA}">
      <dgm:prSet/>
      <dgm:spPr/>
      <dgm:t>
        <a:bodyPr/>
        <a:lstStyle/>
        <a:p>
          <a:endParaRPr lang="en-US"/>
        </a:p>
      </dgm:t>
    </dgm:pt>
    <dgm:pt modelId="{00B06F66-60B3-4010-88DC-C73B285006E3}">
      <dgm:prSet custT="1"/>
      <dgm:spPr/>
      <dgm:t>
        <a:bodyPr/>
        <a:lstStyle/>
        <a:p>
          <a:r>
            <a:rPr lang="en-US" sz="2800" dirty="0"/>
            <a:t>Sharing of confidential trauma PI meeting minutes</a:t>
          </a:r>
        </a:p>
      </dgm:t>
    </dgm:pt>
    <dgm:pt modelId="{2DCC2CE6-8E00-4AEB-A149-773A1CCE2DAE}" type="parTrans" cxnId="{D214EB8F-8BC0-4F29-94C8-74384209E538}">
      <dgm:prSet/>
      <dgm:spPr/>
      <dgm:t>
        <a:bodyPr/>
        <a:lstStyle/>
        <a:p>
          <a:endParaRPr lang="en-US"/>
        </a:p>
      </dgm:t>
    </dgm:pt>
    <dgm:pt modelId="{5A6F47FB-D574-47D6-92F3-0D2933CE4200}" type="sibTrans" cxnId="{D214EB8F-8BC0-4F29-94C8-74384209E538}">
      <dgm:prSet/>
      <dgm:spPr/>
      <dgm:t>
        <a:bodyPr/>
        <a:lstStyle/>
        <a:p>
          <a:endParaRPr lang="en-US"/>
        </a:p>
      </dgm:t>
    </dgm:pt>
    <dgm:pt modelId="{F9A9863E-9C41-4B68-9D01-3B3BE3576CB2}">
      <dgm:prSet custT="1"/>
      <dgm:spPr/>
      <dgm:t>
        <a:bodyPr/>
        <a:lstStyle/>
        <a:p>
          <a:r>
            <a:rPr lang="en-US" sz="2800" dirty="0"/>
            <a:t>Monthly report to quality dept or Medical Executive Committee</a:t>
          </a:r>
        </a:p>
      </dgm:t>
    </dgm:pt>
    <dgm:pt modelId="{539E22C6-4A6B-4AA3-BB71-403096E9722B}" type="parTrans" cxnId="{F58BEF4F-C022-41FB-AB92-2C8EC532B115}">
      <dgm:prSet/>
      <dgm:spPr/>
      <dgm:t>
        <a:bodyPr/>
        <a:lstStyle/>
        <a:p>
          <a:endParaRPr lang="en-US"/>
        </a:p>
      </dgm:t>
    </dgm:pt>
    <dgm:pt modelId="{BF35FC52-5CE4-4C54-B9ED-6AC0E3BF6CD8}" type="sibTrans" cxnId="{F58BEF4F-C022-41FB-AB92-2C8EC532B115}">
      <dgm:prSet/>
      <dgm:spPr/>
      <dgm:t>
        <a:bodyPr/>
        <a:lstStyle/>
        <a:p>
          <a:endParaRPr lang="en-US"/>
        </a:p>
      </dgm:t>
    </dgm:pt>
    <dgm:pt modelId="{E9D44BA3-E369-4BD8-9457-5ABEBF0D866F}" type="pres">
      <dgm:prSet presAssocID="{CA24D188-E90D-4E91-8735-9B1877D8533E}" presName="root" presStyleCnt="0">
        <dgm:presLayoutVars>
          <dgm:dir/>
          <dgm:resizeHandles val="exact"/>
        </dgm:presLayoutVars>
      </dgm:prSet>
      <dgm:spPr/>
    </dgm:pt>
    <dgm:pt modelId="{98922CCC-10CE-460A-9CE4-44DA8DB970DD}" type="pres">
      <dgm:prSet presAssocID="{638F4408-64B8-417F-AE5E-173C0DA34030}" presName="compNode" presStyleCnt="0"/>
      <dgm:spPr/>
    </dgm:pt>
    <dgm:pt modelId="{D0B97E3B-F54F-4AEB-89B0-6EFB20EE0F02}" type="pres">
      <dgm:prSet presAssocID="{638F4408-64B8-417F-AE5E-173C0DA34030}" presName="bgRect" presStyleLbl="bgShp" presStyleIdx="0" presStyleCnt="5"/>
      <dgm:spPr>
        <a:solidFill>
          <a:schemeClr val="accent4">
            <a:lumMod val="60000"/>
            <a:lumOff val="40000"/>
          </a:schemeClr>
        </a:solidFill>
      </dgm:spPr>
    </dgm:pt>
    <dgm:pt modelId="{A5FD8BDF-8494-4C0A-89C9-65FFD70296CB}" type="pres">
      <dgm:prSet presAssocID="{638F4408-64B8-417F-AE5E-173C0DA34030}"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ranching Diagram"/>
        </a:ext>
      </dgm:extLst>
    </dgm:pt>
    <dgm:pt modelId="{E3CB3A01-AD83-4121-8D6F-703383492BA3}" type="pres">
      <dgm:prSet presAssocID="{638F4408-64B8-417F-AE5E-173C0DA34030}" presName="spaceRect" presStyleCnt="0"/>
      <dgm:spPr/>
    </dgm:pt>
    <dgm:pt modelId="{D01C908E-73C5-412D-A802-7D77D1A100F1}" type="pres">
      <dgm:prSet presAssocID="{638F4408-64B8-417F-AE5E-173C0DA34030}" presName="parTx" presStyleLbl="revTx" presStyleIdx="0" presStyleCnt="5">
        <dgm:presLayoutVars>
          <dgm:chMax val="0"/>
          <dgm:chPref val="0"/>
        </dgm:presLayoutVars>
      </dgm:prSet>
      <dgm:spPr/>
    </dgm:pt>
    <dgm:pt modelId="{AE89ECD0-44A8-415C-8D9A-F0DD551B6224}" type="pres">
      <dgm:prSet presAssocID="{56E57A0E-CF29-4E91-BEC0-5FA842A11EB0}" presName="sibTrans" presStyleCnt="0"/>
      <dgm:spPr/>
    </dgm:pt>
    <dgm:pt modelId="{5F7DD4CF-1D4D-461F-85F3-729A7AE8E720}" type="pres">
      <dgm:prSet presAssocID="{011F0BD2-DDED-4E0C-93A4-8D6C8E2DBA87}" presName="compNode" presStyleCnt="0"/>
      <dgm:spPr/>
    </dgm:pt>
    <dgm:pt modelId="{902E58E3-0726-4FC9-AD16-C3E83D802596}" type="pres">
      <dgm:prSet presAssocID="{011F0BD2-DDED-4E0C-93A4-8D6C8E2DBA87}" presName="bgRect" presStyleLbl="bgShp" presStyleIdx="1" presStyleCnt="5"/>
      <dgm:spPr>
        <a:solidFill>
          <a:schemeClr val="accent4">
            <a:lumMod val="60000"/>
            <a:lumOff val="40000"/>
          </a:schemeClr>
        </a:solidFill>
      </dgm:spPr>
    </dgm:pt>
    <dgm:pt modelId="{8CA385D2-196D-499C-9EDE-128644E97F8B}" type="pres">
      <dgm:prSet presAssocID="{011F0BD2-DDED-4E0C-93A4-8D6C8E2DBA87}"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Users"/>
        </a:ext>
      </dgm:extLst>
    </dgm:pt>
    <dgm:pt modelId="{E69514AC-A4D4-4AAE-A353-7105FC949818}" type="pres">
      <dgm:prSet presAssocID="{011F0BD2-DDED-4E0C-93A4-8D6C8E2DBA87}" presName="spaceRect" presStyleCnt="0"/>
      <dgm:spPr/>
    </dgm:pt>
    <dgm:pt modelId="{86C642EE-6B74-47F7-BCEE-D4E19B0790B9}" type="pres">
      <dgm:prSet presAssocID="{011F0BD2-DDED-4E0C-93A4-8D6C8E2DBA87}" presName="parTx" presStyleLbl="revTx" presStyleIdx="1" presStyleCnt="5">
        <dgm:presLayoutVars>
          <dgm:chMax val="0"/>
          <dgm:chPref val="0"/>
        </dgm:presLayoutVars>
      </dgm:prSet>
      <dgm:spPr/>
    </dgm:pt>
    <dgm:pt modelId="{5AD4407D-0585-4B4B-B5CF-DA591E2283A8}" type="pres">
      <dgm:prSet presAssocID="{D77E6777-352E-4E29-A412-D97AC7786E53}" presName="sibTrans" presStyleCnt="0"/>
      <dgm:spPr/>
    </dgm:pt>
    <dgm:pt modelId="{99F15513-1BC4-4D78-AC3F-72397917442B}" type="pres">
      <dgm:prSet presAssocID="{474DB333-C6B7-4D52-BA96-43C2AA9255A9}" presName="compNode" presStyleCnt="0"/>
      <dgm:spPr/>
    </dgm:pt>
    <dgm:pt modelId="{5E308D03-098F-4EB9-934D-EC9F64183AF4}" type="pres">
      <dgm:prSet presAssocID="{474DB333-C6B7-4D52-BA96-43C2AA9255A9}" presName="bgRect" presStyleLbl="bgShp" presStyleIdx="2" presStyleCnt="5"/>
      <dgm:spPr>
        <a:solidFill>
          <a:schemeClr val="accent4">
            <a:lumMod val="60000"/>
            <a:lumOff val="40000"/>
          </a:schemeClr>
        </a:solidFill>
      </dgm:spPr>
    </dgm:pt>
    <dgm:pt modelId="{9D62AD78-E1EA-4E9F-9FE6-AD1898F2D1A1}" type="pres">
      <dgm:prSet presAssocID="{474DB333-C6B7-4D52-BA96-43C2AA9255A9}"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tethoscope"/>
        </a:ext>
      </dgm:extLst>
    </dgm:pt>
    <dgm:pt modelId="{624B411A-7BE4-45E5-9DFE-129BCF6EC042}" type="pres">
      <dgm:prSet presAssocID="{474DB333-C6B7-4D52-BA96-43C2AA9255A9}" presName="spaceRect" presStyleCnt="0"/>
      <dgm:spPr/>
    </dgm:pt>
    <dgm:pt modelId="{01D9AC23-EC94-4A5E-8447-0A618E0378B7}" type="pres">
      <dgm:prSet presAssocID="{474DB333-C6B7-4D52-BA96-43C2AA9255A9}" presName="parTx" presStyleLbl="revTx" presStyleIdx="2" presStyleCnt="5">
        <dgm:presLayoutVars>
          <dgm:chMax val="0"/>
          <dgm:chPref val="0"/>
        </dgm:presLayoutVars>
      </dgm:prSet>
      <dgm:spPr/>
    </dgm:pt>
    <dgm:pt modelId="{6B22C731-9F5C-4BFC-B012-0CD251CFB153}" type="pres">
      <dgm:prSet presAssocID="{651CA992-F4BA-437F-9AFF-56C2347A9729}" presName="sibTrans" presStyleCnt="0"/>
      <dgm:spPr/>
    </dgm:pt>
    <dgm:pt modelId="{845DA369-FB27-4D51-A758-718F8EAAB030}" type="pres">
      <dgm:prSet presAssocID="{00B06F66-60B3-4010-88DC-C73B285006E3}" presName="compNode" presStyleCnt="0"/>
      <dgm:spPr/>
    </dgm:pt>
    <dgm:pt modelId="{9EC7DFAD-4276-4E4C-A806-2853791DA3EE}" type="pres">
      <dgm:prSet presAssocID="{00B06F66-60B3-4010-88DC-C73B285006E3}" presName="bgRect" presStyleLbl="bgShp" presStyleIdx="3" presStyleCnt="5"/>
      <dgm:spPr>
        <a:solidFill>
          <a:schemeClr val="accent4">
            <a:lumMod val="60000"/>
            <a:lumOff val="40000"/>
          </a:schemeClr>
        </a:solidFill>
      </dgm:spPr>
    </dgm:pt>
    <dgm:pt modelId="{D455ABBA-FF4D-4B74-991E-713C2633ECFA}" type="pres">
      <dgm:prSet presAssocID="{00B06F66-60B3-4010-88DC-C73B285006E3}"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topwatch"/>
        </a:ext>
      </dgm:extLst>
    </dgm:pt>
    <dgm:pt modelId="{931B66FF-5E8E-4752-A550-9DB5D9462C0E}" type="pres">
      <dgm:prSet presAssocID="{00B06F66-60B3-4010-88DC-C73B285006E3}" presName="spaceRect" presStyleCnt="0"/>
      <dgm:spPr/>
    </dgm:pt>
    <dgm:pt modelId="{AD3D789C-1FD3-4818-A8F3-E0C16C406C2A}" type="pres">
      <dgm:prSet presAssocID="{00B06F66-60B3-4010-88DC-C73B285006E3}" presName="parTx" presStyleLbl="revTx" presStyleIdx="3" presStyleCnt="5">
        <dgm:presLayoutVars>
          <dgm:chMax val="0"/>
          <dgm:chPref val="0"/>
        </dgm:presLayoutVars>
      </dgm:prSet>
      <dgm:spPr/>
    </dgm:pt>
    <dgm:pt modelId="{1A2DC3D3-8E32-44D4-95C2-6F9DD84954E6}" type="pres">
      <dgm:prSet presAssocID="{5A6F47FB-D574-47D6-92F3-0D2933CE4200}" presName="sibTrans" presStyleCnt="0"/>
      <dgm:spPr/>
    </dgm:pt>
    <dgm:pt modelId="{4CED7B69-4CAA-44CA-8FE4-13C4067DFEDF}" type="pres">
      <dgm:prSet presAssocID="{F9A9863E-9C41-4B68-9D01-3B3BE3576CB2}" presName="compNode" presStyleCnt="0"/>
      <dgm:spPr/>
    </dgm:pt>
    <dgm:pt modelId="{C01B7DEB-EA06-4EEA-8686-0C715FD9EED3}" type="pres">
      <dgm:prSet presAssocID="{F9A9863E-9C41-4B68-9D01-3B3BE3576CB2}" presName="bgRect" presStyleLbl="bgShp" presStyleIdx="4" presStyleCnt="5"/>
      <dgm:spPr>
        <a:solidFill>
          <a:schemeClr val="accent4">
            <a:lumMod val="60000"/>
            <a:lumOff val="40000"/>
          </a:schemeClr>
        </a:solidFill>
      </dgm:spPr>
    </dgm:pt>
    <dgm:pt modelId="{F5531F84-D19B-4570-BAF6-D074037867D3}" type="pres">
      <dgm:prSet presAssocID="{F9A9863E-9C41-4B68-9D01-3B3BE3576CB2}"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Monthly calendar"/>
        </a:ext>
      </dgm:extLst>
    </dgm:pt>
    <dgm:pt modelId="{37C19503-07DF-438A-BF64-DCAD31884195}" type="pres">
      <dgm:prSet presAssocID="{F9A9863E-9C41-4B68-9D01-3B3BE3576CB2}" presName="spaceRect" presStyleCnt="0"/>
      <dgm:spPr/>
    </dgm:pt>
    <dgm:pt modelId="{63FDB5F8-EC21-499A-A880-9CD153CC3565}" type="pres">
      <dgm:prSet presAssocID="{F9A9863E-9C41-4B68-9D01-3B3BE3576CB2}" presName="parTx" presStyleLbl="revTx" presStyleIdx="4" presStyleCnt="5">
        <dgm:presLayoutVars>
          <dgm:chMax val="0"/>
          <dgm:chPref val="0"/>
        </dgm:presLayoutVars>
      </dgm:prSet>
      <dgm:spPr/>
    </dgm:pt>
  </dgm:ptLst>
  <dgm:cxnLst>
    <dgm:cxn modelId="{91F7410E-AB61-48E4-8D16-81F839D657BF}" type="presOf" srcId="{638F4408-64B8-417F-AE5E-173C0DA34030}" destId="{D01C908E-73C5-412D-A802-7D77D1A100F1}" srcOrd="0" destOrd="0" presId="urn:microsoft.com/office/officeart/2018/2/layout/IconVerticalSolidList"/>
    <dgm:cxn modelId="{DCFB4D21-3895-4CA8-BC41-142D90B459A3}" type="presOf" srcId="{011F0BD2-DDED-4E0C-93A4-8D6C8E2DBA87}" destId="{86C642EE-6B74-47F7-BCEE-D4E19B0790B9}" srcOrd="0" destOrd="0" presId="urn:microsoft.com/office/officeart/2018/2/layout/IconVerticalSolidList"/>
    <dgm:cxn modelId="{3FA4FC22-0264-4A8C-85E6-FA473D18FDAB}" type="presOf" srcId="{CA24D188-E90D-4E91-8735-9B1877D8533E}" destId="{E9D44BA3-E369-4BD8-9457-5ABEBF0D866F}" srcOrd="0" destOrd="0" presId="urn:microsoft.com/office/officeart/2018/2/layout/IconVerticalSolidList"/>
    <dgm:cxn modelId="{12EAE823-050A-4245-B05F-7F810859D22E}" srcId="{CA24D188-E90D-4E91-8735-9B1877D8533E}" destId="{638F4408-64B8-417F-AE5E-173C0DA34030}" srcOrd="0" destOrd="0" parTransId="{3D483AC3-320D-48BA-B13F-F5807E5A85DD}" sibTransId="{56E57A0E-CF29-4E91-BEC0-5FA842A11EB0}"/>
    <dgm:cxn modelId="{891B4732-86E3-4C2F-A65D-8846C564D898}" type="presOf" srcId="{474DB333-C6B7-4D52-BA96-43C2AA9255A9}" destId="{01D9AC23-EC94-4A5E-8447-0A618E0378B7}" srcOrd="0" destOrd="0" presId="urn:microsoft.com/office/officeart/2018/2/layout/IconVerticalSolidList"/>
    <dgm:cxn modelId="{073CC45E-F263-4659-B03E-7E31070A070A}" srcId="{CA24D188-E90D-4E91-8735-9B1877D8533E}" destId="{011F0BD2-DDED-4E0C-93A4-8D6C8E2DBA87}" srcOrd="1" destOrd="0" parTransId="{45097CEC-EF3E-49DD-9D03-845997DFAA41}" sibTransId="{D77E6777-352E-4E29-A412-D97AC7786E53}"/>
    <dgm:cxn modelId="{36F3E165-1424-4535-AED8-FBC96A3EFAE1}" type="presOf" srcId="{F9A9863E-9C41-4B68-9D01-3B3BE3576CB2}" destId="{63FDB5F8-EC21-499A-A880-9CD153CC3565}" srcOrd="0" destOrd="0" presId="urn:microsoft.com/office/officeart/2018/2/layout/IconVerticalSolidList"/>
    <dgm:cxn modelId="{F58BEF4F-C022-41FB-AB92-2C8EC532B115}" srcId="{CA24D188-E90D-4E91-8735-9B1877D8533E}" destId="{F9A9863E-9C41-4B68-9D01-3B3BE3576CB2}" srcOrd="4" destOrd="0" parTransId="{539E22C6-4A6B-4AA3-BB71-403096E9722B}" sibTransId="{BF35FC52-5CE4-4C54-B9ED-6AC0E3BF6CD8}"/>
    <dgm:cxn modelId="{D214EB8F-8BC0-4F29-94C8-74384209E538}" srcId="{CA24D188-E90D-4E91-8735-9B1877D8533E}" destId="{00B06F66-60B3-4010-88DC-C73B285006E3}" srcOrd="3" destOrd="0" parTransId="{2DCC2CE6-8E00-4AEB-A149-773A1CCE2DAE}" sibTransId="{5A6F47FB-D574-47D6-92F3-0D2933CE4200}"/>
    <dgm:cxn modelId="{B91E6FBF-F345-48B5-BA41-F3F88989930D}" type="presOf" srcId="{00B06F66-60B3-4010-88DC-C73B285006E3}" destId="{AD3D789C-1FD3-4818-A8F3-E0C16C406C2A}" srcOrd="0" destOrd="0" presId="urn:microsoft.com/office/officeart/2018/2/layout/IconVerticalSolidList"/>
    <dgm:cxn modelId="{8DE8DFD3-408F-41D4-B915-77FF99D7C4EA}" srcId="{CA24D188-E90D-4E91-8735-9B1877D8533E}" destId="{474DB333-C6B7-4D52-BA96-43C2AA9255A9}" srcOrd="2" destOrd="0" parTransId="{A593F257-E469-44EF-A982-397C6F4829A2}" sibTransId="{651CA992-F4BA-437F-9AFF-56C2347A9729}"/>
    <dgm:cxn modelId="{338C38C2-BD72-47F0-B655-2326024C366A}" type="presParOf" srcId="{E9D44BA3-E369-4BD8-9457-5ABEBF0D866F}" destId="{98922CCC-10CE-460A-9CE4-44DA8DB970DD}" srcOrd="0" destOrd="0" presId="urn:microsoft.com/office/officeart/2018/2/layout/IconVerticalSolidList"/>
    <dgm:cxn modelId="{A5BA38BB-6433-4D0E-A202-353505406670}" type="presParOf" srcId="{98922CCC-10CE-460A-9CE4-44DA8DB970DD}" destId="{D0B97E3B-F54F-4AEB-89B0-6EFB20EE0F02}" srcOrd="0" destOrd="0" presId="urn:microsoft.com/office/officeart/2018/2/layout/IconVerticalSolidList"/>
    <dgm:cxn modelId="{88454AA3-74DE-49B6-B14B-127FCDA19BD2}" type="presParOf" srcId="{98922CCC-10CE-460A-9CE4-44DA8DB970DD}" destId="{A5FD8BDF-8494-4C0A-89C9-65FFD70296CB}" srcOrd="1" destOrd="0" presId="urn:microsoft.com/office/officeart/2018/2/layout/IconVerticalSolidList"/>
    <dgm:cxn modelId="{B9E2EDF7-B398-44F3-A27D-94E81587F214}" type="presParOf" srcId="{98922CCC-10CE-460A-9CE4-44DA8DB970DD}" destId="{E3CB3A01-AD83-4121-8D6F-703383492BA3}" srcOrd="2" destOrd="0" presId="urn:microsoft.com/office/officeart/2018/2/layout/IconVerticalSolidList"/>
    <dgm:cxn modelId="{02C7CAAC-5C53-489D-8649-BE0A1B5C09B6}" type="presParOf" srcId="{98922CCC-10CE-460A-9CE4-44DA8DB970DD}" destId="{D01C908E-73C5-412D-A802-7D77D1A100F1}" srcOrd="3" destOrd="0" presId="urn:microsoft.com/office/officeart/2018/2/layout/IconVerticalSolidList"/>
    <dgm:cxn modelId="{63A14FCA-570F-47CB-916C-DFA868C8C7D0}" type="presParOf" srcId="{E9D44BA3-E369-4BD8-9457-5ABEBF0D866F}" destId="{AE89ECD0-44A8-415C-8D9A-F0DD551B6224}" srcOrd="1" destOrd="0" presId="urn:microsoft.com/office/officeart/2018/2/layout/IconVerticalSolidList"/>
    <dgm:cxn modelId="{F4D3C228-EAAB-4ED7-A067-A90E21005414}" type="presParOf" srcId="{E9D44BA3-E369-4BD8-9457-5ABEBF0D866F}" destId="{5F7DD4CF-1D4D-461F-85F3-729A7AE8E720}" srcOrd="2" destOrd="0" presId="urn:microsoft.com/office/officeart/2018/2/layout/IconVerticalSolidList"/>
    <dgm:cxn modelId="{BFCDF2E3-59E8-46DB-8CB4-F94E1C9CBD33}" type="presParOf" srcId="{5F7DD4CF-1D4D-461F-85F3-729A7AE8E720}" destId="{902E58E3-0726-4FC9-AD16-C3E83D802596}" srcOrd="0" destOrd="0" presId="urn:microsoft.com/office/officeart/2018/2/layout/IconVerticalSolidList"/>
    <dgm:cxn modelId="{9A36E437-D9D5-4DA4-A4C2-2F22DC48C715}" type="presParOf" srcId="{5F7DD4CF-1D4D-461F-85F3-729A7AE8E720}" destId="{8CA385D2-196D-499C-9EDE-128644E97F8B}" srcOrd="1" destOrd="0" presId="urn:microsoft.com/office/officeart/2018/2/layout/IconVerticalSolidList"/>
    <dgm:cxn modelId="{68C21969-4D1E-47FB-B808-01A1CB6D3ED8}" type="presParOf" srcId="{5F7DD4CF-1D4D-461F-85F3-729A7AE8E720}" destId="{E69514AC-A4D4-4AAE-A353-7105FC949818}" srcOrd="2" destOrd="0" presId="urn:microsoft.com/office/officeart/2018/2/layout/IconVerticalSolidList"/>
    <dgm:cxn modelId="{6A39A018-D27E-4A55-8EB3-BDFE0AD33637}" type="presParOf" srcId="{5F7DD4CF-1D4D-461F-85F3-729A7AE8E720}" destId="{86C642EE-6B74-47F7-BCEE-D4E19B0790B9}" srcOrd="3" destOrd="0" presId="urn:microsoft.com/office/officeart/2018/2/layout/IconVerticalSolidList"/>
    <dgm:cxn modelId="{1D8C46A8-B05D-41EB-A4B4-1D09B4869B0B}" type="presParOf" srcId="{E9D44BA3-E369-4BD8-9457-5ABEBF0D866F}" destId="{5AD4407D-0585-4B4B-B5CF-DA591E2283A8}" srcOrd="3" destOrd="0" presId="urn:microsoft.com/office/officeart/2018/2/layout/IconVerticalSolidList"/>
    <dgm:cxn modelId="{62935F30-A70D-4D7E-A124-D5974B39E350}" type="presParOf" srcId="{E9D44BA3-E369-4BD8-9457-5ABEBF0D866F}" destId="{99F15513-1BC4-4D78-AC3F-72397917442B}" srcOrd="4" destOrd="0" presId="urn:microsoft.com/office/officeart/2018/2/layout/IconVerticalSolidList"/>
    <dgm:cxn modelId="{688D89B8-9859-4834-A44D-C5DA080F0FD7}" type="presParOf" srcId="{99F15513-1BC4-4D78-AC3F-72397917442B}" destId="{5E308D03-098F-4EB9-934D-EC9F64183AF4}" srcOrd="0" destOrd="0" presId="urn:microsoft.com/office/officeart/2018/2/layout/IconVerticalSolidList"/>
    <dgm:cxn modelId="{E1AA77F9-B6EC-4C98-B2FB-29C300539600}" type="presParOf" srcId="{99F15513-1BC4-4D78-AC3F-72397917442B}" destId="{9D62AD78-E1EA-4E9F-9FE6-AD1898F2D1A1}" srcOrd="1" destOrd="0" presId="urn:microsoft.com/office/officeart/2018/2/layout/IconVerticalSolidList"/>
    <dgm:cxn modelId="{0A3AB5B5-7564-4E7D-8B66-1671AD868CC0}" type="presParOf" srcId="{99F15513-1BC4-4D78-AC3F-72397917442B}" destId="{624B411A-7BE4-45E5-9DFE-129BCF6EC042}" srcOrd="2" destOrd="0" presId="urn:microsoft.com/office/officeart/2018/2/layout/IconVerticalSolidList"/>
    <dgm:cxn modelId="{B5E2A29B-E1A7-4E12-9AAB-435E96F98FAD}" type="presParOf" srcId="{99F15513-1BC4-4D78-AC3F-72397917442B}" destId="{01D9AC23-EC94-4A5E-8447-0A618E0378B7}" srcOrd="3" destOrd="0" presId="urn:microsoft.com/office/officeart/2018/2/layout/IconVerticalSolidList"/>
    <dgm:cxn modelId="{05ABFACA-2376-4F7B-B591-D8746255DA17}" type="presParOf" srcId="{E9D44BA3-E369-4BD8-9457-5ABEBF0D866F}" destId="{6B22C731-9F5C-4BFC-B012-0CD251CFB153}" srcOrd="5" destOrd="0" presId="urn:microsoft.com/office/officeart/2018/2/layout/IconVerticalSolidList"/>
    <dgm:cxn modelId="{CA1E9858-0552-4C5E-9E59-B679D30FB967}" type="presParOf" srcId="{E9D44BA3-E369-4BD8-9457-5ABEBF0D866F}" destId="{845DA369-FB27-4D51-A758-718F8EAAB030}" srcOrd="6" destOrd="0" presId="urn:microsoft.com/office/officeart/2018/2/layout/IconVerticalSolidList"/>
    <dgm:cxn modelId="{353B098A-A626-4400-B003-9ECF185ECF2E}" type="presParOf" srcId="{845DA369-FB27-4D51-A758-718F8EAAB030}" destId="{9EC7DFAD-4276-4E4C-A806-2853791DA3EE}" srcOrd="0" destOrd="0" presId="urn:microsoft.com/office/officeart/2018/2/layout/IconVerticalSolidList"/>
    <dgm:cxn modelId="{8A46A7F2-79EF-4040-B3E3-8606B79BBE5C}" type="presParOf" srcId="{845DA369-FB27-4D51-A758-718F8EAAB030}" destId="{D455ABBA-FF4D-4B74-991E-713C2633ECFA}" srcOrd="1" destOrd="0" presId="urn:microsoft.com/office/officeart/2018/2/layout/IconVerticalSolidList"/>
    <dgm:cxn modelId="{665987DB-AD26-4842-B3BC-E52ED4C7FA74}" type="presParOf" srcId="{845DA369-FB27-4D51-A758-718F8EAAB030}" destId="{931B66FF-5E8E-4752-A550-9DB5D9462C0E}" srcOrd="2" destOrd="0" presId="urn:microsoft.com/office/officeart/2018/2/layout/IconVerticalSolidList"/>
    <dgm:cxn modelId="{CC6FAC56-733F-4D5D-BEBA-74CA95430D23}" type="presParOf" srcId="{845DA369-FB27-4D51-A758-718F8EAAB030}" destId="{AD3D789C-1FD3-4818-A8F3-E0C16C406C2A}" srcOrd="3" destOrd="0" presId="urn:microsoft.com/office/officeart/2018/2/layout/IconVerticalSolidList"/>
    <dgm:cxn modelId="{1CF8969A-8C16-49F3-8533-42C488101454}" type="presParOf" srcId="{E9D44BA3-E369-4BD8-9457-5ABEBF0D866F}" destId="{1A2DC3D3-8E32-44D4-95C2-6F9DD84954E6}" srcOrd="7" destOrd="0" presId="urn:microsoft.com/office/officeart/2018/2/layout/IconVerticalSolidList"/>
    <dgm:cxn modelId="{8CDFDE9C-F5C4-4F9F-9B14-8325B1D5CD42}" type="presParOf" srcId="{E9D44BA3-E369-4BD8-9457-5ABEBF0D866F}" destId="{4CED7B69-4CAA-44CA-8FE4-13C4067DFEDF}" srcOrd="8" destOrd="0" presId="urn:microsoft.com/office/officeart/2018/2/layout/IconVerticalSolidList"/>
    <dgm:cxn modelId="{2A673D95-F97D-44BE-A5D2-A79220405352}" type="presParOf" srcId="{4CED7B69-4CAA-44CA-8FE4-13C4067DFEDF}" destId="{C01B7DEB-EA06-4EEA-8686-0C715FD9EED3}" srcOrd="0" destOrd="0" presId="urn:microsoft.com/office/officeart/2018/2/layout/IconVerticalSolidList"/>
    <dgm:cxn modelId="{48CD94FF-E911-4D41-B2F1-9A258C87C22C}" type="presParOf" srcId="{4CED7B69-4CAA-44CA-8FE4-13C4067DFEDF}" destId="{F5531F84-D19B-4570-BAF6-D074037867D3}" srcOrd="1" destOrd="0" presId="urn:microsoft.com/office/officeart/2018/2/layout/IconVerticalSolidList"/>
    <dgm:cxn modelId="{CEB034AD-0092-46A3-AD49-ECD09F0B7040}" type="presParOf" srcId="{4CED7B69-4CAA-44CA-8FE4-13C4067DFEDF}" destId="{37C19503-07DF-438A-BF64-DCAD31884195}" srcOrd="2" destOrd="0" presId="urn:microsoft.com/office/officeart/2018/2/layout/IconVerticalSolidList"/>
    <dgm:cxn modelId="{6F249904-F79F-47CA-ACBE-4FDD181C184E}" type="presParOf" srcId="{4CED7B69-4CAA-44CA-8FE4-13C4067DFEDF}" destId="{63FDB5F8-EC21-499A-A880-9CD153CC3565}"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B65C65C-A76B-436D-A9CD-A068F58A52B8}" type="doc">
      <dgm:prSet loTypeId="urn:microsoft.com/office/officeart/2005/8/layout/pyramid2" loCatId="list" qsTypeId="urn:microsoft.com/office/officeart/2005/8/quickstyle/simple1" qsCatId="simple" csTypeId="urn:microsoft.com/office/officeart/2005/8/colors/accent1_2" csCatId="accent1" phldr="1"/>
      <dgm:spPr/>
    </dgm:pt>
    <dgm:pt modelId="{320B80DB-E96F-40BF-9A29-4EBA62886F27}">
      <dgm:prSet phldrT="[Text]" custT="1"/>
      <dgm:spPr>
        <a:solidFill>
          <a:schemeClr val="accent5">
            <a:lumMod val="40000"/>
            <a:lumOff val="60000"/>
            <a:alpha val="90000"/>
          </a:schemeClr>
        </a:solidFill>
      </dgm:spPr>
      <dgm:t>
        <a:bodyPr/>
        <a:lstStyle/>
        <a:p>
          <a:r>
            <a:rPr lang="en-US" sz="2800" b="1" dirty="0">
              <a:solidFill>
                <a:schemeClr val="bg2">
                  <a:lumMod val="10000"/>
                </a:schemeClr>
              </a:solidFill>
            </a:rPr>
            <a:t>Counseled &amp; Advised</a:t>
          </a:r>
          <a:r>
            <a:rPr lang="en-US" sz="2800" dirty="0">
              <a:solidFill>
                <a:schemeClr val="bg2">
                  <a:lumMod val="10000"/>
                </a:schemeClr>
              </a:solidFill>
            </a:rPr>
            <a:t> </a:t>
          </a:r>
          <a:r>
            <a:rPr lang="en-US" sz="2800" b="0" dirty="0">
              <a:solidFill>
                <a:schemeClr val="bg2">
                  <a:lumMod val="10000"/>
                </a:schemeClr>
              </a:solidFill>
            </a:rPr>
            <a:t>(</a:t>
          </a:r>
          <a:r>
            <a:rPr lang="en-US" sz="2400" b="0" i="1" dirty="0">
              <a:solidFill>
                <a:schemeClr val="bg2">
                  <a:lumMod val="10000"/>
                </a:schemeClr>
              </a:solidFill>
            </a:rPr>
            <a:t>caution overuse…</a:t>
          </a:r>
          <a:r>
            <a:rPr lang="en-US" sz="2800" b="0" dirty="0">
              <a:solidFill>
                <a:schemeClr val="bg2">
                  <a:lumMod val="10000"/>
                </a:schemeClr>
              </a:solidFill>
            </a:rPr>
            <a:t>)</a:t>
          </a:r>
        </a:p>
      </dgm:t>
    </dgm:pt>
    <dgm:pt modelId="{4C5A7654-B29F-4180-9E1C-316EC0F25B88}" type="parTrans" cxnId="{6E8B1E35-9A55-4FD9-BCC8-F3CB3C7172F4}">
      <dgm:prSet/>
      <dgm:spPr/>
      <dgm:t>
        <a:bodyPr/>
        <a:lstStyle/>
        <a:p>
          <a:endParaRPr lang="en-US" sz="2400"/>
        </a:p>
      </dgm:t>
    </dgm:pt>
    <dgm:pt modelId="{6E0E06BA-64CA-471B-86A4-AB552CAEAC04}" type="sibTrans" cxnId="{6E8B1E35-9A55-4FD9-BCC8-F3CB3C7172F4}">
      <dgm:prSet/>
      <dgm:spPr/>
      <dgm:t>
        <a:bodyPr/>
        <a:lstStyle/>
        <a:p>
          <a:endParaRPr lang="en-US" sz="2400"/>
        </a:p>
      </dgm:t>
    </dgm:pt>
    <dgm:pt modelId="{7B0C2FD4-38D3-47E8-9BE0-35D4A71388B8}">
      <dgm:prSet phldrT="[Text]" custT="1"/>
      <dgm:spPr>
        <a:solidFill>
          <a:schemeClr val="accent4">
            <a:lumMod val="40000"/>
            <a:lumOff val="60000"/>
            <a:alpha val="90000"/>
          </a:schemeClr>
        </a:solidFill>
      </dgm:spPr>
      <dgm:t>
        <a:bodyPr/>
        <a:lstStyle/>
        <a:p>
          <a:r>
            <a:rPr lang="en-US" sz="2800" b="1" dirty="0">
              <a:solidFill>
                <a:schemeClr val="bg2">
                  <a:lumMod val="10000"/>
                </a:schemeClr>
              </a:solidFill>
            </a:rPr>
            <a:t>Trend</a:t>
          </a:r>
          <a:r>
            <a:rPr lang="en-US" sz="2800" dirty="0">
              <a:solidFill>
                <a:schemeClr val="bg2">
                  <a:lumMod val="10000"/>
                </a:schemeClr>
              </a:solidFill>
            </a:rPr>
            <a:t> </a:t>
          </a:r>
          <a:r>
            <a:rPr lang="en-US" sz="2400" b="1" i="0" dirty="0">
              <a:solidFill>
                <a:schemeClr val="bg2">
                  <a:lumMod val="10000"/>
                </a:schemeClr>
              </a:solidFill>
            </a:rPr>
            <a:t>&amp; </a:t>
          </a:r>
          <a:r>
            <a:rPr lang="en-US" sz="2800" b="1" i="0" dirty="0">
              <a:solidFill>
                <a:schemeClr val="bg2">
                  <a:lumMod val="10000"/>
                </a:schemeClr>
              </a:solidFill>
            </a:rPr>
            <a:t>Report At Intervals </a:t>
          </a:r>
          <a:r>
            <a:rPr lang="en-US" sz="2400" i="1" dirty="0">
              <a:solidFill>
                <a:schemeClr val="bg2">
                  <a:lumMod val="10000"/>
                </a:schemeClr>
              </a:solidFill>
            </a:rPr>
            <a:t>(watchful waiting...)</a:t>
          </a:r>
          <a:endParaRPr lang="en-US" sz="2800" dirty="0">
            <a:solidFill>
              <a:schemeClr val="bg2">
                <a:lumMod val="10000"/>
              </a:schemeClr>
            </a:solidFill>
          </a:endParaRPr>
        </a:p>
      </dgm:t>
    </dgm:pt>
    <dgm:pt modelId="{AD0CBA81-E250-42F4-8F68-B7FBF6A95BF2}" type="parTrans" cxnId="{7306547F-2B6B-4A72-835B-70C6CC1AC624}">
      <dgm:prSet/>
      <dgm:spPr/>
      <dgm:t>
        <a:bodyPr/>
        <a:lstStyle/>
        <a:p>
          <a:endParaRPr lang="en-US" sz="2400"/>
        </a:p>
      </dgm:t>
    </dgm:pt>
    <dgm:pt modelId="{295A1108-341F-4A5F-8944-224DEBF0DF42}" type="sibTrans" cxnId="{7306547F-2B6B-4A72-835B-70C6CC1AC624}">
      <dgm:prSet/>
      <dgm:spPr/>
      <dgm:t>
        <a:bodyPr/>
        <a:lstStyle/>
        <a:p>
          <a:endParaRPr lang="en-US" sz="2400"/>
        </a:p>
      </dgm:t>
    </dgm:pt>
    <dgm:pt modelId="{38F0EE0D-3B08-4141-A6AC-E25D886CE6E1}">
      <dgm:prSet custT="1"/>
      <dgm:spPr>
        <a:solidFill>
          <a:srgbClr val="FFFF00">
            <a:alpha val="90000"/>
          </a:srgbClr>
        </a:solidFill>
      </dgm:spPr>
      <dgm:t>
        <a:bodyPr/>
        <a:lstStyle/>
        <a:p>
          <a:r>
            <a:rPr lang="en-US" sz="2800" b="1" dirty="0">
              <a:solidFill>
                <a:schemeClr val="bg2">
                  <a:lumMod val="10000"/>
                </a:schemeClr>
              </a:solidFill>
            </a:rPr>
            <a:t>Policy /Guideline Development </a:t>
          </a:r>
          <a:r>
            <a:rPr lang="en-US" sz="2400" b="0" i="1" dirty="0">
              <a:solidFill>
                <a:schemeClr val="bg2">
                  <a:lumMod val="10000"/>
                </a:schemeClr>
              </a:solidFill>
            </a:rPr>
            <a:t>(simplify/standardization)</a:t>
          </a:r>
        </a:p>
      </dgm:t>
    </dgm:pt>
    <dgm:pt modelId="{FE54C5E8-69FA-4AA0-9D68-7E9092BCE110}" type="parTrans" cxnId="{594264E1-AB47-47DE-AEAA-DE8E0EAC4A56}">
      <dgm:prSet/>
      <dgm:spPr/>
      <dgm:t>
        <a:bodyPr/>
        <a:lstStyle/>
        <a:p>
          <a:endParaRPr lang="en-US" sz="2400"/>
        </a:p>
      </dgm:t>
    </dgm:pt>
    <dgm:pt modelId="{F2E8A3A6-FFE8-46A5-9A41-70A988787A6A}" type="sibTrans" cxnId="{594264E1-AB47-47DE-AEAA-DE8E0EAC4A56}">
      <dgm:prSet/>
      <dgm:spPr/>
      <dgm:t>
        <a:bodyPr/>
        <a:lstStyle/>
        <a:p>
          <a:endParaRPr lang="en-US" sz="2400"/>
        </a:p>
      </dgm:t>
    </dgm:pt>
    <dgm:pt modelId="{BC8D692F-F053-4560-B80E-7FE1B54364DB}">
      <dgm:prSet custT="1"/>
      <dgm:spPr>
        <a:solidFill>
          <a:schemeClr val="accent2">
            <a:lumMod val="20000"/>
            <a:lumOff val="80000"/>
            <a:alpha val="90000"/>
          </a:schemeClr>
        </a:solidFill>
      </dgm:spPr>
      <dgm:t>
        <a:bodyPr/>
        <a:lstStyle/>
        <a:p>
          <a:r>
            <a:rPr lang="en-US" sz="2800" b="1" dirty="0">
              <a:solidFill>
                <a:schemeClr val="bg2">
                  <a:lumMod val="10000"/>
                </a:schemeClr>
              </a:solidFill>
            </a:rPr>
            <a:t>Targeted Education </a:t>
          </a:r>
          <a:r>
            <a:rPr lang="en-US" sz="2400" b="0" i="1" dirty="0">
              <a:solidFill>
                <a:schemeClr val="bg2">
                  <a:lumMod val="10000"/>
                </a:schemeClr>
              </a:solidFill>
            </a:rPr>
            <a:t>(common but ineffective) </a:t>
          </a:r>
          <a:endParaRPr lang="en-US" sz="2800" b="0" i="1" dirty="0">
            <a:solidFill>
              <a:schemeClr val="bg2">
                <a:lumMod val="10000"/>
              </a:schemeClr>
            </a:solidFill>
          </a:endParaRPr>
        </a:p>
      </dgm:t>
    </dgm:pt>
    <dgm:pt modelId="{2649F3C9-3434-4286-A7CA-477E5AB3B9EC}" type="parTrans" cxnId="{12606621-8F3A-42D9-BA87-2CC3A67C6750}">
      <dgm:prSet/>
      <dgm:spPr/>
      <dgm:t>
        <a:bodyPr/>
        <a:lstStyle/>
        <a:p>
          <a:endParaRPr lang="en-US" sz="2400"/>
        </a:p>
      </dgm:t>
    </dgm:pt>
    <dgm:pt modelId="{5CCA4AA1-4FC1-4E7D-9806-BF0892E2792F}" type="sibTrans" cxnId="{12606621-8F3A-42D9-BA87-2CC3A67C6750}">
      <dgm:prSet/>
      <dgm:spPr/>
      <dgm:t>
        <a:bodyPr/>
        <a:lstStyle/>
        <a:p>
          <a:endParaRPr lang="en-US" sz="2400"/>
        </a:p>
      </dgm:t>
    </dgm:pt>
    <dgm:pt modelId="{E05D7DEB-D984-4572-9611-4BEDE120E3AC}">
      <dgm:prSet custT="1"/>
      <dgm:spPr>
        <a:solidFill>
          <a:schemeClr val="accent1">
            <a:lumMod val="60000"/>
            <a:lumOff val="40000"/>
            <a:alpha val="90000"/>
          </a:schemeClr>
        </a:solidFill>
      </dgm:spPr>
      <dgm:t>
        <a:bodyPr/>
        <a:lstStyle/>
        <a:p>
          <a:r>
            <a:rPr lang="en-US" sz="2800" b="1" dirty="0">
              <a:solidFill>
                <a:schemeClr val="bg2">
                  <a:lumMod val="10000"/>
                </a:schemeClr>
              </a:solidFill>
            </a:rPr>
            <a:t>Call Privileges Revoked </a:t>
          </a:r>
          <a:r>
            <a:rPr lang="en-US" sz="2400" b="0" i="1" dirty="0">
              <a:solidFill>
                <a:schemeClr val="bg2">
                  <a:lumMod val="10000"/>
                </a:schemeClr>
              </a:solidFill>
            </a:rPr>
            <a:t>(rare)</a:t>
          </a:r>
          <a:endParaRPr lang="en-US" sz="2800" b="0" i="1" dirty="0">
            <a:solidFill>
              <a:schemeClr val="bg2">
                <a:lumMod val="10000"/>
              </a:schemeClr>
            </a:solidFill>
          </a:endParaRPr>
        </a:p>
      </dgm:t>
    </dgm:pt>
    <dgm:pt modelId="{5BC40890-5F45-4F8E-9EBB-FAF9DD19089D}" type="parTrans" cxnId="{6ABE53A5-5672-48A9-99F9-CC07AF5B88C6}">
      <dgm:prSet/>
      <dgm:spPr/>
      <dgm:t>
        <a:bodyPr/>
        <a:lstStyle/>
        <a:p>
          <a:endParaRPr lang="en-US" sz="2400"/>
        </a:p>
      </dgm:t>
    </dgm:pt>
    <dgm:pt modelId="{5F89CD7F-D77B-44B3-8938-C32101069521}" type="sibTrans" cxnId="{6ABE53A5-5672-48A9-99F9-CC07AF5B88C6}">
      <dgm:prSet/>
      <dgm:spPr/>
      <dgm:t>
        <a:bodyPr/>
        <a:lstStyle/>
        <a:p>
          <a:endParaRPr lang="en-US" sz="2400"/>
        </a:p>
      </dgm:t>
    </dgm:pt>
    <dgm:pt modelId="{B47DCDCE-3DD9-422E-9AE0-30539A648577}">
      <dgm:prSet custT="1"/>
      <dgm:spPr>
        <a:solidFill>
          <a:srgbClr val="92D050">
            <a:alpha val="90000"/>
          </a:srgbClr>
        </a:solidFill>
      </dgm:spPr>
      <dgm:t>
        <a:bodyPr/>
        <a:lstStyle/>
        <a:p>
          <a:r>
            <a:rPr lang="en-US" sz="2800" b="1" dirty="0">
              <a:solidFill>
                <a:schemeClr val="bg2">
                  <a:lumMod val="10000"/>
                </a:schemeClr>
              </a:solidFill>
            </a:rPr>
            <a:t>Equipment / Facilities / Staffing </a:t>
          </a:r>
          <a:r>
            <a:rPr lang="en-US" sz="2800" b="0" i="1" dirty="0">
              <a:solidFill>
                <a:schemeClr val="bg2">
                  <a:lumMod val="10000"/>
                </a:schemeClr>
              </a:solidFill>
            </a:rPr>
            <a:t>(structure)</a:t>
          </a:r>
        </a:p>
      </dgm:t>
    </dgm:pt>
    <dgm:pt modelId="{D3F487B4-8CE1-4563-80FA-ED06CD7F1AE5}" type="sibTrans" cxnId="{3CE22D22-3E48-438B-A934-D4FE887C4F96}">
      <dgm:prSet/>
      <dgm:spPr/>
      <dgm:t>
        <a:bodyPr/>
        <a:lstStyle/>
        <a:p>
          <a:endParaRPr lang="en-US"/>
        </a:p>
      </dgm:t>
    </dgm:pt>
    <dgm:pt modelId="{F644F03B-B9C1-49EB-A9FF-F1749D89652F}" type="parTrans" cxnId="{3CE22D22-3E48-438B-A934-D4FE887C4F96}">
      <dgm:prSet/>
      <dgm:spPr/>
      <dgm:t>
        <a:bodyPr/>
        <a:lstStyle/>
        <a:p>
          <a:endParaRPr lang="en-US"/>
        </a:p>
      </dgm:t>
    </dgm:pt>
    <dgm:pt modelId="{A9CC5EEF-EB7E-4CFB-966F-1DEC2BC4F9C3}">
      <dgm:prSet custT="1"/>
      <dgm:spPr>
        <a:solidFill>
          <a:srgbClr val="FFC000">
            <a:alpha val="90000"/>
          </a:srgbClr>
        </a:solidFill>
      </dgm:spPr>
      <dgm:t>
        <a:bodyPr/>
        <a:lstStyle/>
        <a:p>
          <a:r>
            <a:rPr lang="en-US" sz="2800" b="1" dirty="0">
              <a:solidFill>
                <a:schemeClr val="bg2">
                  <a:lumMod val="10000"/>
                </a:schemeClr>
              </a:solidFill>
            </a:rPr>
            <a:t>Clinical Decision Support </a:t>
          </a:r>
          <a:r>
            <a:rPr lang="en-US" sz="2400" b="0" i="1" dirty="0">
              <a:solidFill>
                <a:schemeClr val="bg2">
                  <a:lumMod val="10000"/>
                </a:schemeClr>
              </a:solidFill>
            </a:rPr>
            <a:t>(automation/computerization)</a:t>
          </a:r>
          <a:endParaRPr lang="en-US" sz="2800" b="0" i="1" dirty="0">
            <a:solidFill>
              <a:schemeClr val="bg2">
                <a:lumMod val="10000"/>
              </a:schemeClr>
            </a:solidFill>
          </a:endParaRPr>
        </a:p>
      </dgm:t>
    </dgm:pt>
    <dgm:pt modelId="{1B9984FE-390B-4577-BB91-23E0124F68F3}" type="parTrans" cxnId="{FF1BE0A3-6916-4074-B5EB-B7DD9B121749}">
      <dgm:prSet/>
      <dgm:spPr/>
      <dgm:t>
        <a:bodyPr/>
        <a:lstStyle/>
        <a:p>
          <a:endParaRPr lang="en-US"/>
        </a:p>
      </dgm:t>
    </dgm:pt>
    <dgm:pt modelId="{35E2FF4F-649E-4570-B66E-ECBFBE582FEB}" type="sibTrans" cxnId="{FF1BE0A3-6916-4074-B5EB-B7DD9B121749}">
      <dgm:prSet/>
      <dgm:spPr/>
      <dgm:t>
        <a:bodyPr/>
        <a:lstStyle/>
        <a:p>
          <a:endParaRPr lang="en-US"/>
        </a:p>
      </dgm:t>
    </dgm:pt>
    <dgm:pt modelId="{F03EAE4B-AB20-4E02-B6A7-30E5C163D982}" type="pres">
      <dgm:prSet presAssocID="{9B65C65C-A76B-436D-A9CD-A068F58A52B8}" presName="compositeShape" presStyleCnt="0">
        <dgm:presLayoutVars>
          <dgm:dir/>
          <dgm:resizeHandles/>
        </dgm:presLayoutVars>
      </dgm:prSet>
      <dgm:spPr/>
    </dgm:pt>
    <dgm:pt modelId="{AE45D59D-4DFA-4493-AD96-20401F2E091E}" type="pres">
      <dgm:prSet presAssocID="{9B65C65C-A76B-436D-A9CD-A068F58A52B8}" presName="pyramid" presStyleLbl="node1" presStyleIdx="0" presStyleCnt="1" custScaleY="76623" custLinFactNeighborX="8059" custLinFactNeighborY="1299"/>
      <dgm:spPr/>
    </dgm:pt>
    <dgm:pt modelId="{E399EEE9-6085-4D63-8CC6-2B3CE1B0EB8E}" type="pres">
      <dgm:prSet presAssocID="{9B65C65C-A76B-436D-A9CD-A068F58A52B8}" presName="theList" presStyleCnt="0"/>
      <dgm:spPr/>
    </dgm:pt>
    <dgm:pt modelId="{C75A8D2F-6627-47DF-AAA3-CBBA9CF19416}" type="pres">
      <dgm:prSet presAssocID="{E05D7DEB-D984-4572-9611-4BEDE120E3AC}" presName="aNode" presStyleLbl="fgAcc1" presStyleIdx="0" presStyleCnt="7" custScaleX="120112" custScaleY="115924" custLinFactY="61886" custLinFactNeighborX="20598" custLinFactNeighborY="100000">
        <dgm:presLayoutVars>
          <dgm:bulletEnabled val="1"/>
        </dgm:presLayoutVars>
      </dgm:prSet>
      <dgm:spPr/>
    </dgm:pt>
    <dgm:pt modelId="{E7147DEE-F742-4F49-A282-A4C1BEEC2CE4}" type="pres">
      <dgm:prSet presAssocID="{E05D7DEB-D984-4572-9611-4BEDE120E3AC}" presName="aSpace" presStyleCnt="0"/>
      <dgm:spPr/>
    </dgm:pt>
    <dgm:pt modelId="{2EB77FD4-085E-4411-B22C-96285AAE0469}" type="pres">
      <dgm:prSet presAssocID="{38F0EE0D-3B08-4141-A6AC-E25D886CE6E1}" presName="aNode" presStyleLbl="fgAcc1" presStyleIdx="1" presStyleCnt="7" custScaleX="143320" custScaleY="130248" custLinFactY="200000" custLinFactNeighborX="11401" custLinFactNeighborY="213694">
        <dgm:presLayoutVars>
          <dgm:bulletEnabled val="1"/>
        </dgm:presLayoutVars>
      </dgm:prSet>
      <dgm:spPr/>
    </dgm:pt>
    <dgm:pt modelId="{B778E061-DCC3-45D0-B237-3BFF7A0A8943}" type="pres">
      <dgm:prSet presAssocID="{38F0EE0D-3B08-4141-A6AC-E25D886CE6E1}" presName="aSpace" presStyleCnt="0"/>
      <dgm:spPr/>
    </dgm:pt>
    <dgm:pt modelId="{D621CB44-BA01-4270-9421-59E471D23933}" type="pres">
      <dgm:prSet presAssocID="{A9CC5EEF-EB7E-4CFB-966F-1DEC2BC4F9C3}" presName="aNode" presStyleLbl="fgAcc1" presStyleIdx="2" presStyleCnt="7" custScaleX="132482" custScaleY="134360" custLinFactY="-54862" custLinFactNeighborX="15918" custLinFactNeighborY="-100000">
        <dgm:presLayoutVars>
          <dgm:bulletEnabled val="1"/>
        </dgm:presLayoutVars>
      </dgm:prSet>
      <dgm:spPr/>
    </dgm:pt>
    <dgm:pt modelId="{DBF9A4BD-E15C-48BB-9528-ABC2FAD32247}" type="pres">
      <dgm:prSet presAssocID="{A9CC5EEF-EB7E-4CFB-966F-1DEC2BC4F9C3}" presName="aSpace" presStyleCnt="0"/>
      <dgm:spPr/>
    </dgm:pt>
    <dgm:pt modelId="{849B542F-7931-4EB5-BCBC-990F84875831}" type="pres">
      <dgm:prSet presAssocID="{B47DCDCE-3DD9-422E-9AE0-30539A648577}" presName="aNode" presStyleLbl="fgAcc1" presStyleIdx="3" presStyleCnt="7" custScaleX="188847" custScaleY="130270" custLinFactY="391047" custLinFactNeighborX="-11560" custLinFactNeighborY="400000">
        <dgm:presLayoutVars>
          <dgm:bulletEnabled val="1"/>
        </dgm:presLayoutVars>
      </dgm:prSet>
      <dgm:spPr/>
    </dgm:pt>
    <dgm:pt modelId="{DF99C208-30FC-4654-94E0-2B44EB07C795}" type="pres">
      <dgm:prSet presAssocID="{B47DCDCE-3DD9-422E-9AE0-30539A648577}" presName="aSpace" presStyleCnt="0"/>
      <dgm:spPr/>
    </dgm:pt>
    <dgm:pt modelId="{92281CC4-5641-4665-9530-823394F2CEE0}" type="pres">
      <dgm:prSet presAssocID="{BC8D692F-F053-4560-B80E-7FE1B54364DB}" presName="aNode" presStyleLbl="fgAcc1" presStyleIdx="4" presStyleCnt="7" custScaleX="158257" custScaleY="107371" custLinFactY="-45172" custLinFactNeighborX="4486" custLinFactNeighborY="-100000">
        <dgm:presLayoutVars>
          <dgm:bulletEnabled val="1"/>
        </dgm:presLayoutVars>
      </dgm:prSet>
      <dgm:spPr/>
    </dgm:pt>
    <dgm:pt modelId="{58083444-734C-45C0-AEE3-9C7CDADEDA23}" type="pres">
      <dgm:prSet presAssocID="{BC8D692F-F053-4560-B80E-7FE1B54364DB}" presName="aSpace" presStyleCnt="0"/>
      <dgm:spPr/>
    </dgm:pt>
    <dgm:pt modelId="{7027D39E-80EF-47E0-AC69-1A813C812C11}" type="pres">
      <dgm:prSet presAssocID="{320B80DB-E96F-40BF-9A29-4EBA62886F27}" presName="aNode" presStyleLbl="fgAcc1" presStyleIdx="5" presStyleCnt="7" custScaleX="166509" custScaleY="99691" custLinFactY="-47284" custLinFactNeighborX="541" custLinFactNeighborY="-100000">
        <dgm:presLayoutVars>
          <dgm:bulletEnabled val="1"/>
        </dgm:presLayoutVars>
      </dgm:prSet>
      <dgm:spPr/>
    </dgm:pt>
    <dgm:pt modelId="{3D753DA8-FB97-40B5-B34A-1F754698831D}" type="pres">
      <dgm:prSet presAssocID="{320B80DB-E96F-40BF-9A29-4EBA62886F27}" presName="aSpace" presStyleCnt="0"/>
      <dgm:spPr/>
    </dgm:pt>
    <dgm:pt modelId="{E4A15087-C7AF-455D-B4A4-015F2447413F}" type="pres">
      <dgm:prSet presAssocID="{7B0C2FD4-38D3-47E8-9BE0-35D4A71388B8}" presName="aNode" presStyleLbl="fgAcc1" presStyleIdx="6" presStyleCnt="7" custScaleX="174287" custScaleY="102787" custLinFactY="-44750" custLinFactNeighborX="-3870" custLinFactNeighborY="-100000">
        <dgm:presLayoutVars>
          <dgm:bulletEnabled val="1"/>
        </dgm:presLayoutVars>
      </dgm:prSet>
      <dgm:spPr/>
    </dgm:pt>
    <dgm:pt modelId="{EA582369-7996-4615-9176-F7E8DF07D691}" type="pres">
      <dgm:prSet presAssocID="{7B0C2FD4-38D3-47E8-9BE0-35D4A71388B8}" presName="aSpace" presStyleCnt="0"/>
      <dgm:spPr/>
    </dgm:pt>
  </dgm:ptLst>
  <dgm:cxnLst>
    <dgm:cxn modelId="{07DF0C21-233C-4C95-B8BD-C0E176C9012E}" type="presOf" srcId="{38F0EE0D-3B08-4141-A6AC-E25D886CE6E1}" destId="{2EB77FD4-085E-4411-B22C-96285AAE0469}" srcOrd="0" destOrd="0" presId="urn:microsoft.com/office/officeart/2005/8/layout/pyramid2"/>
    <dgm:cxn modelId="{12606621-8F3A-42D9-BA87-2CC3A67C6750}" srcId="{9B65C65C-A76B-436D-A9CD-A068F58A52B8}" destId="{BC8D692F-F053-4560-B80E-7FE1B54364DB}" srcOrd="4" destOrd="0" parTransId="{2649F3C9-3434-4286-A7CA-477E5AB3B9EC}" sibTransId="{5CCA4AA1-4FC1-4E7D-9806-BF0892E2792F}"/>
    <dgm:cxn modelId="{3CE22D22-3E48-438B-A934-D4FE887C4F96}" srcId="{9B65C65C-A76B-436D-A9CD-A068F58A52B8}" destId="{B47DCDCE-3DD9-422E-9AE0-30539A648577}" srcOrd="3" destOrd="0" parTransId="{F644F03B-B9C1-49EB-A9FF-F1749D89652F}" sibTransId="{D3F487B4-8CE1-4563-80FA-ED06CD7F1AE5}"/>
    <dgm:cxn modelId="{6E8B1E35-9A55-4FD9-BCC8-F3CB3C7172F4}" srcId="{9B65C65C-A76B-436D-A9CD-A068F58A52B8}" destId="{320B80DB-E96F-40BF-9A29-4EBA62886F27}" srcOrd="5" destOrd="0" parTransId="{4C5A7654-B29F-4180-9E1C-316EC0F25B88}" sibTransId="{6E0E06BA-64CA-471B-86A4-AB552CAEAC04}"/>
    <dgm:cxn modelId="{45A2AB3A-EF64-4A60-BF1C-31D96C4A27AB}" type="presOf" srcId="{320B80DB-E96F-40BF-9A29-4EBA62886F27}" destId="{7027D39E-80EF-47E0-AC69-1A813C812C11}" srcOrd="0" destOrd="0" presId="urn:microsoft.com/office/officeart/2005/8/layout/pyramid2"/>
    <dgm:cxn modelId="{D3959D5D-6CE5-4D44-88EF-DB5E3FAB7306}" type="presOf" srcId="{7B0C2FD4-38D3-47E8-9BE0-35D4A71388B8}" destId="{E4A15087-C7AF-455D-B4A4-015F2447413F}" srcOrd="0" destOrd="0" presId="urn:microsoft.com/office/officeart/2005/8/layout/pyramid2"/>
    <dgm:cxn modelId="{87038F6F-7FC8-48FB-A291-DE38F6D62B8E}" type="presOf" srcId="{BC8D692F-F053-4560-B80E-7FE1B54364DB}" destId="{92281CC4-5641-4665-9530-823394F2CEE0}" srcOrd="0" destOrd="0" presId="urn:microsoft.com/office/officeart/2005/8/layout/pyramid2"/>
    <dgm:cxn modelId="{7306547F-2B6B-4A72-835B-70C6CC1AC624}" srcId="{9B65C65C-A76B-436D-A9CD-A068F58A52B8}" destId="{7B0C2FD4-38D3-47E8-9BE0-35D4A71388B8}" srcOrd="6" destOrd="0" parTransId="{AD0CBA81-E250-42F4-8F68-B7FBF6A95BF2}" sibTransId="{295A1108-341F-4A5F-8944-224DEBF0DF42}"/>
    <dgm:cxn modelId="{FF1BE0A3-6916-4074-B5EB-B7DD9B121749}" srcId="{9B65C65C-A76B-436D-A9CD-A068F58A52B8}" destId="{A9CC5EEF-EB7E-4CFB-966F-1DEC2BC4F9C3}" srcOrd="2" destOrd="0" parTransId="{1B9984FE-390B-4577-BB91-23E0124F68F3}" sibTransId="{35E2FF4F-649E-4570-B66E-ECBFBE582FEB}"/>
    <dgm:cxn modelId="{BD43BDA4-1442-45B1-BBCB-0073124608F2}" type="presOf" srcId="{E05D7DEB-D984-4572-9611-4BEDE120E3AC}" destId="{C75A8D2F-6627-47DF-AAA3-CBBA9CF19416}" srcOrd="0" destOrd="0" presId="urn:microsoft.com/office/officeart/2005/8/layout/pyramid2"/>
    <dgm:cxn modelId="{6ABE53A5-5672-48A9-99F9-CC07AF5B88C6}" srcId="{9B65C65C-A76B-436D-A9CD-A068F58A52B8}" destId="{E05D7DEB-D984-4572-9611-4BEDE120E3AC}" srcOrd="0" destOrd="0" parTransId="{5BC40890-5F45-4F8E-9EBB-FAF9DD19089D}" sibTransId="{5F89CD7F-D77B-44B3-8938-C32101069521}"/>
    <dgm:cxn modelId="{95556DAB-3055-45D3-A788-C14148A3EE54}" type="presOf" srcId="{9B65C65C-A76B-436D-A9CD-A068F58A52B8}" destId="{F03EAE4B-AB20-4E02-B6A7-30E5C163D982}" srcOrd="0" destOrd="0" presId="urn:microsoft.com/office/officeart/2005/8/layout/pyramid2"/>
    <dgm:cxn modelId="{32EB94CA-0394-4D42-A216-9C14FDDDA481}" type="presOf" srcId="{B47DCDCE-3DD9-422E-9AE0-30539A648577}" destId="{849B542F-7931-4EB5-BCBC-990F84875831}" srcOrd="0" destOrd="0" presId="urn:microsoft.com/office/officeart/2005/8/layout/pyramid2"/>
    <dgm:cxn modelId="{594264E1-AB47-47DE-AEAA-DE8E0EAC4A56}" srcId="{9B65C65C-A76B-436D-A9CD-A068F58A52B8}" destId="{38F0EE0D-3B08-4141-A6AC-E25D886CE6E1}" srcOrd="1" destOrd="0" parTransId="{FE54C5E8-69FA-4AA0-9D68-7E9092BCE110}" sibTransId="{F2E8A3A6-FFE8-46A5-9A41-70A988787A6A}"/>
    <dgm:cxn modelId="{00835DEF-4DA8-4073-B81F-C034DD0CCE2E}" type="presOf" srcId="{A9CC5EEF-EB7E-4CFB-966F-1DEC2BC4F9C3}" destId="{D621CB44-BA01-4270-9421-59E471D23933}" srcOrd="0" destOrd="0" presId="urn:microsoft.com/office/officeart/2005/8/layout/pyramid2"/>
    <dgm:cxn modelId="{9FBC463F-A3EC-430D-A6C5-7D304BFFBFE5}" type="presParOf" srcId="{F03EAE4B-AB20-4E02-B6A7-30E5C163D982}" destId="{AE45D59D-4DFA-4493-AD96-20401F2E091E}" srcOrd="0" destOrd="0" presId="urn:microsoft.com/office/officeart/2005/8/layout/pyramid2"/>
    <dgm:cxn modelId="{3EEE2F22-EA04-4E4A-91F8-1CB43C34135B}" type="presParOf" srcId="{F03EAE4B-AB20-4E02-B6A7-30E5C163D982}" destId="{E399EEE9-6085-4D63-8CC6-2B3CE1B0EB8E}" srcOrd="1" destOrd="0" presId="urn:microsoft.com/office/officeart/2005/8/layout/pyramid2"/>
    <dgm:cxn modelId="{10B06A96-8282-4737-9AA8-A1462B00EB73}" type="presParOf" srcId="{E399EEE9-6085-4D63-8CC6-2B3CE1B0EB8E}" destId="{C75A8D2F-6627-47DF-AAA3-CBBA9CF19416}" srcOrd="0" destOrd="0" presId="urn:microsoft.com/office/officeart/2005/8/layout/pyramid2"/>
    <dgm:cxn modelId="{AF394D0A-1905-45FB-83D2-F07F561DF4E8}" type="presParOf" srcId="{E399EEE9-6085-4D63-8CC6-2B3CE1B0EB8E}" destId="{E7147DEE-F742-4F49-A282-A4C1BEEC2CE4}" srcOrd="1" destOrd="0" presId="urn:microsoft.com/office/officeart/2005/8/layout/pyramid2"/>
    <dgm:cxn modelId="{4E975F1F-3CFE-464C-B4A4-D93C174F2796}" type="presParOf" srcId="{E399EEE9-6085-4D63-8CC6-2B3CE1B0EB8E}" destId="{2EB77FD4-085E-4411-B22C-96285AAE0469}" srcOrd="2" destOrd="0" presId="urn:microsoft.com/office/officeart/2005/8/layout/pyramid2"/>
    <dgm:cxn modelId="{17E58852-194A-4642-9165-9AFB486EA1EF}" type="presParOf" srcId="{E399EEE9-6085-4D63-8CC6-2B3CE1B0EB8E}" destId="{B778E061-DCC3-45D0-B237-3BFF7A0A8943}" srcOrd="3" destOrd="0" presId="urn:microsoft.com/office/officeart/2005/8/layout/pyramid2"/>
    <dgm:cxn modelId="{3647BEC1-AE95-4173-A427-D276E66763A3}" type="presParOf" srcId="{E399EEE9-6085-4D63-8CC6-2B3CE1B0EB8E}" destId="{D621CB44-BA01-4270-9421-59E471D23933}" srcOrd="4" destOrd="0" presId="urn:microsoft.com/office/officeart/2005/8/layout/pyramid2"/>
    <dgm:cxn modelId="{BFE4C690-35E9-4427-8B04-838FA427E731}" type="presParOf" srcId="{E399EEE9-6085-4D63-8CC6-2B3CE1B0EB8E}" destId="{DBF9A4BD-E15C-48BB-9528-ABC2FAD32247}" srcOrd="5" destOrd="0" presId="urn:microsoft.com/office/officeart/2005/8/layout/pyramid2"/>
    <dgm:cxn modelId="{56525607-4D10-46FF-B35B-217A8864E12E}" type="presParOf" srcId="{E399EEE9-6085-4D63-8CC6-2B3CE1B0EB8E}" destId="{849B542F-7931-4EB5-BCBC-990F84875831}" srcOrd="6" destOrd="0" presId="urn:microsoft.com/office/officeart/2005/8/layout/pyramid2"/>
    <dgm:cxn modelId="{EA31C134-3931-4476-9E70-884D24274050}" type="presParOf" srcId="{E399EEE9-6085-4D63-8CC6-2B3CE1B0EB8E}" destId="{DF99C208-30FC-4654-94E0-2B44EB07C795}" srcOrd="7" destOrd="0" presId="urn:microsoft.com/office/officeart/2005/8/layout/pyramid2"/>
    <dgm:cxn modelId="{C9C7C7FC-B421-48B7-B68F-5D4D3BBF3044}" type="presParOf" srcId="{E399EEE9-6085-4D63-8CC6-2B3CE1B0EB8E}" destId="{92281CC4-5641-4665-9530-823394F2CEE0}" srcOrd="8" destOrd="0" presId="urn:microsoft.com/office/officeart/2005/8/layout/pyramid2"/>
    <dgm:cxn modelId="{95627374-7F79-4A51-B3C2-2D59C3231A80}" type="presParOf" srcId="{E399EEE9-6085-4D63-8CC6-2B3CE1B0EB8E}" destId="{58083444-734C-45C0-AEE3-9C7CDADEDA23}" srcOrd="9" destOrd="0" presId="urn:microsoft.com/office/officeart/2005/8/layout/pyramid2"/>
    <dgm:cxn modelId="{F404357C-FA52-4A82-9EFA-82837A9E2C99}" type="presParOf" srcId="{E399EEE9-6085-4D63-8CC6-2B3CE1B0EB8E}" destId="{7027D39E-80EF-47E0-AC69-1A813C812C11}" srcOrd="10" destOrd="0" presId="urn:microsoft.com/office/officeart/2005/8/layout/pyramid2"/>
    <dgm:cxn modelId="{69C66558-13FF-49A4-9F8C-7930A3382379}" type="presParOf" srcId="{E399EEE9-6085-4D63-8CC6-2B3CE1B0EB8E}" destId="{3D753DA8-FB97-40B5-B34A-1F754698831D}" srcOrd="11" destOrd="0" presId="urn:microsoft.com/office/officeart/2005/8/layout/pyramid2"/>
    <dgm:cxn modelId="{CC9226E7-779D-4938-88B5-B12AA8568601}" type="presParOf" srcId="{E399EEE9-6085-4D63-8CC6-2B3CE1B0EB8E}" destId="{E4A15087-C7AF-455D-B4A4-015F2447413F}" srcOrd="12" destOrd="0" presId="urn:microsoft.com/office/officeart/2005/8/layout/pyramid2"/>
    <dgm:cxn modelId="{A591E830-8162-491C-AE0F-E68C3830A215}" type="presParOf" srcId="{E399EEE9-6085-4D63-8CC6-2B3CE1B0EB8E}" destId="{EA582369-7996-4615-9176-F7E8DF07D691}" srcOrd="13"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4D47F9-0560-476E-9F20-55A93C323A5B}">
      <dsp:nvSpPr>
        <dsp:cNvPr id="0" name=""/>
        <dsp:cNvSpPr/>
      </dsp:nvSpPr>
      <dsp:spPr>
        <a:xfrm>
          <a:off x="0" y="531"/>
          <a:ext cx="1051560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24D8B1-2A32-411E-8E7C-324B30EC54CC}">
      <dsp:nvSpPr>
        <dsp:cNvPr id="0" name=""/>
        <dsp:cNvSpPr/>
      </dsp:nvSpPr>
      <dsp:spPr>
        <a:xfrm>
          <a:off x="0" y="531"/>
          <a:ext cx="10515600" cy="483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Institutional Administrative Commitment</a:t>
          </a:r>
        </a:p>
      </dsp:txBody>
      <dsp:txXfrm>
        <a:off x="0" y="531"/>
        <a:ext cx="10515600" cy="483363"/>
      </dsp:txXfrm>
    </dsp:sp>
    <dsp:sp modelId="{0EAD697F-084E-4A76-AC81-EC15A291024A}">
      <dsp:nvSpPr>
        <dsp:cNvPr id="0" name=""/>
        <dsp:cNvSpPr/>
      </dsp:nvSpPr>
      <dsp:spPr>
        <a:xfrm>
          <a:off x="0" y="483895"/>
          <a:ext cx="1051560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8A21712-2148-42F8-9ADC-9D84D26F74EB}">
      <dsp:nvSpPr>
        <dsp:cNvPr id="0" name=""/>
        <dsp:cNvSpPr/>
      </dsp:nvSpPr>
      <dsp:spPr>
        <a:xfrm>
          <a:off x="0" y="483895"/>
          <a:ext cx="10515600" cy="483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Program Scope and Governance</a:t>
          </a:r>
        </a:p>
      </dsp:txBody>
      <dsp:txXfrm>
        <a:off x="0" y="483895"/>
        <a:ext cx="10515600" cy="483363"/>
      </dsp:txXfrm>
    </dsp:sp>
    <dsp:sp modelId="{4F00447D-C102-455D-8D08-D9AE2154D542}">
      <dsp:nvSpPr>
        <dsp:cNvPr id="0" name=""/>
        <dsp:cNvSpPr/>
      </dsp:nvSpPr>
      <dsp:spPr>
        <a:xfrm>
          <a:off x="0" y="967259"/>
          <a:ext cx="1051560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894A4BB-1F67-4FC4-B6A6-4433BDCD117F}">
      <dsp:nvSpPr>
        <dsp:cNvPr id="0" name=""/>
        <dsp:cNvSpPr/>
      </dsp:nvSpPr>
      <dsp:spPr>
        <a:xfrm>
          <a:off x="0" y="967259"/>
          <a:ext cx="10515600" cy="483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Facilities and Equipment Resources</a:t>
          </a:r>
        </a:p>
      </dsp:txBody>
      <dsp:txXfrm>
        <a:off x="0" y="967259"/>
        <a:ext cx="10515600" cy="483363"/>
      </dsp:txXfrm>
    </dsp:sp>
    <dsp:sp modelId="{1779E350-39AC-4F94-A372-0451049F18B4}">
      <dsp:nvSpPr>
        <dsp:cNvPr id="0" name=""/>
        <dsp:cNvSpPr/>
      </dsp:nvSpPr>
      <dsp:spPr>
        <a:xfrm>
          <a:off x="0" y="1450623"/>
          <a:ext cx="1051560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AA79450-5A05-4071-B33E-3525383DF307}">
      <dsp:nvSpPr>
        <dsp:cNvPr id="0" name=""/>
        <dsp:cNvSpPr/>
      </dsp:nvSpPr>
      <dsp:spPr>
        <a:xfrm>
          <a:off x="0" y="1450623"/>
          <a:ext cx="10515600" cy="483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Personnel and Services Resources</a:t>
          </a:r>
        </a:p>
      </dsp:txBody>
      <dsp:txXfrm>
        <a:off x="0" y="1450623"/>
        <a:ext cx="10515600" cy="483363"/>
      </dsp:txXfrm>
    </dsp:sp>
    <dsp:sp modelId="{F041B6FE-3D19-4AD0-A375-4C636124A37A}">
      <dsp:nvSpPr>
        <dsp:cNvPr id="0" name=""/>
        <dsp:cNvSpPr/>
      </dsp:nvSpPr>
      <dsp:spPr>
        <a:xfrm>
          <a:off x="0" y="1933987"/>
          <a:ext cx="1051560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9CE04AE-5986-426B-853B-2123CBACA4FC}">
      <dsp:nvSpPr>
        <dsp:cNvPr id="0" name=""/>
        <dsp:cNvSpPr/>
      </dsp:nvSpPr>
      <dsp:spPr>
        <a:xfrm>
          <a:off x="0" y="1933987"/>
          <a:ext cx="10515600" cy="483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Patient Care: Expectations and Protocols</a:t>
          </a:r>
        </a:p>
      </dsp:txBody>
      <dsp:txXfrm>
        <a:off x="0" y="1933987"/>
        <a:ext cx="10515600" cy="483363"/>
      </dsp:txXfrm>
    </dsp:sp>
    <dsp:sp modelId="{F3A421F4-49A2-40D9-BD49-CBC39499CC97}">
      <dsp:nvSpPr>
        <dsp:cNvPr id="0" name=""/>
        <dsp:cNvSpPr/>
      </dsp:nvSpPr>
      <dsp:spPr>
        <a:xfrm>
          <a:off x="0" y="2417350"/>
          <a:ext cx="1051560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2FF14E8-28F4-4F22-9C9D-120A73CFC7D3}">
      <dsp:nvSpPr>
        <dsp:cNvPr id="0" name=""/>
        <dsp:cNvSpPr/>
      </dsp:nvSpPr>
      <dsp:spPr>
        <a:xfrm>
          <a:off x="0" y="2417350"/>
          <a:ext cx="10515600" cy="483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Data Surveillance and Systems</a:t>
          </a:r>
        </a:p>
      </dsp:txBody>
      <dsp:txXfrm>
        <a:off x="0" y="2417350"/>
        <a:ext cx="10515600" cy="483363"/>
      </dsp:txXfrm>
    </dsp:sp>
    <dsp:sp modelId="{FD0EE3B8-BA74-4E67-9EFB-197138CF02D3}">
      <dsp:nvSpPr>
        <dsp:cNvPr id="0" name=""/>
        <dsp:cNvSpPr/>
      </dsp:nvSpPr>
      <dsp:spPr>
        <a:xfrm>
          <a:off x="0" y="2900714"/>
          <a:ext cx="1051560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E120EBB-14C3-4753-B3D6-5B594838C648}">
      <dsp:nvSpPr>
        <dsp:cNvPr id="0" name=""/>
        <dsp:cNvSpPr/>
      </dsp:nvSpPr>
      <dsp:spPr>
        <a:xfrm>
          <a:off x="0" y="2900714"/>
          <a:ext cx="10515600" cy="483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Performance Improvement and Patient Safety</a:t>
          </a:r>
        </a:p>
      </dsp:txBody>
      <dsp:txXfrm>
        <a:off x="0" y="2900714"/>
        <a:ext cx="10515600" cy="483363"/>
      </dsp:txXfrm>
    </dsp:sp>
    <dsp:sp modelId="{2CB9974D-4983-41EB-B16D-2943FE7ECD8C}">
      <dsp:nvSpPr>
        <dsp:cNvPr id="0" name=""/>
        <dsp:cNvSpPr/>
      </dsp:nvSpPr>
      <dsp:spPr>
        <a:xfrm>
          <a:off x="0" y="3384078"/>
          <a:ext cx="1051560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24988D7-C830-4FF9-B192-92641C44473D}">
      <dsp:nvSpPr>
        <dsp:cNvPr id="0" name=""/>
        <dsp:cNvSpPr/>
      </dsp:nvSpPr>
      <dsp:spPr>
        <a:xfrm>
          <a:off x="0" y="3384078"/>
          <a:ext cx="10515600" cy="483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Education: Professional and Community Outreach</a:t>
          </a:r>
        </a:p>
      </dsp:txBody>
      <dsp:txXfrm>
        <a:off x="0" y="3384078"/>
        <a:ext cx="10515600" cy="483363"/>
      </dsp:txXfrm>
    </dsp:sp>
    <dsp:sp modelId="{501245AA-4B0D-4305-A999-6C1F602FD7AB}">
      <dsp:nvSpPr>
        <dsp:cNvPr id="0" name=""/>
        <dsp:cNvSpPr/>
      </dsp:nvSpPr>
      <dsp:spPr>
        <a:xfrm>
          <a:off x="0" y="3867442"/>
          <a:ext cx="1051560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E5D6E44-7055-4BF1-BD9B-00BEF2C24967}">
      <dsp:nvSpPr>
        <dsp:cNvPr id="0" name=""/>
        <dsp:cNvSpPr/>
      </dsp:nvSpPr>
      <dsp:spPr>
        <a:xfrm>
          <a:off x="0" y="3867442"/>
          <a:ext cx="10515600" cy="483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Research</a:t>
          </a:r>
        </a:p>
      </dsp:txBody>
      <dsp:txXfrm>
        <a:off x="0" y="3867442"/>
        <a:ext cx="10515600" cy="48336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E8AF89-EC72-47C3-AC7A-1C109BBF4293}">
      <dsp:nvSpPr>
        <dsp:cNvPr id="0" name=""/>
        <dsp:cNvSpPr/>
      </dsp:nvSpPr>
      <dsp:spPr>
        <a:xfrm>
          <a:off x="0" y="1522968"/>
          <a:ext cx="10515600" cy="130540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A8E5A9C-B025-4ECA-A005-7414B75347C4}">
      <dsp:nvSpPr>
        <dsp:cNvPr id="0" name=""/>
        <dsp:cNvSpPr/>
      </dsp:nvSpPr>
      <dsp:spPr>
        <a:xfrm>
          <a:off x="394883" y="1816683"/>
          <a:ext cx="717970" cy="71797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6C0E58B-C68D-4DF0-9138-94BE0BB001E6}">
      <dsp:nvSpPr>
        <dsp:cNvPr id="0" name=""/>
        <dsp:cNvSpPr/>
      </dsp:nvSpPr>
      <dsp:spPr>
        <a:xfrm>
          <a:off x="1507738" y="1522968"/>
          <a:ext cx="9007861" cy="1305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155" tIns="138155" rIns="138155" bIns="138155" numCol="1" spcCol="1270" anchor="ctr" anchorCtr="0">
          <a:noAutofit/>
        </a:bodyPr>
        <a:lstStyle/>
        <a:p>
          <a:pPr marL="0" lvl="0" indent="0" algn="l" defTabSz="1111250">
            <a:lnSpc>
              <a:spcPct val="100000"/>
            </a:lnSpc>
            <a:spcBef>
              <a:spcPct val="0"/>
            </a:spcBef>
            <a:spcAft>
              <a:spcPct val="35000"/>
            </a:spcAft>
            <a:buNone/>
          </a:pPr>
          <a:r>
            <a:rPr lang="en-US" sz="2500" kern="1200" dirty="0"/>
            <a:t>Must have cerebral monitoring equipment available </a:t>
          </a:r>
        </a:p>
        <a:p>
          <a:pPr marL="0" lvl="0" indent="0" algn="l" defTabSz="1111250">
            <a:lnSpc>
              <a:spcPct val="100000"/>
            </a:lnSpc>
            <a:spcBef>
              <a:spcPct val="0"/>
            </a:spcBef>
            <a:spcAft>
              <a:spcPct val="35000"/>
            </a:spcAft>
            <a:buNone/>
          </a:pPr>
          <a:r>
            <a:rPr lang="en-US" sz="2500" kern="1200" dirty="0"/>
            <a:t>(measure ICP and/or cerebral oxygenation)</a:t>
          </a:r>
        </a:p>
      </dsp:txBody>
      <dsp:txXfrm>
        <a:off x="1507738" y="1522968"/>
        <a:ext cx="9007861" cy="130540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36036C-8B86-4413-8C31-D465CE84B222}">
      <dsp:nvSpPr>
        <dsp:cNvPr id="0" name=""/>
        <dsp:cNvSpPr/>
      </dsp:nvSpPr>
      <dsp:spPr>
        <a:xfrm>
          <a:off x="632" y="1353599"/>
          <a:ext cx="2220143" cy="1409791"/>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CE438029-63BB-44FC-97D9-E37A3CF3684F}">
      <dsp:nvSpPr>
        <dsp:cNvPr id="0" name=""/>
        <dsp:cNvSpPr/>
      </dsp:nvSpPr>
      <dsp:spPr>
        <a:xfrm>
          <a:off x="247315" y="1587947"/>
          <a:ext cx="2220143" cy="1409791"/>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Level I  &amp; II centers must have bypass equipment immediately available </a:t>
          </a:r>
        </a:p>
      </dsp:txBody>
      <dsp:txXfrm>
        <a:off x="288606" y="1629238"/>
        <a:ext cx="2137561" cy="1327209"/>
      </dsp:txXfrm>
    </dsp:sp>
    <dsp:sp modelId="{6BC86794-F49C-4570-A726-F5CE3CC70C57}">
      <dsp:nvSpPr>
        <dsp:cNvPr id="0" name=""/>
        <dsp:cNvSpPr/>
      </dsp:nvSpPr>
      <dsp:spPr>
        <a:xfrm>
          <a:off x="2714141" y="1353599"/>
          <a:ext cx="2220143" cy="1409791"/>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FA60D07E-A06A-4698-8F12-99BCBB85CD7C}">
      <dsp:nvSpPr>
        <dsp:cNvPr id="0" name=""/>
        <dsp:cNvSpPr/>
      </dsp:nvSpPr>
      <dsp:spPr>
        <a:xfrm>
          <a:off x="2960823" y="1587947"/>
          <a:ext cx="2220143" cy="1409791"/>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Contingency plan for emergent cardiac care if not available</a:t>
          </a:r>
        </a:p>
      </dsp:txBody>
      <dsp:txXfrm>
        <a:off x="3002114" y="1629238"/>
        <a:ext cx="2137561" cy="132720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F0D194-2DE4-45F4-9D3A-0C5D77606C99}">
      <dsp:nvSpPr>
        <dsp:cNvPr id="0" name=""/>
        <dsp:cNvSpPr/>
      </dsp:nvSpPr>
      <dsp:spPr>
        <a:xfrm>
          <a:off x="632" y="1353599"/>
          <a:ext cx="2220143" cy="1409791"/>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1B063658-EF0E-416F-80F4-14977A27A115}">
      <dsp:nvSpPr>
        <dsp:cNvPr id="0" name=""/>
        <dsp:cNvSpPr/>
      </dsp:nvSpPr>
      <dsp:spPr>
        <a:xfrm>
          <a:off x="247315" y="1587947"/>
          <a:ext cx="2220143" cy="1409791"/>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Compliance- measured onsite during the site visit or through the contingency plan</a:t>
          </a:r>
        </a:p>
      </dsp:txBody>
      <dsp:txXfrm>
        <a:off x="288606" y="1629238"/>
        <a:ext cx="2137561" cy="1327209"/>
      </dsp:txXfrm>
    </dsp:sp>
    <dsp:sp modelId="{6C89EE8D-7493-423A-823C-DBD46967A7A3}">
      <dsp:nvSpPr>
        <dsp:cNvPr id="0" name=""/>
        <dsp:cNvSpPr/>
      </dsp:nvSpPr>
      <dsp:spPr>
        <a:xfrm>
          <a:off x="2714141" y="1353599"/>
          <a:ext cx="2220143" cy="1409791"/>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15F76E67-6574-4639-9934-07A9BA9779B1}">
      <dsp:nvSpPr>
        <dsp:cNvPr id="0" name=""/>
        <dsp:cNvSpPr/>
      </dsp:nvSpPr>
      <dsp:spPr>
        <a:xfrm>
          <a:off x="2960823" y="1587947"/>
          <a:ext cx="2220143" cy="1409791"/>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Contingency plan should be written in a guideline/policy</a:t>
          </a:r>
        </a:p>
      </dsp:txBody>
      <dsp:txXfrm>
        <a:off x="3002114" y="1629238"/>
        <a:ext cx="2137561" cy="132720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791957-080A-4250-B7C0-C969242596FE}">
      <dsp:nvSpPr>
        <dsp:cNvPr id="0" name=""/>
        <dsp:cNvSpPr/>
      </dsp:nvSpPr>
      <dsp:spPr>
        <a:xfrm>
          <a:off x="630792" y="229633"/>
          <a:ext cx="3162161" cy="3162161"/>
        </a:xfrm>
        <a:prstGeom prst="pie">
          <a:avLst>
            <a:gd name="adj1" fmla="val 16200000"/>
            <a:gd name="adj2" fmla="val 19285716"/>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n-US" sz="1050" kern="1200" dirty="0">
              <a:solidFill>
                <a:schemeClr val="tx1"/>
              </a:solidFill>
            </a:rPr>
            <a:t>Emergency Medicine</a:t>
          </a:r>
        </a:p>
      </dsp:txBody>
      <dsp:txXfrm>
        <a:off x="2292056" y="523262"/>
        <a:ext cx="752895" cy="602316"/>
      </dsp:txXfrm>
    </dsp:sp>
    <dsp:sp modelId="{1C6B17C5-DBAD-4A5C-B0BA-EDED537C314C}">
      <dsp:nvSpPr>
        <dsp:cNvPr id="0" name=""/>
        <dsp:cNvSpPr/>
      </dsp:nvSpPr>
      <dsp:spPr>
        <a:xfrm>
          <a:off x="671448" y="280453"/>
          <a:ext cx="3162161" cy="3162161"/>
        </a:xfrm>
        <a:prstGeom prst="pie">
          <a:avLst>
            <a:gd name="adj1" fmla="val 19285716"/>
            <a:gd name="adj2" fmla="val 771428"/>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tx1"/>
              </a:solidFill>
            </a:rPr>
            <a:t>Orthopaedic Surgeon-</a:t>
          </a:r>
        </a:p>
      </dsp:txBody>
      <dsp:txXfrm>
        <a:off x="2819083" y="1426737"/>
        <a:ext cx="865829" cy="527026"/>
      </dsp:txXfrm>
    </dsp:sp>
    <dsp:sp modelId="{79C51115-3EF7-414A-BF54-D9E092E626A2}">
      <dsp:nvSpPr>
        <dsp:cNvPr id="0" name=""/>
        <dsp:cNvSpPr/>
      </dsp:nvSpPr>
      <dsp:spPr>
        <a:xfrm>
          <a:off x="656767" y="344449"/>
          <a:ext cx="3162161" cy="3162161"/>
        </a:xfrm>
        <a:prstGeom prst="pie">
          <a:avLst>
            <a:gd name="adj1" fmla="val 771428"/>
            <a:gd name="adj2" fmla="val 3857143"/>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kern="1200" dirty="0">
              <a:solidFill>
                <a:schemeClr val="tx1"/>
              </a:solidFill>
            </a:rPr>
            <a:t>Anesthesiologist</a:t>
          </a:r>
        </a:p>
      </dsp:txBody>
      <dsp:txXfrm>
        <a:off x="2687326" y="2217277"/>
        <a:ext cx="752895" cy="583494"/>
      </dsp:txXfrm>
    </dsp:sp>
    <dsp:sp modelId="{400932E6-D755-44AB-AB96-C60B2913185F}">
      <dsp:nvSpPr>
        <dsp:cNvPr id="0" name=""/>
        <dsp:cNvSpPr/>
      </dsp:nvSpPr>
      <dsp:spPr>
        <a:xfrm>
          <a:off x="598041" y="372683"/>
          <a:ext cx="3162161" cy="3162161"/>
        </a:xfrm>
        <a:prstGeom prst="pie">
          <a:avLst>
            <a:gd name="adj1" fmla="val 3857226"/>
            <a:gd name="adj2" fmla="val 6942858"/>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dirty="0">
              <a:solidFill>
                <a:schemeClr val="tx1"/>
              </a:solidFill>
            </a:rPr>
            <a:t>Neurosurgeon</a:t>
          </a:r>
        </a:p>
      </dsp:txBody>
      <dsp:txXfrm>
        <a:off x="1812085" y="2857238"/>
        <a:ext cx="734073" cy="527026"/>
      </dsp:txXfrm>
    </dsp:sp>
    <dsp:sp modelId="{6A7DEAC6-421D-4DC8-B559-1169036990E7}">
      <dsp:nvSpPr>
        <dsp:cNvPr id="0" name=""/>
        <dsp:cNvSpPr/>
      </dsp:nvSpPr>
      <dsp:spPr>
        <a:xfrm>
          <a:off x="539315" y="344449"/>
          <a:ext cx="3162161" cy="3162161"/>
        </a:xfrm>
        <a:prstGeom prst="pie">
          <a:avLst>
            <a:gd name="adj1" fmla="val 6942858"/>
            <a:gd name="adj2" fmla="val 10028574"/>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tx1"/>
              </a:solidFill>
            </a:rPr>
            <a:t>Radiologist</a:t>
          </a:r>
        </a:p>
      </dsp:txBody>
      <dsp:txXfrm>
        <a:off x="918021" y="2217277"/>
        <a:ext cx="752895" cy="583494"/>
      </dsp:txXfrm>
    </dsp:sp>
    <dsp:sp modelId="{D55E3D34-AB80-45AA-8417-FFC0B5936804}">
      <dsp:nvSpPr>
        <dsp:cNvPr id="0" name=""/>
        <dsp:cNvSpPr/>
      </dsp:nvSpPr>
      <dsp:spPr>
        <a:xfrm>
          <a:off x="524633" y="280453"/>
          <a:ext cx="3162161" cy="3162161"/>
        </a:xfrm>
        <a:prstGeom prst="pie">
          <a:avLst>
            <a:gd name="adj1" fmla="val 10028574"/>
            <a:gd name="adj2" fmla="val 13114284"/>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tx1"/>
              </a:solidFill>
            </a:rPr>
            <a:t>ICU physician</a:t>
          </a:r>
        </a:p>
      </dsp:txBody>
      <dsp:txXfrm>
        <a:off x="673330" y="1426737"/>
        <a:ext cx="865829" cy="527026"/>
      </dsp:txXfrm>
    </dsp:sp>
    <dsp:sp modelId="{A4D284BF-6FBB-4EFC-A865-CB2FCA9F22AF}">
      <dsp:nvSpPr>
        <dsp:cNvPr id="0" name=""/>
        <dsp:cNvSpPr/>
      </dsp:nvSpPr>
      <dsp:spPr>
        <a:xfrm>
          <a:off x="565290" y="229633"/>
          <a:ext cx="3162161" cy="3162161"/>
        </a:xfrm>
        <a:prstGeom prst="pie">
          <a:avLst>
            <a:gd name="adj1" fmla="val 13114284"/>
            <a:gd name="adj2" fmla="val 1620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tx1"/>
              </a:solidFill>
            </a:rPr>
            <a:t>Geriatric Provider </a:t>
          </a:r>
        </a:p>
      </dsp:txBody>
      <dsp:txXfrm>
        <a:off x="1313292" y="523262"/>
        <a:ext cx="752895" cy="602316"/>
      </dsp:txXfrm>
    </dsp:sp>
    <dsp:sp modelId="{7AB4AD93-FDAD-44FC-9814-7F5B1E47FF26}">
      <dsp:nvSpPr>
        <dsp:cNvPr id="0" name=""/>
        <dsp:cNvSpPr/>
      </dsp:nvSpPr>
      <dsp:spPr>
        <a:xfrm>
          <a:off x="434881" y="33880"/>
          <a:ext cx="3553667" cy="3553667"/>
        </a:xfrm>
        <a:prstGeom prst="circularArrow">
          <a:avLst>
            <a:gd name="adj1" fmla="val 5085"/>
            <a:gd name="adj2" fmla="val 327528"/>
            <a:gd name="adj3" fmla="val 18957827"/>
            <a:gd name="adj4" fmla="val 16200343"/>
            <a:gd name="adj5" fmla="val 5932"/>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D6082990-FAB4-4639-96D9-72BBD1D83A4D}">
      <dsp:nvSpPr>
        <dsp:cNvPr id="0" name=""/>
        <dsp:cNvSpPr/>
      </dsp:nvSpPr>
      <dsp:spPr>
        <a:xfrm>
          <a:off x="475793" y="84925"/>
          <a:ext cx="3553667" cy="3553667"/>
        </a:xfrm>
        <a:prstGeom prst="circularArrow">
          <a:avLst>
            <a:gd name="adj1" fmla="val 5085"/>
            <a:gd name="adj2" fmla="val 327528"/>
            <a:gd name="adj3" fmla="val 443744"/>
            <a:gd name="adj4" fmla="val 19285776"/>
            <a:gd name="adj5" fmla="val 5932"/>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BC172A49-44BB-4F43-BC24-D7FFC88ED637}">
      <dsp:nvSpPr>
        <dsp:cNvPr id="0" name=""/>
        <dsp:cNvSpPr/>
      </dsp:nvSpPr>
      <dsp:spPr>
        <a:xfrm>
          <a:off x="461060" y="148773"/>
          <a:ext cx="3553667" cy="3553667"/>
        </a:xfrm>
        <a:prstGeom prst="circularArrow">
          <a:avLst>
            <a:gd name="adj1" fmla="val 5085"/>
            <a:gd name="adj2" fmla="val 327528"/>
            <a:gd name="adj3" fmla="val 3529100"/>
            <a:gd name="adj4" fmla="val 770764"/>
            <a:gd name="adj5" fmla="val 5932"/>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37219032-8DA0-4BC7-8DEC-84E5E0EAF0CE}">
      <dsp:nvSpPr>
        <dsp:cNvPr id="0" name=""/>
        <dsp:cNvSpPr/>
      </dsp:nvSpPr>
      <dsp:spPr>
        <a:xfrm>
          <a:off x="402288" y="176847"/>
          <a:ext cx="3553667" cy="3553667"/>
        </a:xfrm>
        <a:prstGeom prst="circularArrow">
          <a:avLst>
            <a:gd name="adj1" fmla="val 5085"/>
            <a:gd name="adj2" fmla="val 327528"/>
            <a:gd name="adj3" fmla="val 6615046"/>
            <a:gd name="adj4" fmla="val 3857426"/>
            <a:gd name="adj5" fmla="val 5932"/>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93E666B1-12D9-48B5-98D6-AA7AA94A8998}">
      <dsp:nvSpPr>
        <dsp:cNvPr id="0" name=""/>
        <dsp:cNvSpPr/>
      </dsp:nvSpPr>
      <dsp:spPr>
        <a:xfrm>
          <a:off x="343516" y="148773"/>
          <a:ext cx="3553667" cy="3553667"/>
        </a:xfrm>
        <a:prstGeom prst="circularArrow">
          <a:avLst>
            <a:gd name="adj1" fmla="val 5085"/>
            <a:gd name="adj2" fmla="val 327528"/>
            <a:gd name="adj3" fmla="val 9701707"/>
            <a:gd name="adj4" fmla="val 6943371"/>
            <a:gd name="adj5" fmla="val 5932"/>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B9E47301-A504-4FE8-816D-3AB02A5E5196}">
      <dsp:nvSpPr>
        <dsp:cNvPr id="0" name=""/>
        <dsp:cNvSpPr/>
      </dsp:nvSpPr>
      <dsp:spPr>
        <a:xfrm>
          <a:off x="328783" y="84925"/>
          <a:ext cx="3553667" cy="3553667"/>
        </a:xfrm>
        <a:prstGeom prst="circularArrow">
          <a:avLst>
            <a:gd name="adj1" fmla="val 5085"/>
            <a:gd name="adj2" fmla="val 327528"/>
            <a:gd name="adj3" fmla="val 12786695"/>
            <a:gd name="adj4" fmla="val 10028727"/>
            <a:gd name="adj5" fmla="val 5932"/>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A7AE16AF-0180-4689-87E6-F19AF2FFD9AA}">
      <dsp:nvSpPr>
        <dsp:cNvPr id="0" name=""/>
        <dsp:cNvSpPr/>
      </dsp:nvSpPr>
      <dsp:spPr>
        <a:xfrm>
          <a:off x="369695" y="33880"/>
          <a:ext cx="3553667" cy="3553667"/>
        </a:xfrm>
        <a:prstGeom prst="circularArrow">
          <a:avLst>
            <a:gd name="adj1" fmla="val 5085"/>
            <a:gd name="adj2" fmla="val 327528"/>
            <a:gd name="adj3" fmla="val 15872129"/>
            <a:gd name="adj4" fmla="val 13114645"/>
            <a:gd name="adj5" fmla="val 5932"/>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693F46-63B5-4822-B531-1F25C8664DD7}">
      <dsp:nvSpPr>
        <dsp:cNvPr id="0" name=""/>
        <dsp:cNvSpPr/>
      </dsp:nvSpPr>
      <dsp:spPr>
        <a:xfrm>
          <a:off x="0" y="635553"/>
          <a:ext cx="8128000" cy="1033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FA16937-922B-4193-A7AC-BC5673CF94E7}">
      <dsp:nvSpPr>
        <dsp:cNvPr id="0" name=""/>
        <dsp:cNvSpPr/>
      </dsp:nvSpPr>
      <dsp:spPr>
        <a:xfrm>
          <a:off x="406400" y="30393"/>
          <a:ext cx="5689600" cy="12103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1822450">
            <a:lnSpc>
              <a:spcPct val="90000"/>
            </a:lnSpc>
            <a:spcBef>
              <a:spcPct val="0"/>
            </a:spcBef>
            <a:spcAft>
              <a:spcPct val="35000"/>
            </a:spcAft>
            <a:buNone/>
          </a:pPr>
          <a:r>
            <a:rPr lang="en-US" sz="4100" kern="1200" dirty="0"/>
            <a:t>Identify at risk patients</a:t>
          </a:r>
        </a:p>
      </dsp:txBody>
      <dsp:txXfrm>
        <a:off x="465483" y="89476"/>
        <a:ext cx="5571434" cy="1092154"/>
      </dsp:txXfrm>
    </dsp:sp>
    <dsp:sp modelId="{6DE68584-5BF7-4F4E-9927-37D2803E851A}">
      <dsp:nvSpPr>
        <dsp:cNvPr id="0" name=""/>
        <dsp:cNvSpPr/>
      </dsp:nvSpPr>
      <dsp:spPr>
        <a:xfrm>
          <a:off x="0" y="2495313"/>
          <a:ext cx="8128000" cy="1033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257C1C3-2D79-4A23-867F-1769440819BD}">
      <dsp:nvSpPr>
        <dsp:cNvPr id="0" name=""/>
        <dsp:cNvSpPr/>
      </dsp:nvSpPr>
      <dsp:spPr>
        <a:xfrm>
          <a:off x="406400" y="1890153"/>
          <a:ext cx="5689600" cy="12103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1822450">
            <a:lnSpc>
              <a:spcPct val="90000"/>
            </a:lnSpc>
            <a:spcBef>
              <a:spcPct val="0"/>
            </a:spcBef>
            <a:spcAft>
              <a:spcPct val="35000"/>
            </a:spcAft>
            <a:buNone/>
          </a:pPr>
          <a:r>
            <a:rPr lang="en-US" sz="4100" kern="1200" dirty="0"/>
            <a:t>Intervene to reduce risk</a:t>
          </a:r>
        </a:p>
      </dsp:txBody>
      <dsp:txXfrm>
        <a:off x="465483" y="1949236"/>
        <a:ext cx="5571434" cy="1092154"/>
      </dsp:txXfrm>
    </dsp:sp>
    <dsp:sp modelId="{075B18A8-1A27-4C33-A9DC-12A18B03FAB9}">
      <dsp:nvSpPr>
        <dsp:cNvPr id="0" name=""/>
        <dsp:cNvSpPr/>
      </dsp:nvSpPr>
      <dsp:spPr>
        <a:xfrm>
          <a:off x="0" y="4355073"/>
          <a:ext cx="8128000" cy="1033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A224022-E022-4727-B8D7-3BACD13F81AC}">
      <dsp:nvSpPr>
        <dsp:cNvPr id="0" name=""/>
        <dsp:cNvSpPr/>
      </dsp:nvSpPr>
      <dsp:spPr>
        <a:xfrm>
          <a:off x="406400" y="3749913"/>
          <a:ext cx="5689600" cy="12103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1822450">
            <a:lnSpc>
              <a:spcPct val="90000"/>
            </a:lnSpc>
            <a:spcBef>
              <a:spcPct val="0"/>
            </a:spcBef>
            <a:spcAft>
              <a:spcPct val="35000"/>
            </a:spcAft>
            <a:buNone/>
          </a:pPr>
          <a:r>
            <a:rPr lang="en-US" sz="4100" kern="1200" dirty="0"/>
            <a:t>Refer chronic patients</a:t>
          </a:r>
        </a:p>
      </dsp:txBody>
      <dsp:txXfrm>
        <a:off x="465483" y="3808996"/>
        <a:ext cx="5571434" cy="109215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B97E3B-F54F-4AEB-89B0-6EFB20EE0F02}">
      <dsp:nvSpPr>
        <dsp:cNvPr id="0" name=""/>
        <dsp:cNvSpPr/>
      </dsp:nvSpPr>
      <dsp:spPr>
        <a:xfrm>
          <a:off x="0" y="3399"/>
          <a:ext cx="10515600" cy="526610"/>
        </a:xfrm>
        <a:prstGeom prst="roundRect">
          <a:avLst>
            <a:gd name="adj" fmla="val 10000"/>
          </a:avLst>
        </a:prstGeom>
        <a:solidFill>
          <a:schemeClr val="accent4">
            <a:lumMod val="60000"/>
            <a:lumOff val="40000"/>
          </a:schemeClr>
        </a:solidFill>
        <a:ln>
          <a:noFill/>
        </a:ln>
        <a:effectLst/>
      </dsp:spPr>
      <dsp:style>
        <a:lnRef idx="0">
          <a:scrgbClr r="0" g="0" b="0"/>
        </a:lnRef>
        <a:fillRef idx="1">
          <a:scrgbClr r="0" g="0" b="0"/>
        </a:fillRef>
        <a:effectRef idx="0">
          <a:scrgbClr r="0" g="0" b="0"/>
        </a:effectRef>
        <a:fontRef idx="minor"/>
      </dsp:style>
    </dsp:sp>
    <dsp:sp modelId="{A5FD8BDF-8494-4C0A-89C9-65FFD70296CB}">
      <dsp:nvSpPr>
        <dsp:cNvPr id="0" name=""/>
        <dsp:cNvSpPr/>
      </dsp:nvSpPr>
      <dsp:spPr>
        <a:xfrm>
          <a:off x="159299" y="121886"/>
          <a:ext cx="289635" cy="28963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01C908E-73C5-412D-A802-7D77D1A100F1}">
      <dsp:nvSpPr>
        <dsp:cNvPr id="0" name=""/>
        <dsp:cNvSpPr/>
      </dsp:nvSpPr>
      <dsp:spPr>
        <a:xfrm>
          <a:off x="608235" y="3399"/>
          <a:ext cx="9798751"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1244600">
            <a:lnSpc>
              <a:spcPct val="90000"/>
            </a:lnSpc>
            <a:spcBef>
              <a:spcPct val="0"/>
            </a:spcBef>
            <a:spcAft>
              <a:spcPct val="35000"/>
            </a:spcAft>
            <a:buNone/>
          </a:pPr>
          <a:r>
            <a:rPr lang="en-US" sz="2800" kern="1200" dirty="0"/>
            <a:t>Link through the levels of review for certain cases (tertiary review)</a:t>
          </a:r>
        </a:p>
      </dsp:txBody>
      <dsp:txXfrm>
        <a:off x="608235" y="3399"/>
        <a:ext cx="9798751" cy="724089"/>
      </dsp:txXfrm>
    </dsp:sp>
    <dsp:sp modelId="{902E58E3-0726-4FC9-AD16-C3E83D802596}">
      <dsp:nvSpPr>
        <dsp:cNvPr id="0" name=""/>
        <dsp:cNvSpPr/>
      </dsp:nvSpPr>
      <dsp:spPr>
        <a:xfrm>
          <a:off x="0" y="908511"/>
          <a:ext cx="10515600" cy="526610"/>
        </a:xfrm>
        <a:prstGeom prst="roundRect">
          <a:avLst>
            <a:gd name="adj" fmla="val 10000"/>
          </a:avLst>
        </a:prstGeom>
        <a:solidFill>
          <a:schemeClr val="accent4">
            <a:lumMod val="60000"/>
            <a:lumOff val="40000"/>
          </a:schemeClr>
        </a:solidFill>
        <a:ln>
          <a:noFill/>
        </a:ln>
        <a:effectLst/>
      </dsp:spPr>
      <dsp:style>
        <a:lnRef idx="0">
          <a:scrgbClr r="0" g="0" b="0"/>
        </a:lnRef>
        <a:fillRef idx="1">
          <a:scrgbClr r="0" g="0" b="0"/>
        </a:fillRef>
        <a:effectRef idx="0">
          <a:scrgbClr r="0" g="0" b="0"/>
        </a:effectRef>
        <a:fontRef idx="minor"/>
      </dsp:style>
    </dsp:sp>
    <dsp:sp modelId="{8CA385D2-196D-499C-9EDE-128644E97F8B}">
      <dsp:nvSpPr>
        <dsp:cNvPr id="0" name=""/>
        <dsp:cNvSpPr/>
      </dsp:nvSpPr>
      <dsp:spPr>
        <a:xfrm>
          <a:off x="159299" y="1026999"/>
          <a:ext cx="289635" cy="28963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6C642EE-6B74-47F7-BCEE-D4E19B0790B9}">
      <dsp:nvSpPr>
        <dsp:cNvPr id="0" name=""/>
        <dsp:cNvSpPr/>
      </dsp:nvSpPr>
      <dsp:spPr>
        <a:xfrm>
          <a:off x="608235" y="908511"/>
          <a:ext cx="9798751"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1244600">
            <a:lnSpc>
              <a:spcPct val="90000"/>
            </a:lnSpc>
            <a:spcBef>
              <a:spcPct val="0"/>
            </a:spcBef>
            <a:spcAft>
              <a:spcPct val="35000"/>
            </a:spcAft>
            <a:buNone/>
          </a:pPr>
          <a:r>
            <a:rPr lang="en-US" sz="2800" kern="1200" dirty="0"/>
            <a:t>Quality representative sits on your Peer Review Committee</a:t>
          </a:r>
        </a:p>
      </dsp:txBody>
      <dsp:txXfrm>
        <a:off x="608235" y="908511"/>
        <a:ext cx="9798751" cy="724089"/>
      </dsp:txXfrm>
    </dsp:sp>
    <dsp:sp modelId="{5E308D03-098F-4EB9-934D-EC9F64183AF4}">
      <dsp:nvSpPr>
        <dsp:cNvPr id="0" name=""/>
        <dsp:cNvSpPr/>
      </dsp:nvSpPr>
      <dsp:spPr>
        <a:xfrm>
          <a:off x="0" y="1813624"/>
          <a:ext cx="10515600" cy="526610"/>
        </a:xfrm>
        <a:prstGeom prst="roundRect">
          <a:avLst>
            <a:gd name="adj" fmla="val 10000"/>
          </a:avLst>
        </a:prstGeom>
        <a:solidFill>
          <a:schemeClr val="accent4">
            <a:lumMod val="60000"/>
            <a:lumOff val="40000"/>
          </a:schemeClr>
        </a:solidFill>
        <a:ln>
          <a:noFill/>
        </a:ln>
        <a:effectLst/>
      </dsp:spPr>
      <dsp:style>
        <a:lnRef idx="0">
          <a:scrgbClr r="0" g="0" b="0"/>
        </a:lnRef>
        <a:fillRef idx="1">
          <a:scrgbClr r="0" g="0" b="0"/>
        </a:fillRef>
        <a:effectRef idx="0">
          <a:scrgbClr r="0" g="0" b="0"/>
        </a:effectRef>
        <a:fontRef idx="minor"/>
      </dsp:style>
    </dsp:sp>
    <dsp:sp modelId="{9D62AD78-E1EA-4E9F-9FE6-AD1898F2D1A1}">
      <dsp:nvSpPr>
        <dsp:cNvPr id="0" name=""/>
        <dsp:cNvSpPr/>
      </dsp:nvSpPr>
      <dsp:spPr>
        <a:xfrm>
          <a:off x="159299" y="1932111"/>
          <a:ext cx="289635" cy="28963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1D9AC23-EC94-4A5E-8447-0A618E0378B7}">
      <dsp:nvSpPr>
        <dsp:cNvPr id="0" name=""/>
        <dsp:cNvSpPr/>
      </dsp:nvSpPr>
      <dsp:spPr>
        <a:xfrm>
          <a:off x="608235" y="1813624"/>
          <a:ext cx="9798751"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1244600">
            <a:lnSpc>
              <a:spcPct val="90000"/>
            </a:lnSpc>
            <a:spcBef>
              <a:spcPct val="0"/>
            </a:spcBef>
            <a:spcAft>
              <a:spcPct val="35000"/>
            </a:spcAft>
            <a:buNone/>
          </a:pPr>
          <a:r>
            <a:rPr lang="en-US" sz="2800" kern="1200" dirty="0"/>
            <a:t>Participation in your Hospital Quality Committee</a:t>
          </a:r>
        </a:p>
      </dsp:txBody>
      <dsp:txXfrm>
        <a:off x="608235" y="1813624"/>
        <a:ext cx="9798751" cy="724089"/>
      </dsp:txXfrm>
    </dsp:sp>
    <dsp:sp modelId="{9EC7DFAD-4276-4E4C-A806-2853791DA3EE}">
      <dsp:nvSpPr>
        <dsp:cNvPr id="0" name=""/>
        <dsp:cNvSpPr/>
      </dsp:nvSpPr>
      <dsp:spPr>
        <a:xfrm>
          <a:off x="0" y="2718736"/>
          <a:ext cx="10515600" cy="526610"/>
        </a:xfrm>
        <a:prstGeom prst="roundRect">
          <a:avLst>
            <a:gd name="adj" fmla="val 10000"/>
          </a:avLst>
        </a:prstGeom>
        <a:solidFill>
          <a:schemeClr val="accent4">
            <a:lumMod val="60000"/>
            <a:lumOff val="40000"/>
          </a:schemeClr>
        </a:solidFill>
        <a:ln>
          <a:noFill/>
        </a:ln>
        <a:effectLst/>
      </dsp:spPr>
      <dsp:style>
        <a:lnRef idx="0">
          <a:scrgbClr r="0" g="0" b="0"/>
        </a:lnRef>
        <a:fillRef idx="1">
          <a:scrgbClr r="0" g="0" b="0"/>
        </a:fillRef>
        <a:effectRef idx="0">
          <a:scrgbClr r="0" g="0" b="0"/>
        </a:effectRef>
        <a:fontRef idx="minor"/>
      </dsp:style>
    </dsp:sp>
    <dsp:sp modelId="{D455ABBA-FF4D-4B74-991E-713C2633ECFA}">
      <dsp:nvSpPr>
        <dsp:cNvPr id="0" name=""/>
        <dsp:cNvSpPr/>
      </dsp:nvSpPr>
      <dsp:spPr>
        <a:xfrm>
          <a:off x="159299" y="2837223"/>
          <a:ext cx="289635" cy="28963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D3D789C-1FD3-4818-A8F3-E0C16C406C2A}">
      <dsp:nvSpPr>
        <dsp:cNvPr id="0" name=""/>
        <dsp:cNvSpPr/>
      </dsp:nvSpPr>
      <dsp:spPr>
        <a:xfrm>
          <a:off x="608235" y="2718736"/>
          <a:ext cx="9798751"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1244600">
            <a:lnSpc>
              <a:spcPct val="90000"/>
            </a:lnSpc>
            <a:spcBef>
              <a:spcPct val="0"/>
            </a:spcBef>
            <a:spcAft>
              <a:spcPct val="35000"/>
            </a:spcAft>
            <a:buNone/>
          </a:pPr>
          <a:r>
            <a:rPr lang="en-US" sz="2800" kern="1200" dirty="0"/>
            <a:t>Sharing of confidential trauma PI meeting minutes</a:t>
          </a:r>
        </a:p>
      </dsp:txBody>
      <dsp:txXfrm>
        <a:off x="608235" y="2718736"/>
        <a:ext cx="9798751" cy="724089"/>
      </dsp:txXfrm>
    </dsp:sp>
    <dsp:sp modelId="{C01B7DEB-EA06-4EEA-8686-0C715FD9EED3}">
      <dsp:nvSpPr>
        <dsp:cNvPr id="0" name=""/>
        <dsp:cNvSpPr/>
      </dsp:nvSpPr>
      <dsp:spPr>
        <a:xfrm>
          <a:off x="0" y="3623848"/>
          <a:ext cx="10515600" cy="526610"/>
        </a:xfrm>
        <a:prstGeom prst="roundRect">
          <a:avLst>
            <a:gd name="adj" fmla="val 10000"/>
          </a:avLst>
        </a:prstGeom>
        <a:solidFill>
          <a:schemeClr val="accent4">
            <a:lumMod val="60000"/>
            <a:lumOff val="40000"/>
          </a:schemeClr>
        </a:solidFill>
        <a:ln>
          <a:noFill/>
        </a:ln>
        <a:effectLst/>
      </dsp:spPr>
      <dsp:style>
        <a:lnRef idx="0">
          <a:scrgbClr r="0" g="0" b="0"/>
        </a:lnRef>
        <a:fillRef idx="1">
          <a:scrgbClr r="0" g="0" b="0"/>
        </a:fillRef>
        <a:effectRef idx="0">
          <a:scrgbClr r="0" g="0" b="0"/>
        </a:effectRef>
        <a:fontRef idx="minor"/>
      </dsp:style>
    </dsp:sp>
    <dsp:sp modelId="{F5531F84-D19B-4570-BAF6-D074037867D3}">
      <dsp:nvSpPr>
        <dsp:cNvPr id="0" name=""/>
        <dsp:cNvSpPr/>
      </dsp:nvSpPr>
      <dsp:spPr>
        <a:xfrm>
          <a:off x="159299" y="3742336"/>
          <a:ext cx="289635" cy="289635"/>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3FDB5F8-EC21-499A-A880-9CD153CC3565}">
      <dsp:nvSpPr>
        <dsp:cNvPr id="0" name=""/>
        <dsp:cNvSpPr/>
      </dsp:nvSpPr>
      <dsp:spPr>
        <a:xfrm>
          <a:off x="608235" y="3623848"/>
          <a:ext cx="9798751"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1244600">
            <a:lnSpc>
              <a:spcPct val="90000"/>
            </a:lnSpc>
            <a:spcBef>
              <a:spcPct val="0"/>
            </a:spcBef>
            <a:spcAft>
              <a:spcPct val="35000"/>
            </a:spcAft>
            <a:buNone/>
          </a:pPr>
          <a:r>
            <a:rPr lang="en-US" sz="2800" kern="1200" dirty="0"/>
            <a:t>Monthly report to quality dept or Medical Executive Committee</a:t>
          </a:r>
        </a:p>
      </dsp:txBody>
      <dsp:txXfrm>
        <a:off x="608235" y="3623848"/>
        <a:ext cx="9798751" cy="72408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45D59D-4DFA-4493-AD96-20401F2E091E}">
      <dsp:nvSpPr>
        <dsp:cNvPr id="0" name=""/>
        <dsp:cNvSpPr/>
      </dsp:nvSpPr>
      <dsp:spPr>
        <a:xfrm>
          <a:off x="249463" y="801614"/>
          <a:ext cx="6172199" cy="4729324"/>
        </a:xfrm>
        <a:prstGeom prst="triangl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75A8D2F-6627-47DF-AAA3-CBBA9CF19416}">
      <dsp:nvSpPr>
        <dsp:cNvPr id="0" name=""/>
        <dsp:cNvSpPr/>
      </dsp:nvSpPr>
      <dsp:spPr>
        <a:xfrm>
          <a:off x="3261083" y="1021788"/>
          <a:ext cx="4818809" cy="630260"/>
        </a:xfrm>
        <a:prstGeom prst="roundRect">
          <a:avLst/>
        </a:prstGeom>
        <a:solidFill>
          <a:schemeClr val="accent1">
            <a:lumMod val="60000"/>
            <a:lumOff val="4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bg2">
                  <a:lumMod val="10000"/>
                </a:schemeClr>
              </a:solidFill>
            </a:rPr>
            <a:t>Call Privileges Revoked </a:t>
          </a:r>
          <a:r>
            <a:rPr lang="en-US" sz="2400" b="0" i="1" kern="1200" dirty="0">
              <a:solidFill>
                <a:schemeClr val="bg2">
                  <a:lumMod val="10000"/>
                </a:schemeClr>
              </a:solidFill>
            </a:rPr>
            <a:t>(rare)</a:t>
          </a:r>
          <a:endParaRPr lang="en-US" sz="2800" b="0" i="1" kern="1200" dirty="0">
            <a:solidFill>
              <a:schemeClr val="bg2">
                <a:lumMod val="10000"/>
              </a:schemeClr>
            </a:solidFill>
          </a:endParaRPr>
        </a:p>
      </dsp:txBody>
      <dsp:txXfrm>
        <a:off x="3291850" y="1052555"/>
        <a:ext cx="4757275" cy="568726"/>
      </dsp:txXfrm>
    </dsp:sp>
    <dsp:sp modelId="{2EB77FD4-085E-4411-B22C-96285AAE0469}">
      <dsp:nvSpPr>
        <dsp:cNvPr id="0" name=""/>
        <dsp:cNvSpPr/>
      </dsp:nvSpPr>
      <dsp:spPr>
        <a:xfrm>
          <a:off x="2426562" y="2548180"/>
          <a:ext cx="5749898" cy="708137"/>
        </a:xfrm>
        <a:prstGeom prst="roundRect">
          <a:avLst/>
        </a:prstGeom>
        <a:solidFill>
          <a:srgbClr val="FFFF00">
            <a:alpha val="90000"/>
          </a:srgb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bg2">
                  <a:lumMod val="10000"/>
                </a:schemeClr>
              </a:solidFill>
            </a:rPr>
            <a:t>Policy /Guideline Development </a:t>
          </a:r>
          <a:r>
            <a:rPr lang="en-US" sz="2400" b="0" i="1" kern="1200" dirty="0">
              <a:solidFill>
                <a:schemeClr val="bg2">
                  <a:lumMod val="10000"/>
                </a:schemeClr>
              </a:solidFill>
            </a:rPr>
            <a:t>(simplify/standardization)</a:t>
          </a:r>
        </a:p>
      </dsp:txBody>
      <dsp:txXfrm>
        <a:off x="2461130" y="2582748"/>
        <a:ext cx="5680762" cy="639001"/>
      </dsp:txXfrm>
    </dsp:sp>
    <dsp:sp modelId="{D621CB44-BA01-4270-9421-59E471D23933}">
      <dsp:nvSpPr>
        <dsp:cNvPr id="0" name=""/>
        <dsp:cNvSpPr/>
      </dsp:nvSpPr>
      <dsp:spPr>
        <a:xfrm>
          <a:off x="2825187" y="1725446"/>
          <a:ext cx="5315085" cy="730493"/>
        </a:xfrm>
        <a:prstGeom prst="roundRect">
          <a:avLst/>
        </a:prstGeom>
        <a:solidFill>
          <a:srgbClr val="FFC000">
            <a:alpha val="90000"/>
          </a:srgb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bg2">
                  <a:lumMod val="10000"/>
                </a:schemeClr>
              </a:solidFill>
            </a:rPr>
            <a:t>Clinical Decision Support </a:t>
          </a:r>
          <a:r>
            <a:rPr lang="en-US" sz="2400" b="0" i="1" kern="1200" dirty="0">
              <a:solidFill>
                <a:schemeClr val="bg2">
                  <a:lumMod val="10000"/>
                </a:schemeClr>
              </a:solidFill>
            </a:rPr>
            <a:t>(automation/computerization)</a:t>
          </a:r>
          <a:endParaRPr lang="en-US" sz="2800" b="0" i="1" kern="1200" dirty="0">
            <a:solidFill>
              <a:schemeClr val="bg2">
                <a:lumMod val="10000"/>
              </a:schemeClr>
            </a:solidFill>
          </a:endParaRPr>
        </a:p>
      </dsp:txBody>
      <dsp:txXfrm>
        <a:off x="2860847" y="1761106"/>
        <a:ext cx="5243765" cy="659173"/>
      </dsp:txXfrm>
    </dsp:sp>
    <dsp:sp modelId="{849B542F-7931-4EB5-BCBC-990F84875831}">
      <dsp:nvSpPr>
        <dsp:cNvPr id="0" name=""/>
        <dsp:cNvSpPr/>
      </dsp:nvSpPr>
      <dsp:spPr>
        <a:xfrm>
          <a:off x="592127" y="5288039"/>
          <a:ext cx="7576409" cy="708257"/>
        </a:xfrm>
        <a:prstGeom prst="roundRect">
          <a:avLst/>
        </a:prstGeom>
        <a:solidFill>
          <a:srgbClr val="92D050">
            <a:alpha val="90000"/>
          </a:srgb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bg2">
                  <a:lumMod val="10000"/>
                </a:schemeClr>
              </a:solidFill>
            </a:rPr>
            <a:t>Equipment / Facilities / Staffing </a:t>
          </a:r>
          <a:r>
            <a:rPr lang="en-US" sz="2800" b="0" i="1" kern="1200" dirty="0">
              <a:solidFill>
                <a:schemeClr val="bg2">
                  <a:lumMod val="10000"/>
                </a:schemeClr>
              </a:solidFill>
            </a:rPr>
            <a:t>(structure)</a:t>
          </a:r>
        </a:p>
      </dsp:txBody>
      <dsp:txXfrm>
        <a:off x="626701" y="5322613"/>
        <a:ext cx="7507261" cy="639109"/>
      </dsp:txXfrm>
    </dsp:sp>
    <dsp:sp modelId="{92281CC4-5641-4665-9530-823394F2CEE0}">
      <dsp:nvSpPr>
        <dsp:cNvPr id="0" name=""/>
        <dsp:cNvSpPr/>
      </dsp:nvSpPr>
      <dsp:spPr>
        <a:xfrm>
          <a:off x="1849506" y="3352801"/>
          <a:ext cx="6349160" cy="583758"/>
        </a:xfrm>
        <a:prstGeom prst="roundRect">
          <a:avLst/>
        </a:prstGeom>
        <a:solidFill>
          <a:schemeClr val="accent2">
            <a:lumMod val="20000"/>
            <a:lumOff val="8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bg2">
                  <a:lumMod val="10000"/>
                </a:schemeClr>
              </a:solidFill>
            </a:rPr>
            <a:t>Targeted Education </a:t>
          </a:r>
          <a:r>
            <a:rPr lang="en-US" sz="2400" b="0" i="1" kern="1200" dirty="0">
              <a:solidFill>
                <a:schemeClr val="bg2">
                  <a:lumMod val="10000"/>
                </a:schemeClr>
              </a:solidFill>
            </a:rPr>
            <a:t>(common but ineffective) </a:t>
          </a:r>
          <a:endParaRPr lang="en-US" sz="2800" b="0" i="1" kern="1200" dirty="0">
            <a:solidFill>
              <a:schemeClr val="bg2">
                <a:lumMod val="10000"/>
              </a:schemeClr>
            </a:solidFill>
          </a:endParaRPr>
        </a:p>
      </dsp:txBody>
      <dsp:txXfrm>
        <a:off x="1878003" y="3381298"/>
        <a:ext cx="6292166" cy="526764"/>
      </dsp:txXfrm>
    </dsp:sp>
    <dsp:sp modelId="{7027D39E-80EF-47E0-AC69-1A813C812C11}">
      <dsp:nvSpPr>
        <dsp:cNvPr id="0" name=""/>
        <dsp:cNvSpPr/>
      </dsp:nvSpPr>
      <dsp:spPr>
        <a:xfrm>
          <a:off x="1525703" y="3993038"/>
          <a:ext cx="6680224" cy="542004"/>
        </a:xfrm>
        <a:prstGeom prst="roundRect">
          <a:avLst/>
        </a:prstGeom>
        <a:solidFill>
          <a:schemeClr val="accent5">
            <a:lumMod val="40000"/>
            <a:lumOff val="6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bg2">
                  <a:lumMod val="10000"/>
                </a:schemeClr>
              </a:solidFill>
            </a:rPr>
            <a:t>Counseled &amp; Advised</a:t>
          </a:r>
          <a:r>
            <a:rPr lang="en-US" sz="2800" kern="1200" dirty="0">
              <a:solidFill>
                <a:schemeClr val="bg2">
                  <a:lumMod val="10000"/>
                </a:schemeClr>
              </a:solidFill>
            </a:rPr>
            <a:t> </a:t>
          </a:r>
          <a:r>
            <a:rPr lang="en-US" sz="2800" b="0" kern="1200" dirty="0">
              <a:solidFill>
                <a:schemeClr val="bg2">
                  <a:lumMod val="10000"/>
                </a:schemeClr>
              </a:solidFill>
            </a:rPr>
            <a:t>(</a:t>
          </a:r>
          <a:r>
            <a:rPr lang="en-US" sz="2400" b="0" i="1" kern="1200" dirty="0">
              <a:solidFill>
                <a:schemeClr val="bg2">
                  <a:lumMod val="10000"/>
                </a:schemeClr>
              </a:solidFill>
            </a:rPr>
            <a:t>caution overuse…</a:t>
          </a:r>
          <a:r>
            <a:rPr lang="en-US" sz="2800" b="0" kern="1200" dirty="0">
              <a:solidFill>
                <a:schemeClr val="bg2">
                  <a:lumMod val="10000"/>
                </a:schemeClr>
              </a:solidFill>
            </a:rPr>
            <a:t>)</a:t>
          </a:r>
        </a:p>
      </dsp:txBody>
      <dsp:txXfrm>
        <a:off x="1552161" y="4019496"/>
        <a:ext cx="6627308" cy="489088"/>
      </dsp:txXfrm>
    </dsp:sp>
    <dsp:sp modelId="{E4A15087-C7AF-455D-B4A4-015F2447413F}">
      <dsp:nvSpPr>
        <dsp:cNvPr id="0" name=""/>
        <dsp:cNvSpPr/>
      </dsp:nvSpPr>
      <dsp:spPr>
        <a:xfrm>
          <a:off x="1192713" y="4616779"/>
          <a:ext cx="6992272" cy="558836"/>
        </a:xfrm>
        <a:prstGeom prst="roundRect">
          <a:avLst/>
        </a:prstGeom>
        <a:solidFill>
          <a:schemeClr val="accent4">
            <a:lumMod val="40000"/>
            <a:lumOff val="6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bg2">
                  <a:lumMod val="10000"/>
                </a:schemeClr>
              </a:solidFill>
            </a:rPr>
            <a:t>Trend</a:t>
          </a:r>
          <a:r>
            <a:rPr lang="en-US" sz="2800" kern="1200" dirty="0">
              <a:solidFill>
                <a:schemeClr val="bg2">
                  <a:lumMod val="10000"/>
                </a:schemeClr>
              </a:solidFill>
            </a:rPr>
            <a:t> </a:t>
          </a:r>
          <a:r>
            <a:rPr lang="en-US" sz="2400" b="1" i="0" kern="1200" dirty="0">
              <a:solidFill>
                <a:schemeClr val="bg2">
                  <a:lumMod val="10000"/>
                </a:schemeClr>
              </a:solidFill>
            </a:rPr>
            <a:t>&amp; </a:t>
          </a:r>
          <a:r>
            <a:rPr lang="en-US" sz="2800" b="1" i="0" kern="1200" dirty="0">
              <a:solidFill>
                <a:schemeClr val="bg2">
                  <a:lumMod val="10000"/>
                </a:schemeClr>
              </a:solidFill>
            </a:rPr>
            <a:t>Report At Intervals </a:t>
          </a:r>
          <a:r>
            <a:rPr lang="en-US" sz="2400" i="1" kern="1200" dirty="0">
              <a:solidFill>
                <a:schemeClr val="bg2">
                  <a:lumMod val="10000"/>
                </a:schemeClr>
              </a:solidFill>
            </a:rPr>
            <a:t>(watchful waiting...)</a:t>
          </a:r>
          <a:endParaRPr lang="en-US" sz="2800" kern="1200" dirty="0">
            <a:solidFill>
              <a:schemeClr val="bg2">
                <a:lumMod val="10000"/>
              </a:schemeClr>
            </a:solidFill>
          </a:endParaRPr>
        </a:p>
      </dsp:txBody>
      <dsp:txXfrm>
        <a:off x="1219993" y="4644059"/>
        <a:ext cx="6937712" cy="504276"/>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dirty="0"/>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AE99EDC0-74B9-4C75-84C2-BAB6EA11D5CB}" type="datetimeFigureOut">
              <a:rPr lang="en-US" smtClean="0"/>
              <a:t>12/3/2025</a:t>
            </a:fld>
            <a:endParaRPr lang="en-US" dirty="0"/>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dirty="0"/>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72549407-9131-4D10-B335-AAFD06DB0480}" type="slidenum">
              <a:rPr lang="en-US" smtClean="0"/>
              <a:t>‹#›</a:t>
            </a:fld>
            <a:endParaRPr lang="en-US" dirty="0"/>
          </a:p>
        </p:txBody>
      </p:sp>
    </p:spTree>
    <p:extLst>
      <p:ext uri="{BB962C8B-B14F-4D97-AF65-F5344CB8AC3E}">
        <p14:creationId xmlns:p14="http://schemas.microsoft.com/office/powerpoint/2010/main" val="23406334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350B7107-6B54-454D-88EC-463403196B02}"/>
              </a:ext>
            </a:extLst>
          </p:cNvPr>
          <p:cNvSpPr>
            <a:spLocks noGrp="1" noChangeArrowheads="1"/>
          </p:cNvSpPr>
          <p:nvPr>
            <p:ph type="hdr" sz="quarter"/>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defTabSz="985083">
              <a:spcBef>
                <a:spcPct val="30000"/>
              </a:spcBef>
              <a:defRPr kumimoji="1" sz="1200">
                <a:solidFill>
                  <a:schemeClr val="tx1"/>
                </a:solidFill>
                <a:latin typeface="Times New Roman" panose="02020603050405020304" pitchFamily="18" charset="0"/>
              </a:defRPr>
            </a:lvl1pPr>
            <a:lvl2pPr marL="758255" indent="-291636" defTabSz="985083">
              <a:spcBef>
                <a:spcPct val="30000"/>
              </a:spcBef>
              <a:defRPr kumimoji="1" sz="1200">
                <a:solidFill>
                  <a:schemeClr val="tx1"/>
                </a:solidFill>
                <a:latin typeface="Times New Roman" panose="02020603050405020304" pitchFamily="18" charset="0"/>
              </a:defRPr>
            </a:lvl2pPr>
            <a:lvl3pPr marL="1166546" indent="-233309" defTabSz="985083">
              <a:spcBef>
                <a:spcPct val="30000"/>
              </a:spcBef>
              <a:defRPr kumimoji="1" sz="1200">
                <a:solidFill>
                  <a:schemeClr val="tx1"/>
                </a:solidFill>
                <a:latin typeface="Times New Roman" panose="02020603050405020304" pitchFamily="18" charset="0"/>
              </a:defRPr>
            </a:lvl3pPr>
            <a:lvl4pPr marL="1633164" indent="-233309" defTabSz="985083">
              <a:spcBef>
                <a:spcPct val="30000"/>
              </a:spcBef>
              <a:defRPr kumimoji="1" sz="1200">
                <a:solidFill>
                  <a:schemeClr val="tx1"/>
                </a:solidFill>
                <a:latin typeface="Times New Roman" panose="02020603050405020304" pitchFamily="18" charset="0"/>
              </a:defRPr>
            </a:lvl4pPr>
            <a:lvl5pPr marL="2099782" indent="-233309" defTabSz="985083">
              <a:spcBef>
                <a:spcPct val="30000"/>
              </a:spcBef>
              <a:defRPr kumimoji="1" sz="1200">
                <a:solidFill>
                  <a:schemeClr val="tx1"/>
                </a:solidFill>
                <a:latin typeface="Times New Roman" panose="02020603050405020304" pitchFamily="18" charset="0"/>
              </a:defRPr>
            </a:lvl5pPr>
            <a:lvl6pPr marL="2566401" indent="-233309" defTabSz="985083" eaLnBrk="0" fontAlgn="base" hangingPunct="0">
              <a:spcBef>
                <a:spcPct val="30000"/>
              </a:spcBef>
              <a:spcAft>
                <a:spcPct val="0"/>
              </a:spcAft>
              <a:defRPr kumimoji="1" sz="1200">
                <a:solidFill>
                  <a:schemeClr val="tx1"/>
                </a:solidFill>
                <a:latin typeface="Times New Roman" panose="02020603050405020304" pitchFamily="18" charset="0"/>
              </a:defRPr>
            </a:lvl6pPr>
            <a:lvl7pPr marL="3033019" indent="-233309" defTabSz="985083" eaLnBrk="0" fontAlgn="base" hangingPunct="0">
              <a:spcBef>
                <a:spcPct val="30000"/>
              </a:spcBef>
              <a:spcAft>
                <a:spcPct val="0"/>
              </a:spcAft>
              <a:defRPr kumimoji="1" sz="1200">
                <a:solidFill>
                  <a:schemeClr val="tx1"/>
                </a:solidFill>
                <a:latin typeface="Times New Roman" panose="02020603050405020304" pitchFamily="18" charset="0"/>
              </a:defRPr>
            </a:lvl7pPr>
            <a:lvl8pPr marL="3499637" indent="-233309" defTabSz="985083" eaLnBrk="0" fontAlgn="base" hangingPunct="0">
              <a:spcBef>
                <a:spcPct val="30000"/>
              </a:spcBef>
              <a:spcAft>
                <a:spcPct val="0"/>
              </a:spcAft>
              <a:defRPr kumimoji="1" sz="1200">
                <a:solidFill>
                  <a:schemeClr val="tx1"/>
                </a:solidFill>
                <a:latin typeface="Times New Roman" panose="02020603050405020304" pitchFamily="18" charset="0"/>
              </a:defRPr>
            </a:lvl8pPr>
            <a:lvl9pPr marL="3966256" indent="-233309" defTabSz="985083"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r>
              <a:rPr kumimoji="0" lang="en-US" altLang="en-US" dirty="0"/>
              <a:t>Martin Trauma Associates, Kathleen D. Martin</a:t>
            </a:r>
          </a:p>
        </p:txBody>
      </p:sp>
      <p:sp>
        <p:nvSpPr>
          <p:cNvPr id="8195" name="Rectangle 5">
            <a:extLst>
              <a:ext uri="{FF2B5EF4-FFF2-40B4-BE49-F238E27FC236}">
                <a16:creationId xmlns:a16="http://schemas.microsoft.com/office/drawing/2014/main" id="{A5C7D0D8-B016-4534-88EE-9CC4D2E09FCC}"/>
              </a:ext>
            </a:extLst>
          </p:cNvPr>
          <p:cNvSpPr>
            <a:spLocks noGrp="1" noChangeArrowheads="1"/>
          </p:cNvSpPr>
          <p:nvPr>
            <p:ph type="dt" sz="quarter"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defTabSz="985083">
              <a:spcBef>
                <a:spcPct val="30000"/>
              </a:spcBef>
              <a:defRPr kumimoji="1" sz="1200">
                <a:solidFill>
                  <a:schemeClr val="tx1"/>
                </a:solidFill>
                <a:latin typeface="Times New Roman" panose="02020603050405020304" pitchFamily="18" charset="0"/>
              </a:defRPr>
            </a:lvl1pPr>
            <a:lvl2pPr marL="758255" indent="-291636" defTabSz="985083">
              <a:spcBef>
                <a:spcPct val="30000"/>
              </a:spcBef>
              <a:defRPr kumimoji="1" sz="1200">
                <a:solidFill>
                  <a:schemeClr val="tx1"/>
                </a:solidFill>
                <a:latin typeface="Times New Roman" panose="02020603050405020304" pitchFamily="18" charset="0"/>
              </a:defRPr>
            </a:lvl2pPr>
            <a:lvl3pPr marL="1166546" indent="-233309" defTabSz="985083">
              <a:spcBef>
                <a:spcPct val="30000"/>
              </a:spcBef>
              <a:defRPr kumimoji="1" sz="1200">
                <a:solidFill>
                  <a:schemeClr val="tx1"/>
                </a:solidFill>
                <a:latin typeface="Times New Roman" panose="02020603050405020304" pitchFamily="18" charset="0"/>
              </a:defRPr>
            </a:lvl3pPr>
            <a:lvl4pPr marL="1633164" indent="-233309" defTabSz="985083">
              <a:spcBef>
                <a:spcPct val="30000"/>
              </a:spcBef>
              <a:defRPr kumimoji="1" sz="1200">
                <a:solidFill>
                  <a:schemeClr val="tx1"/>
                </a:solidFill>
                <a:latin typeface="Times New Roman" panose="02020603050405020304" pitchFamily="18" charset="0"/>
              </a:defRPr>
            </a:lvl4pPr>
            <a:lvl5pPr marL="2099782" indent="-233309" defTabSz="985083">
              <a:spcBef>
                <a:spcPct val="30000"/>
              </a:spcBef>
              <a:defRPr kumimoji="1" sz="1200">
                <a:solidFill>
                  <a:schemeClr val="tx1"/>
                </a:solidFill>
                <a:latin typeface="Times New Roman" panose="02020603050405020304" pitchFamily="18" charset="0"/>
              </a:defRPr>
            </a:lvl5pPr>
            <a:lvl6pPr marL="2566401" indent="-233309" defTabSz="985083" eaLnBrk="0" fontAlgn="base" hangingPunct="0">
              <a:spcBef>
                <a:spcPct val="30000"/>
              </a:spcBef>
              <a:spcAft>
                <a:spcPct val="0"/>
              </a:spcAft>
              <a:defRPr kumimoji="1" sz="1200">
                <a:solidFill>
                  <a:schemeClr val="tx1"/>
                </a:solidFill>
                <a:latin typeface="Times New Roman" panose="02020603050405020304" pitchFamily="18" charset="0"/>
              </a:defRPr>
            </a:lvl6pPr>
            <a:lvl7pPr marL="3033019" indent="-233309" defTabSz="985083" eaLnBrk="0" fontAlgn="base" hangingPunct="0">
              <a:spcBef>
                <a:spcPct val="30000"/>
              </a:spcBef>
              <a:spcAft>
                <a:spcPct val="0"/>
              </a:spcAft>
              <a:defRPr kumimoji="1" sz="1200">
                <a:solidFill>
                  <a:schemeClr val="tx1"/>
                </a:solidFill>
                <a:latin typeface="Times New Roman" panose="02020603050405020304" pitchFamily="18" charset="0"/>
              </a:defRPr>
            </a:lvl7pPr>
            <a:lvl8pPr marL="3499637" indent="-233309" defTabSz="985083" eaLnBrk="0" fontAlgn="base" hangingPunct="0">
              <a:spcBef>
                <a:spcPct val="30000"/>
              </a:spcBef>
              <a:spcAft>
                <a:spcPct val="0"/>
              </a:spcAft>
              <a:defRPr kumimoji="1" sz="1200">
                <a:solidFill>
                  <a:schemeClr val="tx1"/>
                </a:solidFill>
                <a:latin typeface="Times New Roman" panose="02020603050405020304" pitchFamily="18" charset="0"/>
              </a:defRPr>
            </a:lvl8pPr>
            <a:lvl9pPr marL="3966256" indent="-233309" defTabSz="985083"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00FE2A0D-65C1-4D43-B7B6-96FB17DDBEFC}" type="datetime1">
              <a:rPr kumimoji="0" lang="en-US" altLang="en-US" smtClean="0"/>
              <a:pPr>
                <a:spcBef>
                  <a:spcPct val="0"/>
                </a:spcBef>
              </a:pPr>
              <a:t>12/3/2025</a:t>
            </a:fld>
            <a:endParaRPr kumimoji="0" lang="en-US" altLang="en-US" dirty="0"/>
          </a:p>
        </p:txBody>
      </p:sp>
      <p:sp>
        <p:nvSpPr>
          <p:cNvPr id="8196" name="Rectangle 6">
            <a:extLst>
              <a:ext uri="{FF2B5EF4-FFF2-40B4-BE49-F238E27FC236}">
                <a16:creationId xmlns:a16="http://schemas.microsoft.com/office/drawing/2014/main" id="{3993AFD3-D355-4080-8CCB-F194B330AB8D}"/>
              </a:ext>
            </a:extLst>
          </p:cNvPr>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defTabSz="985083">
              <a:spcBef>
                <a:spcPct val="30000"/>
              </a:spcBef>
              <a:defRPr kumimoji="1" sz="1200">
                <a:solidFill>
                  <a:schemeClr val="tx1"/>
                </a:solidFill>
                <a:latin typeface="Times New Roman" panose="02020603050405020304" pitchFamily="18" charset="0"/>
              </a:defRPr>
            </a:lvl1pPr>
            <a:lvl2pPr marL="758255" indent="-291636" defTabSz="985083">
              <a:spcBef>
                <a:spcPct val="30000"/>
              </a:spcBef>
              <a:defRPr kumimoji="1" sz="1200">
                <a:solidFill>
                  <a:schemeClr val="tx1"/>
                </a:solidFill>
                <a:latin typeface="Times New Roman" panose="02020603050405020304" pitchFamily="18" charset="0"/>
              </a:defRPr>
            </a:lvl2pPr>
            <a:lvl3pPr marL="1166546" indent="-233309" defTabSz="985083">
              <a:spcBef>
                <a:spcPct val="30000"/>
              </a:spcBef>
              <a:defRPr kumimoji="1" sz="1200">
                <a:solidFill>
                  <a:schemeClr val="tx1"/>
                </a:solidFill>
                <a:latin typeface="Times New Roman" panose="02020603050405020304" pitchFamily="18" charset="0"/>
              </a:defRPr>
            </a:lvl3pPr>
            <a:lvl4pPr marL="1633164" indent="-233309" defTabSz="985083">
              <a:spcBef>
                <a:spcPct val="30000"/>
              </a:spcBef>
              <a:defRPr kumimoji="1" sz="1200">
                <a:solidFill>
                  <a:schemeClr val="tx1"/>
                </a:solidFill>
                <a:latin typeface="Times New Roman" panose="02020603050405020304" pitchFamily="18" charset="0"/>
              </a:defRPr>
            </a:lvl4pPr>
            <a:lvl5pPr marL="2099782" indent="-233309" defTabSz="985083">
              <a:spcBef>
                <a:spcPct val="30000"/>
              </a:spcBef>
              <a:defRPr kumimoji="1" sz="1200">
                <a:solidFill>
                  <a:schemeClr val="tx1"/>
                </a:solidFill>
                <a:latin typeface="Times New Roman" panose="02020603050405020304" pitchFamily="18" charset="0"/>
              </a:defRPr>
            </a:lvl5pPr>
            <a:lvl6pPr marL="2566401" indent="-233309" defTabSz="985083" eaLnBrk="0" fontAlgn="base" hangingPunct="0">
              <a:spcBef>
                <a:spcPct val="30000"/>
              </a:spcBef>
              <a:spcAft>
                <a:spcPct val="0"/>
              </a:spcAft>
              <a:defRPr kumimoji="1" sz="1200">
                <a:solidFill>
                  <a:schemeClr val="tx1"/>
                </a:solidFill>
                <a:latin typeface="Times New Roman" panose="02020603050405020304" pitchFamily="18" charset="0"/>
              </a:defRPr>
            </a:lvl6pPr>
            <a:lvl7pPr marL="3033019" indent="-233309" defTabSz="985083" eaLnBrk="0" fontAlgn="base" hangingPunct="0">
              <a:spcBef>
                <a:spcPct val="30000"/>
              </a:spcBef>
              <a:spcAft>
                <a:spcPct val="0"/>
              </a:spcAft>
              <a:defRPr kumimoji="1" sz="1200">
                <a:solidFill>
                  <a:schemeClr val="tx1"/>
                </a:solidFill>
                <a:latin typeface="Times New Roman" panose="02020603050405020304" pitchFamily="18" charset="0"/>
              </a:defRPr>
            </a:lvl7pPr>
            <a:lvl8pPr marL="3499637" indent="-233309" defTabSz="985083" eaLnBrk="0" fontAlgn="base" hangingPunct="0">
              <a:spcBef>
                <a:spcPct val="30000"/>
              </a:spcBef>
              <a:spcAft>
                <a:spcPct val="0"/>
              </a:spcAft>
              <a:defRPr kumimoji="1" sz="1200">
                <a:solidFill>
                  <a:schemeClr val="tx1"/>
                </a:solidFill>
                <a:latin typeface="Times New Roman" panose="02020603050405020304" pitchFamily="18" charset="0"/>
              </a:defRPr>
            </a:lvl8pPr>
            <a:lvl9pPr marL="3966256" indent="-233309" defTabSz="985083"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r>
              <a:rPr kumimoji="0" lang="en-US" altLang="en-US" dirty="0"/>
              <a:t>STN Annual Conference 2002</a:t>
            </a:r>
          </a:p>
        </p:txBody>
      </p:sp>
      <p:sp>
        <p:nvSpPr>
          <p:cNvPr id="8197" name="Rectangle 7">
            <a:extLst>
              <a:ext uri="{FF2B5EF4-FFF2-40B4-BE49-F238E27FC236}">
                <a16:creationId xmlns:a16="http://schemas.microsoft.com/office/drawing/2014/main" id="{C17E1B76-7C5A-4182-9A7A-36C50701B6C7}"/>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defTabSz="985083">
              <a:spcBef>
                <a:spcPct val="30000"/>
              </a:spcBef>
              <a:defRPr kumimoji="1" sz="1200">
                <a:solidFill>
                  <a:schemeClr val="tx1"/>
                </a:solidFill>
                <a:latin typeface="Times New Roman" panose="02020603050405020304" pitchFamily="18" charset="0"/>
              </a:defRPr>
            </a:lvl1pPr>
            <a:lvl2pPr marL="758255" indent="-291636" defTabSz="985083">
              <a:spcBef>
                <a:spcPct val="30000"/>
              </a:spcBef>
              <a:defRPr kumimoji="1" sz="1200">
                <a:solidFill>
                  <a:schemeClr val="tx1"/>
                </a:solidFill>
                <a:latin typeface="Times New Roman" panose="02020603050405020304" pitchFamily="18" charset="0"/>
              </a:defRPr>
            </a:lvl2pPr>
            <a:lvl3pPr marL="1166546" indent="-233309" defTabSz="985083">
              <a:spcBef>
                <a:spcPct val="30000"/>
              </a:spcBef>
              <a:defRPr kumimoji="1" sz="1200">
                <a:solidFill>
                  <a:schemeClr val="tx1"/>
                </a:solidFill>
                <a:latin typeface="Times New Roman" panose="02020603050405020304" pitchFamily="18" charset="0"/>
              </a:defRPr>
            </a:lvl3pPr>
            <a:lvl4pPr marL="1633164" indent="-233309" defTabSz="985083">
              <a:spcBef>
                <a:spcPct val="30000"/>
              </a:spcBef>
              <a:defRPr kumimoji="1" sz="1200">
                <a:solidFill>
                  <a:schemeClr val="tx1"/>
                </a:solidFill>
                <a:latin typeface="Times New Roman" panose="02020603050405020304" pitchFamily="18" charset="0"/>
              </a:defRPr>
            </a:lvl4pPr>
            <a:lvl5pPr marL="2099782" indent="-233309" defTabSz="985083">
              <a:spcBef>
                <a:spcPct val="30000"/>
              </a:spcBef>
              <a:defRPr kumimoji="1" sz="1200">
                <a:solidFill>
                  <a:schemeClr val="tx1"/>
                </a:solidFill>
                <a:latin typeface="Times New Roman" panose="02020603050405020304" pitchFamily="18" charset="0"/>
              </a:defRPr>
            </a:lvl5pPr>
            <a:lvl6pPr marL="2566401" indent="-233309" defTabSz="985083" eaLnBrk="0" fontAlgn="base" hangingPunct="0">
              <a:spcBef>
                <a:spcPct val="30000"/>
              </a:spcBef>
              <a:spcAft>
                <a:spcPct val="0"/>
              </a:spcAft>
              <a:defRPr kumimoji="1" sz="1200">
                <a:solidFill>
                  <a:schemeClr val="tx1"/>
                </a:solidFill>
                <a:latin typeface="Times New Roman" panose="02020603050405020304" pitchFamily="18" charset="0"/>
              </a:defRPr>
            </a:lvl6pPr>
            <a:lvl7pPr marL="3033019" indent="-233309" defTabSz="985083" eaLnBrk="0" fontAlgn="base" hangingPunct="0">
              <a:spcBef>
                <a:spcPct val="30000"/>
              </a:spcBef>
              <a:spcAft>
                <a:spcPct val="0"/>
              </a:spcAft>
              <a:defRPr kumimoji="1" sz="1200">
                <a:solidFill>
                  <a:schemeClr val="tx1"/>
                </a:solidFill>
                <a:latin typeface="Times New Roman" panose="02020603050405020304" pitchFamily="18" charset="0"/>
              </a:defRPr>
            </a:lvl7pPr>
            <a:lvl8pPr marL="3499637" indent="-233309" defTabSz="985083" eaLnBrk="0" fontAlgn="base" hangingPunct="0">
              <a:spcBef>
                <a:spcPct val="30000"/>
              </a:spcBef>
              <a:spcAft>
                <a:spcPct val="0"/>
              </a:spcAft>
              <a:defRPr kumimoji="1" sz="1200">
                <a:solidFill>
                  <a:schemeClr val="tx1"/>
                </a:solidFill>
                <a:latin typeface="Times New Roman" panose="02020603050405020304" pitchFamily="18" charset="0"/>
              </a:defRPr>
            </a:lvl8pPr>
            <a:lvl9pPr marL="3966256" indent="-233309" defTabSz="985083"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B21DD74B-49C1-44C1-B3A3-C7F8995DEA75}" type="slidenum">
              <a:rPr kumimoji="0" lang="en-US" altLang="en-US"/>
              <a:pPr>
                <a:spcBef>
                  <a:spcPct val="0"/>
                </a:spcBef>
              </a:pPr>
              <a:t>1</a:t>
            </a:fld>
            <a:endParaRPr kumimoji="0" lang="en-US" altLang="en-US" dirty="0"/>
          </a:p>
        </p:txBody>
      </p:sp>
      <p:sp>
        <p:nvSpPr>
          <p:cNvPr id="8198" name="Rectangle 2">
            <a:extLst>
              <a:ext uri="{FF2B5EF4-FFF2-40B4-BE49-F238E27FC236}">
                <a16:creationId xmlns:a16="http://schemas.microsoft.com/office/drawing/2014/main" id="{DF6BBA02-AB8A-47D1-992D-93C70DA1B6EF}"/>
              </a:ext>
            </a:extLst>
          </p:cNvPr>
          <p:cNvSpPr>
            <a:spLocks noGrp="1" noRot="1" noChangeAspect="1" noChangeArrowheads="1" noTextEdit="1"/>
          </p:cNvSpPr>
          <p:nvPr>
            <p:ph type="sldImg"/>
          </p:nvPr>
        </p:nvSpPr>
        <p:spPr>
          <a:ln/>
        </p:spPr>
      </p:sp>
      <p:sp>
        <p:nvSpPr>
          <p:cNvPr id="8199" name="Rectangle 3">
            <a:extLst>
              <a:ext uri="{FF2B5EF4-FFF2-40B4-BE49-F238E27FC236}">
                <a16:creationId xmlns:a16="http://schemas.microsoft.com/office/drawing/2014/main" id="{1F279C67-F24B-4EAB-96C3-C2C622FD8A66}"/>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r>
              <a:rPr lang="en-US" altLang="en-US" dirty="0"/>
              <a:t>Introduce yourself, your module, explain your expertise in the area</a:t>
            </a:r>
          </a:p>
          <a:p>
            <a:r>
              <a:rPr lang="en-US" altLang="en-US" dirty="0"/>
              <a:t>This chapter describes the concept of monitoring, evaluating and improving the performance of the trauma program.  </a:t>
            </a:r>
          </a:p>
          <a:p>
            <a:r>
              <a:rPr lang="en-US" altLang="en-US" dirty="0"/>
              <a:t>Trauma program need to demonstrate continuous process for improving care of the injured.</a:t>
            </a:r>
          </a:p>
          <a:p>
            <a:r>
              <a:rPr lang="en-US" altLang="en-US" dirty="0"/>
              <a:t>Safety in medical practice must be monitored.</a:t>
            </a:r>
          </a:p>
          <a:p>
            <a:endParaRPr lang="en-US"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Standard are organized based on 9 categories. </a:t>
            </a:r>
          </a:p>
        </p:txBody>
      </p:sp>
      <p:sp>
        <p:nvSpPr>
          <p:cNvPr id="4" name="Slide Number Placeholder 3"/>
          <p:cNvSpPr>
            <a:spLocks noGrp="1"/>
          </p:cNvSpPr>
          <p:nvPr>
            <p:ph type="sldNum" sz="quarter" idx="5"/>
          </p:nvPr>
        </p:nvSpPr>
        <p:spPr/>
        <p:txBody>
          <a:bodyPr/>
          <a:lstStyle/>
          <a:p>
            <a:fld id="{72549407-9131-4D10-B335-AAFD06DB0480}" type="slidenum">
              <a:rPr lang="en-US" smtClean="0"/>
              <a:t>11</a:t>
            </a:fld>
            <a:endParaRPr lang="en-US" dirty="0"/>
          </a:p>
        </p:txBody>
      </p:sp>
    </p:spTree>
    <p:extLst>
      <p:ext uri="{BB962C8B-B14F-4D97-AF65-F5344CB8AC3E}">
        <p14:creationId xmlns:p14="http://schemas.microsoft.com/office/powerpoint/2010/main" val="90824287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549407-9131-4D10-B335-AAFD06DB0480}" type="slidenum">
              <a:rPr lang="en-US" smtClean="0"/>
              <a:t>145</a:t>
            </a:fld>
            <a:endParaRPr lang="en-US" dirty="0"/>
          </a:p>
        </p:txBody>
      </p:sp>
    </p:spTree>
    <p:extLst>
      <p:ext uri="{BB962C8B-B14F-4D97-AF65-F5344CB8AC3E}">
        <p14:creationId xmlns:p14="http://schemas.microsoft.com/office/powerpoint/2010/main" val="383424292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These are a minimum set of required audit filters, events or report review. This is not an all-inclusive list as you may have additional audit filters or reports base don your program needs.</a:t>
            </a:r>
          </a:p>
          <a:p>
            <a:endParaRPr lang="en-US" b="1" dirty="0"/>
          </a:p>
          <a:p>
            <a:r>
              <a:rPr lang="en-US" b="1" dirty="0"/>
              <a:t>Over and under are back in with the </a:t>
            </a:r>
            <a:r>
              <a:rPr lang="en-US" b="1" dirty="0" err="1"/>
              <a:t>caveate</a:t>
            </a:r>
            <a:r>
              <a:rPr lang="en-US" b="1" dirty="0"/>
              <a:t> that is should be looking at use of your activation criteria </a:t>
            </a:r>
          </a:p>
        </p:txBody>
      </p:sp>
      <p:sp>
        <p:nvSpPr>
          <p:cNvPr id="4" name="Slide Number Placeholder 3"/>
          <p:cNvSpPr>
            <a:spLocks noGrp="1"/>
          </p:cNvSpPr>
          <p:nvPr>
            <p:ph type="sldNum" sz="quarter" idx="5"/>
          </p:nvPr>
        </p:nvSpPr>
        <p:spPr/>
        <p:txBody>
          <a:bodyPr/>
          <a:lstStyle/>
          <a:p>
            <a:fld id="{72549407-9131-4D10-B335-AAFD06DB0480}" type="slidenum">
              <a:rPr lang="en-US" smtClean="0"/>
              <a:t>146</a:t>
            </a:fld>
            <a:endParaRPr lang="en-US" dirty="0"/>
          </a:p>
        </p:txBody>
      </p:sp>
    </p:spTree>
    <p:extLst>
      <p:ext uri="{BB962C8B-B14F-4D97-AF65-F5344CB8AC3E}">
        <p14:creationId xmlns:p14="http://schemas.microsoft.com/office/powerpoint/2010/main" val="354974983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549407-9131-4D10-B335-AAFD06DB0480}" type="slidenum">
              <a:rPr lang="en-US" smtClean="0"/>
              <a:t>147</a:t>
            </a:fld>
            <a:endParaRPr lang="en-US" dirty="0"/>
          </a:p>
        </p:txBody>
      </p:sp>
    </p:spTree>
    <p:extLst>
      <p:ext uri="{BB962C8B-B14F-4D97-AF65-F5344CB8AC3E}">
        <p14:creationId xmlns:p14="http://schemas.microsoft.com/office/powerpoint/2010/main" val="275518096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Reinforce that this info was already presented in an category </a:t>
            </a:r>
          </a:p>
          <a:p>
            <a:endParaRPr lang="en-US" dirty="0"/>
          </a:p>
        </p:txBody>
      </p:sp>
      <p:sp>
        <p:nvSpPr>
          <p:cNvPr id="4" name="Slide Number Placeholder 3"/>
          <p:cNvSpPr>
            <a:spLocks noGrp="1"/>
          </p:cNvSpPr>
          <p:nvPr>
            <p:ph type="sldNum" sz="quarter" idx="5"/>
          </p:nvPr>
        </p:nvSpPr>
        <p:spPr/>
        <p:txBody>
          <a:bodyPr/>
          <a:lstStyle/>
          <a:p>
            <a:fld id="{72549407-9131-4D10-B335-AAFD06DB0480}" type="slidenum">
              <a:rPr lang="en-US" smtClean="0"/>
              <a:t>148</a:t>
            </a:fld>
            <a:endParaRPr lang="en-US" dirty="0"/>
          </a:p>
        </p:txBody>
      </p:sp>
    </p:spTree>
    <p:extLst>
      <p:ext uri="{BB962C8B-B14F-4D97-AF65-F5344CB8AC3E}">
        <p14:creationId xmlns:p14="http://schemas.microsoft.com/office/powerpoint/2010/main" val="315813792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549407-9131-4D10-B335-AAFD06DB0480}" type="slidenum">
              <a:rPr lang="en-US" smtClean="0"/>
              <a:t>149</a:t>
            </a:fld>
            <a:endParaRPr lang="en-US" dirty="0"/>
          </a:p>
        </p:txBody>
      </p:sp>
    </p:spTree>
    <p:extLst>
      <p:ext uri="{BB962C8B-B14F-4D97-AF65-F5344CB8AC3E}">
        <p14:creationId xmlns:p14="http://schemas.microsoft.com/office/powerpoint/2010/main" val="44172174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549407-9131-4D10-B335-AAFD06DB0480}" type="slidenum">
              <a:rPr lang="en-US" smtClean="0"/>
              <a:t>150</a:t>
            </a:fld>
            <a:endParaRPr lang="en-US" dirty="0"/>
          </a:p>
        </p:txBody>
      </p:sp>
    </p:spTree>
    <p:extLst>
      <p:ext uri="{BB962C8B-B14F-4D97-AF65-F5344CB8AC3E}">
        <p14:creationId xmlns:p14="http://schemas.microsoft.com/office/powerpoint/2010/main" val="46657133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Address both what personnel are at each level of review (primary TPM. PI nurses) </a:t>
            </a:r>
          </a:p>
        </p:txBody>
      </p:sp>
      <p:sp>
        <p:nvSpPr>
          <p:cNvPr id="4" name="Slide Number Placeholder 3"/>
          <p:cNvSpPr>
            <a:spLocks noGrp="1"/>
          </p:cNvSpPr>
          <p:nvPr>
            <p:ph type="sldNum" sz="quarter" idx="5"/>
          </p:nvPr>
        </p:nvSpPr>
        <p:spPr/>
        <p:txBody>
          <a:bodyPr/>
          <a:lstStyle/>
          <a:p>
            <a:fld id="{72549407-9131-4D10-B335-AAFD06DB0480}" type="slidenum">
              <a:rPr lang="en-US" smtClean="0"/>
              <a:t>151</a:t>
            </a:fld>
            <a:endParaRPr lang="en-US" dirty="0"/>
          </a:p>
        </p:txBody>
      </p:sp>
    </p:spTree>
    <p:extLst>
      <p:ext uri="{BB962C8B-B14F-4D97-AF65-F5344CB8AC3E}">
        <p14:creationId xmlns:p14="http://schemas.microsoft.com/office/powerpoint/2010/main" val="329955774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Process established with specific questions </a:t>
            </a:r>
          </a:p>
        </p:txBody>
      </p:sp>
      <p:sp>
        <p:nvSpPr>
          <p:cNvPr id="4" name="Slide Number Placeholder 3"/>
          <p:cNvSpPr>
            <a:spLocks noGrp="1"/>
          </p:cNvSpPr>
          <p:nvPr>
            <p:ph type="sldNum" sz="quarter" idx="5"/>
          </p:nvPr>
        </p:nvSpPr>
        <p:spPr/>
        <p:txBody>
          <a:bodyPr/>
          <a:lstStyle/>
          <a:p>
            <a:fld id="{72549407-9131-4D10-B335-AAFD06DB0480}" type="slidenum">
              <a:rPr lang="en-US" smtClean="0"/>
              <a:t>152</a:t>
            </a:fld>
            <a:endParaRPr lang="en-US" dirty="0"/>
          </a:p>
        </p:txBody>
      </p:sp>
    </p:spTree>
    <p:extLst>
      <p:ext uri="{BB962C8B-B14F-4D97-AF65-F5344CB8AC3E}">
        <p14:creationId xmlns:p14="http://schemas.microsoft.com/office/powerpoint/2010/main" val="221979176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process to be consistent and defined. All PI nurses follow same process to closing and elevating cases. </a:t>
            </a:r>
          </a:p>
        </p:txBody>
      </p:sp>
      <p:sp>
        <p:nvSpPr>
          <p:cNvPr id="4" name="Slide Number Placeholder 3"/>
          <p:cNvSpPr>
            <a:spLocks noGrp="1"/>
          </p:cNvSpPr>
          <p:nvPr>
            <p:ph type="sldNum" sz="quarter" idx="5"/>
          </p:nvPr>
        </p:nvSpPr>
        <p:spPr/>
        <p:txBody>
          <a:bodyPr/>
          <a:lstStyle/>
          <a:p>
            <a:fld id="{72549407-9131-4D10-B335-AAFD06DB0480}" type="slidenum">
              <a:rPr lang="en-US" smtClean="0"/>
              <a:t>153</a:t>
            </a:fld>
            <a:endParaRPr lang="en-US" dirty="0"/>
          </a:p>
        </p:txBody>
      </p:sp>
    </p:spTree>
    <p:extLst>
      <p:ext uri="{BB962C8B-B14F-4D97-AF65-F5344CB8AC3E}">
        <p14:creationId xmlns:p14="http://schemas.microsoft.com/office/powerpoint/2010/main" val="40974693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549407-9131-4D10-B335-AAFD06DB0480}" type="slidenum">
              <a:rPr lang="en-US" smtClean="0"/>
              <a:t>154</a:t>
            </a:fld>
            <a:endParaRPr lang="en-US" dirty="0"/>
          </a:p>
        </p:txBody>
      </p:sp>
    </p:spTree>
    <p:extLst>
      <p:ext uri="{BB962C8B-B14F-4D97-AF65-F5344CB8AC3E}">
        <p14:creationId xmlns:p14="http://schemas.microsoft.com/office/powerpoint/2010/main" val="38719202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549407-9131-4D10-B335-AAFD06DB0480}" type="slidenum">
              <a:rPr lang="en-US" smtClean="0"/>
              <a:t>12</a:t>
            </a:fld>
            <a:endParaRPr lang="en-US" dirty="0"/>
          </a:p>
        </p:txBody>
      </p:sp>
    </p:spTree>
    <p:extLst>
      <p:ext uri="{BB962C8B-B14F-4D97-AF65-F5344CB8AC3E}">
        <p14:creationId xmlns:p14="http://schemas.microsoft.com/office/powerpoint/2010/main" val="108060969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Action plans are collaboration between the TPM and TMD</a:t>
            </a:r>
          </a:p>
        </p:txBody>
      </p:sp>
      <p:sp>
        <p:nvSpPr>
          <p:cNvPr id="4" name="Slide Number Placeholder 3"/>
          <p:cNvSpPr>
            <a:spLocks noGrp="1"/>
          </p:cNvSpPr>
          <p:nvPr>
            <p:ph type="sldNum" sz="quarter" idx="5"/>
          </p:nvPr>
        </p:nvSpPr>
        <p:spPr/>
        <p:txBody>
          <a:bodyPr/>
          <a:lstStyle/>
          <a:p>
            <a:fld id="{72549407-9131-4D10-B335-AAFD06DB0480}" type="slidenum">
              <a:rPr lang="en-US" smtClean="0"/>
              <a:t>155</a:t>
            </a:fld>
            <a:endParaRPr lang="en-US" dirty="0"/>
          </a:p>
        </p:txBody>
      </p:sp>
    </p:spTree>
    <p:extLst>
      <p:ext uri="{BB962C8B-B14F-4D97-AF65-F5344CB8AC3E}">
        <p14:creationId xmlns:p14="http://schemas.microsoft.com/office/powerpoint/2010/main" val="175302483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549407-9131-4D10-B335-AAFD06DB0480}" type="slidenum">
              <a:rPr lang="en-US" smtClean="0"/>
              <a:t>156</a:t>
            </a:fld>
            <a:endParaRPr lang="en-US" dirty="0"/>
          </a:p>
        </p:txBody>
      </p:sp>
    </p:spTree>
    <p:extLst>
      <p:ext uri="{BB962C8B-B14F-4D97-AF65-F5344CB8AC3E}">
        <p14:creationId xmlns:p14="http://schemas.microsoft.com/office/powerpoint/2010/main" val="161140102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549407-9131-4D10-B335-AAFD06DB0480}" type="slidenum">
              <a:rPr lang="en-US" smtClean="0"/>
              <a:t>157</a:t>
            </a:fld>
            <a:endParaRPr lang="en-US" dirty="0"/>
          </a:p>
        </p:txBody>
      </p:sp>
    </p:spTree>
    <p:extLst>
      <p:ext uri="{BB962C8B-B14F-4D97-AF65-F5344CB8AC3E}">
        <p14:creationId xmlns:p14="http://schemas.microsoft.com/office/powerpoint/2010/main" val="108356268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the  documentation of your PIPS plan from event resolution through event resolution and case closure to show that it will not occur again or is hard-wired change</a:t>
            </a:r>
          </a:p>
          <a:p>
            <a:endParaRPr lang="en-US" dirty="0"/>
          </a:p>
          <a:p>
            <a:endParaRPr lang="en-US" dirty="0"/>
          </a:p>
          <a:p>
            <a:r>
              <a:rPr lang="en-US" b="1" dirty="0"/>
              <a:t>. Describe three initiatives that showcase the effectiveness of your center’s PI</a:t>
            </a:r>
          </a:p>
          <a:p>
            <a:r>
              <a:rPr lang="en-US" b="1" dirty="0"/>
              <a:t>program.</a:t>
            </a:r>
          </a:p>
        </p:txBody>
      </p:sp>
      <p:sp>
        <p:nvSpPr>
          <p:cNvPr id="4" name="Slide Number Placeholder 3"/>
          <p:cNvSpPr>
            <a:spLocks noGrp="1"/>
          </p:cNvSpPr>
          <p:nvPr>
            <p:ph type="sldNum" sz="quarter" idx="5"/>
          </p:nvPr>
        </p:nvSpPr>
        <p:spPr/>
        <p:txBody>
          <a:bodyPr/>
          <a:lstStyle/>
          <a:p>
            <a:fld id="{72549407-9131-4D10-B335-AAFD06DB0480}" type="slidenum">
              <a:rPr lang="en-US" smtClean="0"/>
              <a:t>158</a:t>
            </a:fld>
            <a:endParaRPr lang="en-US" dirty="0"/>
          </a:p>
        </p:txBody>
      </p:sp>
    </p:spTree>
    <p:extLst>
      <p:ext uri="{BB962C8B-B14F-4D97-AF65-F5344CB8AC3E}">
        <p14:creationId xmlns:p14="http://schemas.microsoft.com/office/powerpoint/2010/main" val="304291014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is just to let attendees know they need to get into the PRQ and see what documents need to be uploaded to prove the work your program is doing.</a:t>
            </a:r>
          </a:p>
          <a:p>
            <a:endParaRPr lang="en-US" dirty="0"/>
          </a:p>
          <a:p>
            <a:r>
              <a:rPr lang="en-US" b="1" dirty="0"/>
              <a:t>Brevity is important with describing the 3 initiatives (consider using one that is in your welcome PowerPoint </a:t>
            </a:r>
          </a:p>
          <a:p>
            <a:endParaRPr lang="en-US" b="1" dirty="0"/>
          </a:p>
          <a:p>
            <a:r>
              <a:rPr lang="en-US" b="1" dirty="0"/>
              <a:t>Commonly see the TMD OPPE uploaded </a:t>
            </a:r>
          </a:p>
          <a:p>
            <a:endParaRPr lang="en-US" b="1" dirty="0"/>
          </a:p>
          <a:p>
            <a:r>
              <a:rPr lang="en-US" b="1" dirty="0"/>
              <a:t>Remind group that the PIPS minutes need to be redacted so no PHI </a:t>
            </a:r>
          </a:p>
        </p:txBody>
      </p:sp>
      <p:sp>
        <p:nvSpPr>
          <p:cNvPr id="4" name="Slide Number Placeholder 3"/>
          <p:cNvSpPr>
            <a:spLocks noGrp="1"/>
          </p:cNvSpPr>
          <p:nvPr>
            <p:ph type="sldNum" sz="quarter" idx="5"/>
          </p:nvPr>
        </p:nvSpPr>
        <p:spPr/>
        <p:txBody>
          <a:bodyPr/>
          <a:lstStyle/>
          <a:p>
            <a:fld id="{72549407-9131-4D10-B335-AAFD06DB0480}" type="slidenum">
              <a:rPr lang="en-US" smtClean="0"/>
              <a:t>159</a:t>
            </a:fld>
            <a:endParaRPr lang="en-US" dirty="0"/>
          </a:p>
        </p:txBody>
      </p:sp>
    </p:spTree>
    <p:extLst>
      <p:ext uri="{BB962C8B-B14F-4D97-AF65-F5344CB8AC3E}">
        <p14:creationId xmlns:p14="http://schemas.microsoft.com/office/powerpoint/2010/main" val="354783947"/>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549407-9131-4D10-B335-AAFD06DB0480}" type="slidenum">
              <a:rPr lang="en-US" smtClean="0"/>
              <a:t>160</a:t>
            </a:fld>
            <a:endParaRPr lang="en-US" dirty="0"/>
          </a:p>
        </p:txBody>
      </p:sp>
    </p:spTree>
    <p:extLst>
      <p:ext uri="{BB962C8B-B14F-4D97-AF65-F5344CB8AC3E}">
        <p14:creationId xmlns:p14="http://schemas.microsoft.com/office/powerpoint/2010/main" val="191925186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549407-9131-4D10-B335-AAFD06DB0480}" type="slidenum">
              <a:rPr lang="en-US" smtClean="0"/>
              <a:t>161</a:t>
            </a:fld>
            <a:endParaRPr lang="en-US" dirty="0"/>
          </a:p>
        </p:txBody>
      </p:sp>
    </p:spTree>
    <p:extLst>
      <p:ext uri="{BB962C8B-B14F-4D97-AF65-F5344CB8AC3E}">
        <p14:creationId xmlns:p14="http://schemas.microsoft.com/office/powerpoint/2010/main" val="1252707497"/>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549407-9131-4D10-B335-AAFD06DB0480}" type="slidenum">
              <a:rPr lang="en-US" smtClean="0"/>
              <a:t>162</a:t>
            </a:fld>
            <a:endParaRPr lang="en-US" dirty="0"/>
          </a:p>
        </p:txBody>
      </p:sp>
    </p:spTree>
    <p:extLst>
      <p:ext uri="{BB962C8B-B14F-4D97-AF65-F5344CB8AC3E}">
        <p14:creationId xmlns:p14="http://schemas.microsoft.com/office/powerpoint/2010/main" val="3949261727"/>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549407-9131-4D10-B335-AAFD06DB0480}" type="slidenum">
              <a:rPr lang="en-US" smtClean="0"/>
              <a:t>163</a:t>
            </a:fld>
            <a:endParaRPr lang="en-US" dirty="0"/>
          </a:p>
        </p:txBody>
      </p:sp>
    </p:spTree>
    <p:extLst>
      <p:ext uri="{BB962C8B-B14F-4D97-AF65-F5344CB8AC3E}">
        <p14:creationId xmlns:p14="http://schemas.microsoft.com/office/powerpoint/2010/main" val="411662168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regular review of data provides the best opportunities for centers to understand where there might be gaps in quality of care. </a:t>
            </a:r>
          </a:p>
          <a:p>
            <a:r>
              <a:rPr lang="en-US" b="1" dirty="0"/>
              <a:t>Risk adjusted programs other than TQIP are listed on the TQIP website on www.facs.org</a:t>
            </a:r>
          </a:p>
          <a:p>
            <a:r>
              <a:rPr lang="en-US" b="1" dirty="0"/>
              <a:t>Share your report with the team- TQIP Committee or Systems Operations Committee. Share with your liaisons!</a:t>
            </a:r>
          </a:p>
        </p:txBody>
      </p:sp>
      <p:sp>
        <p:nvSpPr>
          <p:cNvPr id="4" name="Slide Number Placeholder 3"/>
          <p:cNvSpPr>
            <a:spLocks noGrp="1"/>
          </p:cNvSpPr>
          <p:nvPr>
            <p:ph type="sldNum" sz="quarter" idx="5"/>
          </p:nvPr>
        </p:nvSpPr>
        <p:spPr/>
        <p:txBody>
          <a:bodyPr/>
          <a:lstStyle/>
          <a:p>
            <a:fld id="{72549407-9131-4D10-B335-AAFD06DB0480}" type="slidenum">
              <a:rPr lang="en-US" smtClean="0"/>
              <a:t>164</a:t>
            </a:fld>
            <a:endParaRPr lang="en-US" dirty="0"/>
          </a:p>
        </p:txBody>
      </p:sp>
    </p:spTree>
    <p:extLst>
      <p:ext uri="{BB962C8B-B14F-4D97-AF65-F5344CB8AC3E}">
        <p14:creationId xmlns:p14="http://schemas.microsoft.com/office/powerpoint/2010/main" val="13481437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MinionPro-Regular"/>
              </a:rPr>
              <a:t>“In all trauma centers, the institutional governing body, hospital leadership, and medical staff must demonstrate, continuous commitment and provide the necessary human and physical resources to properly administer trauma care consistent with the level of verification throughout the verification cycle.”</a:t>
            </a:r>
          </a:p>
          <a:p>
            <a:endParaRPr lang="en-US" dirty="0"/>
          </a:p>
          <a:p>
            <a:endParaRPr lang="en-US" dirty="0"/>
          </a:p>
        </p:txBody>
      </p:sp>
      <p:sp>
        <p:nvSpPr>
          <p:cNvPr id="4" name="Slide Number Placeholder 3"/>
          <p:cNvSpPr>
            <a:spLocks noGrp="1"/>
          </p:cNvSpPr>
          <p:nvPr>
            <p:ph type="sldNum" sz="quarter" idx="5"/>
          </p:nvPr>
        </p:nvSpPr>
        <p:spPr/>
        <p:txBody>
          <a:bodyPr/>
          <a:lstStyle/>
          <a:p>
            <a:fld id="{72549407-9131-4D10-B335-AAFD06DB0480}" type="slidenum">
              <a:rPr lang="en-US" smtClean="0"/>
              <a:t>16</a:t>
            </a:fld>
            <a:endParaRPr lang="en-US" dirty="0"/>
          </a:p>
        </p:txBody>
      </p:sp>
    </p:spTree>
    <p:extLst>
      <p:ext uri="{BB962C8B-B14F-4D97-AF65-F5344CB8AC3E}">
        <p14:creationId xmlns:p14="http://schemas.microsoft.com/office/powerpoint/2010/main" val="34170026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549407-9131-4D10-B335-AAFD06DB0480}" type="slidenum">
              <a:rPr lang="en-US" smtClean="0"/>
              <a:t>165</a:t>
            </a:fld>
            <a:endParaRPr lang="en-US" dirty="0"/>
          </a:p>
        </p:txBody>
      </p:sp>
    </p:spTree>
    <p:extLst>
      <p:ext uri="{BB962C8B-B14F-4D97-AF65-F5344CB8AC3E}">
        <p14:creationId xmlns:p14="http://schemas.microsoft.com/office/powerpoint/2010/main" val="2992588424"/>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549407-9131-4D10-B335-AAFD06DB0480}" type="slidenum">
              <a:rPr lang="en-US" smtClean="0"/>
              <a:t>166</a:t>
            </a:fld>
            <a:endParaRPr lang="en-US" dirty="0"/>
          </a:p>
        </p:txBody>
      </p:sp>
    </p:spTree>
    <p:extLst>
      <p:ext uri="{BB962C8B-B14F-4D97-AF65-F5344CB8AC3E}">
        <p14:creationId xmlns:p14="http://schemas.microsoft.com/office/powerpoint/2010/main" val="579908320"/>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Prepare a brief presentation with the opportunities and the quality work done to make improvements. this will include your data validation, review of data, action plan and the monitoring for change in your data.</a:t>
            </a:r>
          </a:p>
          <a:p>
            <a:r>
              <a:rPr lang="en-US" dirty="0"/>
              <a:t>This is your PDSA process to show to improve patient outcomes.</a:t>
            </a:r>
          </a:p>
          <a:p>
            <a:endParaRPr lang="en-US" dirty="0"/>
          </a:p>
          <a:p>
            <a:r>
              <a:rPr lang="en-US" b="1" dirty="0"/>
              <a:t>PRQ Question Text [Field Type] </a:t>
            </a:r>
          </a:p>
          <a:p>
            <a:r>
              <a:rPr lang="en-US" b="1" dirty="0"/>
              <a:t>1. Does your trauma center participate in TQIP? [Radio button]</a:t>
            </a:r>
          </a:p>
          <a:p>
            <a:r>
              <a:rPr lang="en-US" b="1" dirty="0"/>
              <a:t>2. If no, upload copies of the two most recent risk-adjusted benchmark reports from the alternative risk-adjusted benchmarking program, with at least one received during your center’s Reporting Period. [Attachment]</a:t>
            </a:r>
          </a:p>
          <a:p>
            <a:r>
              <a:rPr lang="en-US" b="1" dirty="0"/>
              <a:t>3. Briefly describe opportunities for improvement and actions taken to improve patient care identified during evaluation of the risk-adjusted benchmarking report. Any relevant issues and opportunities for improvement related to data quality should be entered in the PRQ for Standard 6.1 (Data Quality Plan). [Text box]</a:t>
            </a:r>
          </a:p>
          <a:p>
            <a:endParaRPr lang="en-US" dirty="0"/>
          </a:p>
        </p:txBody>
      </p:sp>
      <p:sp>
        <p:nvSpPr>
          <p:cNvPr id="4" name="Slide Number Placeholder 3"/>
          <p:cNvSpPr>
            <a:spLocks noGrp="1"/>
          </p:cNvSpPr>
          <p:nvPr>
            <p:ph type="sldNum" sz="quarter" idx="5"/>
          </p:nvPr>
        </p:nvSpPr>
        <p:spPr/>
        <p:txBody>
          <a:bodyPr/>
          <a:lstStyle/>
          <a:p>
            <a:fld id="{72549407-9131-4D10-B335-AAFD06DB0480}" type="slidenum">
              <a:rPr lang="en-US" smtClean="0"/>
              <a:t>167</a:t>
            </a:fld>
            <a:endParaRPr lang="en-US" dirty="0"/>
          </a:p>
        </p:txBody>
      </p:sp>
    </p:spTree>
    <p:extLst>
      <p:ext uri="{BB962C8B-B14F-4D97-AF65-F5344CB8AC3E}">
        <p14:creationId xmlns:p14="http://schemas.microsoft.com/office/powerpoint/2010/main" val="2845471517"/>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List the dates on which the emergency department physician or trauma surgeon</a:t>
            </a:r>
          </a:p>
          <a:p>
            <a:r>
              <a:rPr lang="en-US" dirty="0"/>
              <a:t>attended prehospital PI meetings over the course of the Reporting Period.</a:t>
            </a:r>
          </a:p>
          <a:p>
            <a:r>
              <a:rPr lang="en-US" dirty="0"/>
              <a:t>2. Upload a list of your center’s prehospital care protocols that are specific to the care</a:t>
            </a:r>
          </a:p>
          <a:p>
            <a:r>
              <a:rPr lang="en-US" dirty="0"/>
              <a:t>of trauma patients</a:t>
            </a:r>
          </a:p>
        </p:txBody>
      </p:sp>
      <p:sp>
        <p:nvSpPr>
          <p:cNvPr id="4" name="Slide Number Placeholder 3"/>
          <p:cNvSpPr>
            <a:spLocks noGrp="1"/>
          </p:cNvSpPr>
          <p:nvPr>
            <p:ph type="sldNum" sz="quarter" idx="5"/>
          </p:nvPr>
        </p:nvSpPr>
        <p:spPr/>
        <p:txBody>
          <a:bodyPr/>
          <a:lstStyle/>
          <a:p>
            <a:fld id="{72549407-9131-4D10-B335-AAFD06DB0480}" type="slidenum">
              <a:rPr lang="en-US" smtClean="0"/>
              <a:t>168</a:t>
            </a:fld>
            <a:endParaRPr lang="en-US" dirty="0"/>
          </a:p>
        </p:txBody>
      </p:sp>
    </p:spTree>
    <p:extLst>
      <p:ext uri="{BB962C8B-B14F-4D97-AF65-F5344CB8AC3E}">
        <p14:creationId xmlns:p14="http://schemas.microsoft.com/office/powerpoint/2010/main" val="4226370210"/>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Attendance can be waived for military deployment, medical leave or missionary work. </a:t>
            </a:r>
          </a:p>
          <a:p>
            <a:r>
              <a:rPr lang="en-US" b="1" dirty="0"/>
              <a:t>If the trauma surgeon serves as a back up only and never the first call- the surgeon is not subject to attendance requirements but should have a process for information dissemination.,</a:t>
            </a:r>
          </a:p>
        </p:txBody>
      </p:sp>
      <p:sp>
        <p:nvSpPr>
          <p:cNvPr id="4" name="Slide Number Placeholder 3"/>
          <p:cNvSpPr>
            <a:spLocks noGrp="1"/>
          </p:cNvSpPr>
          <p:nvPr>
            <p:ph type="sldNum" sz="quarter" idx="5"/>
          </p:nvPr>
        </p:nvSpPr>
        <p:spPr/>
        <p:txBody>
          <a:bodyPr/>
          <a:lstStyle/>
          <a:p>
            <a:fld id="{72549407-9131-4D10-B335-AAFD06DB0480}" type="slidenum">
              <a:rPr lang="en-US" smtClean="0"/>
              <a:t>169</a:t>
            </a:fld>
            <a:endParaRPr lang="en-US" dirty="0"/>
          </a:p>
        </p:txBody>
      </p:sp>
    </p:spTree>
    <p:extLst>
      <p:ext uri="{BB962C8B-B14F-4D97-AF65-F5344CB8AC3E}">
        <p14:creationId xmlns:p14="http://schemas.microsoft.com/office/powerpoint/2010/main" val="187957244"/>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549407-9131-4D10-B335-AAFD06DB0480}" type="slidenum">
              <a:rPr lang="en-US" smtClean="0"/>
              <a:t>170</a:t>
            </a:fld>
            <a:endParaRPr lang="en-US" dirty="0"/>
          </a:p>
        </p:txBody>
      </p:sp>
    </p:spTree>
    <p:extLst>
      <p:ext uri="{BB962C8B-B14F-4D97-AF65-F5344CB8AC3E}">
        <p14:creationId xmlns:p14="http://schemas.microsoft.com/office/powerpoint/2010/main" val="711463306"/>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Mortality review included DOA, DIED in ED and patients who died after withdrawal of life-sustaining care.</a:t>
            </a:r>
          </a:p>
          <a:p>
            <a:r>
              <a:rPr lang="en-US" dirty="0"/>
              <a:t>Mortality review provides the greatest assurance to review cases to identify opportunities in care that could be prevented form re-occurring.</a:t>
            </a:r>
          </a:p>
          <a:p>
            <a:r>
              <a:rPr lang="en-US" dirty="0"/>
              <a:t>Hospice cases should be reviewed in the same manner to review the clinical care leading up to the decision for hospice care.</a:t>
            </a:r>
          </a:p>
          <a:p>
            <a:r>
              <a:rPr lang="en-US" dirty="0"/>
              <a:t>New categorization.</a:t>
            </a:r>
          </a:p>
          <a:p>
            <a:endParaRPr lang="en-US" dirty="0"/>
          </a:p>
          <a:p>
            <a:r>
              <a:rPr lang="en-US" b="1" dirty="0"/>
              <a:t>Standard defines mortality type</a:t>
            </a:r>
          </a:p>
          <a:p>
            <a:r>
              <a:rPr lang="en-US" dirty="0"/>
              <a:t>Opportunity for improvement if</a:t>
            </a:r>
          </a:p>
          <a:p>
            <a:r>
              <a:rPr lang="en-US" dirty="0"/>
              <a:t>Anatomic injury or combination of injuries may have been survivable under optimal conditions</a:t>
            </a:r>
          </a:p>
          <a:p>
            <a:r>
              <a:rPr lang="en-US" dirty="0"/>
              <a:t>Standard guidelines were not followed- possibly resulting in an unfavorable consequence</a:t>
            </a:r>
          </a:p>
          <a:p>
            <a:r>
              <a:rPr lang="en-US" dirty="0"/>
              <a:t>Provider care was suboptimal</a:t>
            </a:r>
          </a:p>
        </p:txBody>
      </p:sp>
      <p:sp>
        <p:nvSpPr>
          <p:cNvPr id="4" name="Slide Number Placeholder 3"/>
          <p:cNvSpPr>
            <a:spLocks noGrp="1"/>
          </p:cNvSpPr>
          <p:nvPr>
            <p:ph type="sldNum" sz="quarter" idx="5"/>
          </p:nvPr>
        </p:nvSpPr>
        <p:spPr/>
        <p:txBody>
          <a:bodyPr/>
          <a:lstStyle/>
          <a:p>
            <a:fld id="{72549407-9131-4D10-B335-AAFD06DB0480}" type="slidenum">
              <a:rPr lang="en-US" smtClean="0"/>
              <a:t>171</a:t>
            </a:fld>
            <a:endParaRPr lang="en-US" dirty="0"/>
          </a:p>
        </p:txBody>
      </p:sp>
    </p:spTree>
    <p:extLst>
      <p:ext uri="{BB962C8B-B14F-4D97-AF65-F5344CB8AC3E}">
        <p14:creationId xmlns:p14="http://schemas.microsoft.com/office/powerpoint/2010/main" val="2035598664"/>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549407-9131-4D10-B335-AAFD06DB0480}" type="slidenum">
              <a:rPr lang="en-US" smtClean="0"/>
              <a:t>172</a:t>
            </a:fld>
            <a:endParaRPr lang="en-US" dirty="0"/>
          </a:p>
        </p:txBody>
      </p:sp>
    </p:spTree>
    <p:extLst>
      <p:ext uri="{BB962C8B-B14F-4D97-AF65-F5344CB8AC3E}">
        <p14:creationId xmlns:p14="http://schemas.microsoft.com/office/powerpoint/2010/main" val="452536336"/>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Measures of Compliance</a:t>
            </a:r>
          </a:p>
          <a:p>
            <a:r>
              <a:rPr lang="en-US" dirty="0"/>
              <a:t>• Written PI plan that includes NSA review process </a:t>
            </a:r>
          </a:p>
          <a:p>
            <a:r>
              <a:rPr lang="en-US" dirty="0"/>
              <a:t>(submitted as part of Standard 7.2)</a:t>
            </a:r>
          </a:p>
          <a:p>
            <a:r>
              <a:rPr lang="en-US" dirty="0"/>
              <a:t>• Report on all NSA</a:t>
            </a:r>
          </a:p>
          <a:p>
            <a:r>
              <a:rPr lang="en-US" dirty="0"/>
              <a:t>• Documentation that the cases were reviewed</a:t>
            </a:r>
          </a:p>
        </p:txBody>
      </p:sp>
      <p:sp>
        <p:nvSpPr>
          <p:cNvPr id="4" name="Slide Number Placeholder 3"/>
          <p:cNvSpPr>
            <a:spLocks noGrp="1"/>
          </p:cNvSpPr>
          <p:nvPr>
            <p:ph type="sldNum" sz="quarter" idx="5"/>
          </p:nvPr>
        </p:nvSpPr>
        <p:spPr/>
        <p:txBody>
          <a:bodyPr/>
          <a:lstStyle/>
          <a:p>
            <a:fld id="{72549407-9131-4D10-B335-AAFD06DB0480}" type="slidenum">
              <a:rPr lang="en-US" smtClean="0"/>
              <a:t>173</a:t>
            </a:fld>
            <a:endParaRPr lang="en-US" dirty="0"/>
          </a:p>
        </p:txBody>
      </p:sp>
    </p:spTree>
    <p:extLst>
      <p:ext uri="{BB962C8B-B14F-4D97-AF65-F5344CB8AC3E}">
        <p14:creationId xmlns:p14="http://schemas.microsoft.com/office/powerpoint/2010/main" val="4179476138"/>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Point for each criteria</a:t>
            </a:r>
          </a:p>
          <a:p>
            <a:r>
              <a:rPr lang="en-US" dirty="0"/>
              <a:t>Score 6-7 Admission to a non-surgical service. Close in primary review</a:t>
            </a:r>
          </a:p>
          <a:p>
            <a:r>
              <a:rPr lang="en-US" dirty="0"/>
              <a:t>Score 4-5 Secondary review as there is a high risk for adverse events</a:t>
            </a:r>
          </a:p>
          <a:p>
            <a:r>
              <a:rPr lang="en-US" dirty="0"/>
              <a:t>Score 0-3  Potentially inappropriate for NSA. Secondary review with potential for escalation to tertiary review</a:t>
            </a:r>
          </a:p>
          <a:p>
            <a:endParaRPr lang="en-US" dirty="0"/>
          </a:p>
          <a:p>
            <a:endParaRPr lang="en-US" dirty="0"/>
          </a:p>
        </p:txBody>
      </p:sp>
      <p:sp>
        <p:nvSpPr>
          <p:cNvPr id="4" name="Slide Number Placeholder 3"/>
          <p:cNvSpPr>
            <a:spLocks noGrp="1"/>
          </p:cNvSpPr>
          <p:nvPr>
            <p:ph type="sldNum" sz="quarter" idx="5"/>
          </p:nvPr>
        </p:nvSpPr>
        <p:spPr/>
        <p:txBody>
          <a:bodyPr/>
          <a:lstStyle/>
          <a:p>
            <a:fld id="{72549407-9131-4D10-B335-AAFD06DB0480}" type="slidenum">
              <a:rPr lang="en-US" smtClean="0"/>
              <a:t>174</a:t>
            </a:fld>
            <a:endParaRPr lang="en-US" dirty="0"/>
          </a:p>
        </p:txBody>
      </p:sp>
    </p:spTree>
    <p:extLst>
      <p:ext uri="{BB962C8B-B14F-4D97-AF65-F5344CB8AC3E}">
        <p14:creationId xmlns:p14="http://schemas.microsoft.com/office/powerpoint/2010/main" val="42534088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key element is under valued </a:t>
            </a:r>
          </a:p>
          <a:p>
            <a:r>
              <a:rPr lang="en-US" dirty="0"/>
              <a:t>Needs to understand your resources and fail to retain them </a:t>
            </a:r>
          </a:p>
          <a:p>
            <a:r>
              <a:rPr lang="en-US" dirty="0"/>
              <a:t>Risk of not managing growth </a:t>
            </a:r>
          </a:p>
          <a:p>
            <a:r>
              <a:rPr lang="en-US" dirty="0"/>
              <a:t>Person is on speed dial </a:t>
            </a:r>
          </a:p>
          <a:p>
            <a:endParaRPr lang="en-US" dirty="0"/>
          </a:p>
        </p:txBody>
      </p:sp>
      <p:sp>
        <p:nvSpPr>
          <p:cNvPr id="4" name="Slide Number Placeholder 3"/>
          <p:cNvSpPr>
            <a:spLocks noGrp="1"/>
          </p:cNvSpPr>
          <p:nvPr>
            <p:ph type="sldNum" sz="quarter" idx="5"/>
          </p:nvPr>
        </p:nvSpPr>
        <p:spPr/>
        <p:txBody>
          <a:bodyPr/>
          <a:lstStyle/>
          <a:p>
            <a:fld id="{72549407-9131-4D10-B335-AAFD06DB0480}" type="slidenum">
              <a:rPr lang="en-US" smtClean="0"/>
              <a:t>17</a:t>
            </a:fld>
            <a:endParaRPr lang="en-US" dirty="0"/>
          </a:p>
        </p:txBody>
      </p:sp>
    </p:spTree>
    <p:extLst>
      <p:ext uri="{BB962C8B-B14F-4D97-AF65-F5344CB8AC3E}">
        <p14:creationId xmlns:p14="http://schemas.microsoft.com/office/powerpoint/2010/main" val="3138598823"/>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549407-9131-4D10-B335-AAFD06DB0480}" type="slidenum">
              <a:rPr lang="en-US" smtClean="0"/>
              <a:t>175</a:t>
            </a:fld>
            <a:endParaRPr lang="en-US" dirty="0"/>
          </a:p>
        </p:txBody>
      </p:sp>
    </p:spTree>
    <p:extLst>
      <p:ext uri="{BB962C8B-B14F-4D97-AF65-F5344CB8AC3E}">
        <p14:creationId xmlns:p14="http://schemas.microsoft.com/office/powerpoint/2010/main" val="3261800997"/>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PRQ- </a:t>
            </a:r>
          </a:p>
          <a:p>
            <a:r>
              <a:rPr lang="en-US" dirty="0"/>
              <a:t>1. Upload the completed template </a:t>
            </a:r>
          </a:p>
          <a:p>
            <a:r>
              <a:rPr lang="en-US" dirty="0"/>
              <a:t>2. Upload minutes/documentation from trauma operations committee reviews in which</a:t>
            </a:r>
          </a:p>
          <a:p>
            <a:r>
              <a:rPr lang="en-US" dirty="0"/>
              <a:t>trauma diversions were discussed.</a:t>
            </a:r>
          </a:p>
          <a:p>
            <a:endParaRPr lang="en-US" dirty="0"/>
          </a:p>
        </p:txBody>
      </p:sp>
      <p:sp>
        <p:nvSpPr>
          <p:cNvPr id="4" name="Slide Number Placeholder 3"/>
          <p:cNvSpPr>
            <a:spLocks noGrp="1"/>
          </p:cNvSpPr>
          <p:nvPr>
            <p:ph type="sldNum" sz="quarter" idx="5"/>
          </p:nvPr>
        </p:nvSpPr>
        <p:spPr/>
        <p:txBody>
          <a:bodyPr/>
          <a:lstStyle/>
          <a:p>
            <a:fld id="{72549407-9131-4D10-B335-AAFD06DB0480}" type="slidenum">
              <a:rPr lang="en-US" smtClean="0"/>
              <a:t>176</a:t>
            </a:fld>
            <a:endParaRPr lang="en-US" dirty="0"/>
          </a:p>
        </p:txBody>
      </p:sp>
    </p:spTree>
    <p:extLst>
      <p:ext uri="{BB962C8B-B14F-4D97-AF65-F5344CB8AC3E}">
        <p14:creationId xmlns:p14="http://schemas.microsoft.com/office/powerpoint/2010/main" val="3770967104"/>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549407-9131-4D10-B335-AAFD06DB0480}" type="slidenum">
              <a:rPr lang="en-US" smtClean="0"/>
              <a:t>177</a:t>
            </a:fld>
            <a:endParaRPr lang="en-US" dirty="0"/>
          </a:p>
        </p:txBody>
      </p:sp>
    </p:spTree>
    <p:extLst>
      <p:ext uri="{BB962C8B-B14F-4D97-AF65-F5344CB8AC3E}">
        <p14:creationId xmlns:p14="http://schemas.microsoft.com/office/powerpoint/2010/main" val="3651466504"/>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Prehospital partners are part of the trauma team. They learn from your feedback about clinical care and patient outcomes. This information is helpful to their internal PI processes to continuously improve prehospital patient care.</a:t>
            </a:r>
          </a:p>
          <a:p>
            <a:r>
              <a:rPr lang="en-US" dirty="0"/>
              <a:t>PRQ Question Text:</a:t>
            </a:r>
          </a:p>
          <a:p>
            <a:r>
              <a:rPr lang="en-US" dirty="0"/>
              <a:t>*1. Describe the process for reviewing and providing feedback to EMS agencies, related to accuracy of triage and provision of care. [Text box]</a:t>
            </a:r>
          </a:p>
          <a:p>
            <a:r>
              <a:rPr lang="en-US" dirty="0"/>
              <a:t>*2. Describe the process for reviewing and providing feedback to referring providers, related to the care and outcomes of their patients and any potential opportunities for improvement in initial care. [Text box]</a:t>
            </a:r>
          </a:p>
          <a:p>
            <a:endParaRPr lang="en-US" dirty="0"/>
          </a:p>
          <a:p>
            <a:r>
              <a:rPr lang="en-US" dirty="0"/>
              <a:t>Goal is on patients with opportunity, not all injured pts.</a:t>
            </a:r>
          </a:p>
        </p:txBody>
      </p:sp>
      <p:sp>
        <p:nvSpPr>
          <p:cNvPr id="4" name="Slide Number Placeholder 3"/>
          <p:cNvSpPr>
            <a:spLocks noGrp="1"/>
          </p:cNvSpPr>
          <p:nvPr>
            <p:ph type="sldNum" sz="quarter" idx="5"/>
          </p:nvPr>
        </p:nvSpPr>
        <p:spPr/>
        <p:txBody>
          <a:bodyPr/>
          <a:lstStyle/>
          <a:p>
            <a:fld id="{72549407-9131-4D10-B335-AAFD06DB0480}" type="slidenum">
              <a:rPr lang="en-US" smtClean="0"/>
              <a:t>178</a:t>
            </a:fld>
            <a:endParaRPr lang="en-US" dirty="0"/>
          </a:p>
        </p:txBody>
      </p:sp>
    </p:spTree>
    <p:extLst>
      <p:ext uri="{BB962C8B-B14F-4D97-AF65-F5344CB8AC3E}">
        <p14:creationId xmlns:p14="http://schemas.microsoft.com/office/powerpoint/2010/main" val="930343224"/>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549407-9131-4D10-B335-AAFD06DB0480}" type="slidenum">
              <a:rPr lang="en-US" smtClean="0"/>
              <a:t>179</a:t>
            </a:fld>
            <a:endParaRPr lang="en-US" dirty="0"/>
          </a:p>
        </p:txBody>
      </p:sp>
    </p:spTree>
    <p:extLst>
      <p:ext uri="{BB962C8B-B14F-4D97-AF65-F5344CB8AC3E}">
        <p14:creationId xmlns:p14="http://schemas.microsoft.com/office/powerpoint/2010/main" val="2910143579"/>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549407-9131-4D10-B335-AAFD06DB0480}" type="slidenum">
              <a:rPr lang="en-US" smtClean="0"/>
              <a:t>180</a:t>
            </a:fld>
            <a:endParaRPr lang="en-US" dirty="0"/>
          </a:p>
        </p:txBody>
      </p:sp>
    </p:spTree>
    <p:extLst>
      <p:ext uri="{BB962C8B-B14F-4D97-AF65-F5344CB8AC3E}">
        <p14:creationId xmlns:p14="http://schemas.microsoft.com/office/powerpoint/2010/main" val="2050749260"/>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549407-9131-4D10-B335-AAFD06DB0480}" type="slidenum">
              <a:rPr lang="en-US" smtClean="0"/>
              <a:t>181</a:t>
            </a:fld>
            <a:endParaRPr lang="en-US" dirty="0"/>
          </a:p>
        </p:txBody>
      </p:sp>
    </p:spTree>
    <p:extLst>
      <p:ext uri="{BB962C8B-B14F-4D97-AF65-F5344CB8AC3E}">
        <p14:creationId xmlns:p14="http://schemas.microsoft.com/office/powerpoint/2010/main" val="4165001956"/>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549407-9131-4D10-B335-AAFD06DB0480}" type="slidenum">
              <a:rPr lang="en-US" smtClean="0"/>
              <a:t>182</a:t>
            </a:fld>
            <a:endParaRPr lang="en-US" dirty="0"/>
          </a:p>
        </p:txBody>
      </p:sp>
    </p:spTree>
    <p:extLst>
      <p:ext uri="{BB962C8B-B14F-4D97-AF65-F5344CB8AC3E}">
        <p14:creationId xmlns:p14="http://schemas.microsoft.com/office/powerpoint/2010/main" val="3596331355"/>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549407-9131-4D10-B335-AAFD06DB0480}" type="slidenum">
              <a:rPr lang="en-US" smtClean="0"/>
              <a:t>183</a:t>
            </a:fld>
            <a:endParaRPr lang="en-US" dirty="0"/>
          </a:p>
        </p:txBody>
      </p:sp>
    </p:spTree>
    <p:extLst>
      <p:ext uri="{BB962C8B-B14F-4D97-AF65-F5344CB8AC3E}">
        <p14:creationId xmlns:p14="http://schemas.microsoft.com/office/powerpoint/2010/main" val="1896059242"/>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549407-9131-4D10-B335-AAFD06DB0480}" type="slidenum">
              <a:rPr lang="en-US" smtClean="0"/>
              <a:t>184</a:t>
            </a:fld>
            <a:endParaRPr lang="en-US" dirty="0"/>
          </a:p>
        </p:txBody>
      </p:sp>
    </p:spTree>
    <p:extLst>
      <p:ext uri="{BB962C8B-B14F-4D97-AF65-F5344CB8AC3E}">
        <p14:creationId xmlns:p14="http://schemas.microsoft.com/office/powerpoint/2010/main" val="6444138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PRQ:</a:t>
            </a:r>
          </a:p>
          <a:p>
            <a:r>
              <a:rPr lang="en-US" dirty="0"/>
              <a:t>PRQ Question Text [Field Type]</a:t>
            </a:r>
          </a:p>
          <a:p>
            <a:r>
              <a:rPr lang="en-US" dirty="0"/>
              <a:t>*1. Describe the infrastructure of the trauma research program, including the space, facilities, and human resources that enable the research activity and how this infrastructure is supported. Highlight any specific successes or challenges. [Text box]</a:t>
            </a:r>
          </a:p>
        </p:txBody>
      </p:sp>
      <p:sp>
        <p:nvSpPr>
          <p:cNvPr id="4" name="Slide Number Placeholder 3"/>
          <p:cNvSpPr>
            <a:spLocks noGrp="1"/>
          </p:cNvSpPr>
          <p:nvPr>
            <p:ph type="sldNum" sz="quarter" idx="5"/>
          </p:nvPr>
        </p:nvSpPr>
        <p:spPr/>
        <p:txBody>
          <a:bodyPr/>
          <a:lstStyle/>
          <a:p>
            <a:fld id="{72549407-9131-4D10-B335-AAFD06DB0480}" type="slidenum">
              <a:rPr lang="en-US" smtClean="0"/>
              <a:t>18</a:t>
            </a:fld>
            <a:endParaRPr lang="en-US" dirty="0"/>
          </a:p>
        </p:txBody>
      </p:sp>
    </p:spTree>
    <p:extLst>
      <p:ext uri="{BB962C8B-B14F-4D97-AF65-F5344CB8AC3E}">
        <p14:creationId xmlns:p14="http://schemas.microsoft.com/office/powerpoint/2010/main" val="1904589443"/>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549407-9131-4D10-B335-AAFD06DB0480}" type="slidenum">
              <a:rPr lang="en-US" smtClean="0"/>
              <a:t>185</a:t>
            </a:fld>
            <a:endParaRPr lang="en-US" dirty="0"/>
          </a:p>
        </p:txBody>
      </p:sp>
    </p:spTree>
    <p:extLst>
      <p:ext uri="{BB962C8B-B14F-4D97-AF65-F5344CB8AC3E}">
        <p14:creationId xmlns:p14="http://schemas.microsoft.com/office/powerpoint/2010/main" val="3279950610"/>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EA3600-082E-214D-93AC-5203DEEB40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B01401-9A90-4350-C129-E446951C52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EBEA75-C781-4C62-66C8-C7DA9E35DD8A}"/>
              </a:ext>
            </a:extLst>
          </p:cNvPr>
          <p:cNvSpPr>
            <a:spLocks noGrp="1"/>
          </p:cNvSpPr>
          <p:nvPr>
            <p:ph type="body" idx="1"/>
          </p:nvPr>
        </p:nvSpPr>
        <p:spPr/>
        <p:txBody>
          <a:bodyPr/>
          <a:lstStyle/>
          <a:p>
            <a:r>
              <a:rPr lang="en-US" dirty="0"/>
              <a:t>This chapter reviews processes for identifying adverse events and implementing subsequent corrective action plans, measurable through patient outcomes.</a:t>
            </a:r>
          </a:p>
          <a:p>
            <a:r>
              <a:rPr lang="en-US" dirty="0"/>
              <a:t>Problem resolution, outcomes improvement, and loop closure are readily identifiable through the PI structure.</a:t>
            </a:r>
          </a:p>
          <a:p>
            <a:r>
              <a:rPr lang="en-US" dirty="0"/>
              <a:t>These are core functions- the framework of what we do. How we achieve the best patient outcomes and strive to continuously improve care to our patients and families.</a:t>
            </a:r>
          </a:p>
          <a:p>
            <a:r>
              <a:rPr lang="en-US" dirty="0"/>
              <a:t>Performance Improvement is the number one reason for programs not passing their visit, requiring a focus visit or need to strengthen their processes.</a:t>
            </a:r>
          </a:p>
        </p:txBody>
      </p:sp>
      <p:sp>
        <p:nvSpPr>
          <p:cNvPr id="4" name="Slide Number Placeholder 3">
            <a:extLst>
              <a:ext uri="{FF2B5EF4-FFF2-40B4-BE49-F238E27FC236}">
                <a16:creationId xmlns:a16="http://schemas.microsoft.com/office/drawing/2014/main" id="{5F528814-130F-3C4A-1230-E60B0F6190FE}"/>
              </a:ext>
            </a:extLst>
          </p:cNvPr>
          <p:cNvSpPr>
            <a:spLocks noGrp="1"/>
          </p:cNvSpPr>
          <p:nvPr>
            <p:ph type="sldNum" sz="quarter" idx="5"/>
          </p:nvPr>
        </p:nvSpPr>
        <p:spPr/>
        <p:txBody>
          <a:bodyPr/>
          <a:lstStyle/>
          <a:p>
            <a:fld id="{72549407-9131-4D10-B335-AAFD06DB0480}" type="slidenum">
              <a:rPr lang="en-US" smtClean="0"/>
              <a:t>186</a:t>
            </a:fld>
            <a:endParaRPr lang="en-US" dirty="0"/>
          </a:p>
        </p:txBody>
      </p:sp>
    </p:spTree>
    <p:extLst>
      <p:ext uri="{BB962C8B-B14F-4D97-AF65-F5344CB8AC3E}">
        <p14:creationId xmlns:p14="http://schemas.microsoft.com/office/powerpoint/2010/main" val="2900257771"/>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437C00-3D62-4112-9CE0-501630C593DD}" type="slidenum">
              <a:rPr lang="en-US" smtClean="0"/>
              <a:t>187</a:t>
            </a:fld>
            <a:endParaRPr lang="en-US"/>
          </a:p>
        </p:txBody>
      </p:sp>
    </p:spTree>
    <p:extLst>
      <p:ext uri="{BB962C8B-B14F-4D97-AF65-F5344CB8AC3E}">
        <p14:creationId xmlns:p14="http://schemas.microsoft.com/office/powerpoint/2010/main" val="3479377776"/>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437C00-3D62-4112-9CE0-501630C593DD}" type="slidenum">
              <a:rPr lang="en-US" smtClean="0"/>
              <a:t>188</a:t>
            </a:fld>
            <a:endParaRPr lang="en-US"/>
          </a:p>
        </p:txBody>
      </p:sp>
    </p:spTree>
    <p:extLst>
      <p:ext uri="{BB962C8B-B14F-4D97-AF65-F5344CB8AC3E}">
        <p14:creationId xmlns:p14="http://schemas.microsoft.com/office/powerpoint/2010/main" val="954212030"/>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437C00-3D62-4112-9CE0-501630C593DD}" type="slidenum">
              <a:rPr lang="en-US" smtClean="0"/>
              <a:t>189</a:t>
            </a:fld>
            <a:endParaRPr lang="en-US"/>
          </a:p>
        </p:txBody>
      </p:sp>
    </p:spTree>
    <p:extLst>
      <p:ext uri="{BB962C8B-B14F-4D97-AF65-F5344CB8AC3E}">
        <p14:creationId xmlns:p14="http://schemas.microsoft.com/office/powerpoint/2010/main" val="3150177052"/>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437C00-3D62-4112-9CE0-501630C593DD}" type="slidenum">
              <a:rPr lang="en-US" smtClean="0"/>
              <a:t>190</a:t>
            </a:fld>
            <a:endParaRPr lang="en-US"/>
          </a:p>
        </p:txBody>
      </p:sp>
    </p:spTree>
    <p:extLst>
      <p:ext uri="{BB962C8B-B14F-4D97-AF65-F5344CB8AC3E}">
        <p14:creationId xmlns:p14="http://schemas.microsoft.com/office/powerpoint/2010/main" val="2149837023"/>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solidFill>
                  <a:srgbClr val="F04425"/>
                </a:solidFill>
                <a:latin typeface="HelveticaNeueLTStd-Bd"/>
              </a:rPr>
              <a:t>Additional Information</a:t>
            </a:r>
          </a:p>
          <a:p>
            <a:pPr algn="l"/>
            <a:r>
              <a:rPr lang="en-US" sz="1800" b="0" i="0" u="none" strike="noStrike" baseline="0" dirty="0">
                <a:solidFill>
                  <a:srgbClr val="000000"/>
                </a:solidFill>
                <a:latin typeface="MinionPro-Regular"/>
              </a:rPr>
              <a:t>“Available” to residents implies that the rotation is open</a:t>
            </a:r>
          </a:p>
          <a:p>
            <a:pPr algn="l"/>
            <a:r>
              <a:rPr lang="en-US" sz="1800" b="0" i="0" u="none" strike="noStrike" baseline="0" dirty="0">
                <a:solidFill>
                  <a:srgbClr val="000000"/>
                </a:solidFill>
                <a:latin typeface="MinionPro-Regular"/>
              </a:rPr>
              <a:t>to receive trainees at all times and from, at minimum, the</a:t>
            </a:r>
          </a:p>
          <a:p>
            <a:pPr algn="l"/>
            <a:r>
              <a:rPr lang="en-US" sz="1800" b="0" i="0" u="none" strike="noStrike" baseline="0" dirty="0">
                <a:solidFill>
                  <a:srgbClr val="000000"/>
                </a:solidFill>
                <a:latin typeface="MinionPro-Regular"/>
              </a:rPr>
              <a:t>specialties mentioned above.</a:t>
            </a:r>
          </a:p>
          <a:p>
            <a:pPr algn="l"/>
            <a:endParaRPr lang="en-US" sz="1800" b="0" i="0" u="none" strike="noStrike" baseline="0" dirty="0">
              <a:solidFill>
                <a:srgbClr val="000000"/>
              </a:solidFill>
              <a:latin typeface="MinionPro-Regular"/>
            </a:endParaRPr>
          </a:p>
          <a:p>
            <a:pPr algn="l"/>
            <a:r>
              <a:rPr lang="en-US" sz="1800" b="0" i="0" u="none" strike="noStrike" baseline="0" dirty="0">
                <a:solidFill>
                  <a:srgbClr val="000000"/>
                </a:solidFill>
                <a:latin typeface="MinionPro-Regular"/>
              </a:rPr>
              <a:t>An adequate volume and breadth of cases to meet</a:t>
            </a:r>
          </a:p>
          <a:p>
            <a:pPr algn="l"/>
            <a:r>
              <a:rPr lang="en-US" sz="1800" b="0" i="0" u="none" strike="noStrike" baseline="0" dirty="0">
                <a:solidFill>
                  <a:srgbClr val="000000"/>
                </a:solidFill>
                <a:latin typeface="MinionPro-Regular"/>
              </a:rPr>
              <a:t>competency requirements implies that residents have an</a:t>
            </a:r>
          </a:p>
          <a:p>
            <a:pPr algn="l"/>
            <a:r>
              <a:rPr lang="en-US" sz="1800" b="0" i="0" u="none" strike="noStrike" baseline="0" dirty="0">
                <a:solidFill>
                  <a:srgbClr val="000000"/>
                </a:solidFill>
                <a:latin typeface="MinionPro-Regular"/>
              </a:rPr>
              <a:t>opportunity to gain exposure to these cases. A volume and</a:t>
            </a:r>
          </a:p>
          <a:p>
            <a:pPr algn="l"/>
            <a:r>
              <a:rPr lang="en-US" sz="1800" b="0" i="0" u="none" strike="noStrike" baseline="0" dirty="0">
                <a:solidFill>
                  <a:srgbClr val="000000"/>
                </a:solidFill>
                <a:latin typeface="MinionPro-Regular"/>
              </a:rPr>
              <a:t>breadth of cases without an opportunity for exposure would</a:t>
            </a:r>
          </a:p>
          <a:p>
            <a:pPr algn="l"/>
            <a:r>
              <a:rPr lang="en-US" sz="1800" b="0" i="0" u="none" strike="noStrike" baseline="0" dirty="0">
                <a:solidFill>
                  <a:srgbClr val="000000"/>
                </a:solidFill>
                <a:latin typeface="MinionPro-Regular"/>
              </a:rPr>
              <a:t>not meet the standard.</a:t>
            </a:r>
            <a:endParaRPr lang="en-US" dirty="0"/>
          </a:p>
        </p:txBody>
      </p:sp>
      <p:sp>
        <p:nvSpPr>
          <p:cNvPr id="4" name="Slide Number Placeholder 3"/>
          <p:cNvSpPr>
            <a:spLocks noGrp="1"/>
          </p:cNvSpPr>
          <p:nvPr>
            <p:ph type="sldNum" sz="quarter" idx="5"/>
          </p:nvPr>
        </p:nvSpPr>
        <p:spPr/>
        <p:txBody>
          <a:bodyPr/>
          <a:lstStyle/>
          <a:p>
            <a:fld id="{06437C00-3D62-4112-9CE0-501630C593DD}" type="slidenum">
              <a:rPr lang="en-US" smtClean="0"/>
              <a:t>191</a:t>
            </a:fld>
            <a:endParaRPr lang="en-US"/>
          </a:p>
        </p:txBody>
      </p:sp>
    </p:spTree>
    <p:extLst>
      <p:ext uri="{BB962C8B-B14F-4D97-AF65-F5344CB8AC3E}">
        <p14:creationId xmlns:p14="http://schemas.microsoft.com/office/powerpoint/2010/main" val="4228631904"/>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437C00-3D62-4112-9CE0-501630C593DD}" type="slidenum">
              <a:rPr lang="en-US" smtClean="0"/>
              <a:t>193</a:t>
            </a:fld>
            <a:endParaRPr lang="en-US"/>
          </a:p>
        </p:txBody>
      </p:sp>
    </p:spTree>
    <p:extLst>
      <p:ext uri="{BB962C8B-B14F-4D97-AF65-F5344CB8AC3E}">
        <p14:creationId xmlns:p14="http://schemas.microsoft.com/office/powerpoint/2010/main" val="3720568539"/>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056F96-B639-6C6A-C1B0-451D19A93E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2BD208-C54F-E1D6-6B6A-472F8C0CF7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31C92D-A3E0-D171-7BDD-384CAEC4B2F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2AEA150-209E-ECC0-1E60-3AB31098C865}"/>
              </a:ext>
            </a:extLst>
          </p:cNvPr>
          <p:cNvSpPr>
            <a:spLocks noGrp="1"/>
          </p:cNvSpPr>
          <p:nvPr>
            <p:ph type="sldNum" sz="quarter" idx="5"/>
          </p:nvPr>
        </p:nvSpPr>
        <p:spPr/>
        <p:txBody>
          <a:bodyPr/>
          <a:lstStyle/>
          <a:p>
            <a:fld id="{06437C00-3D62-4112-9CE0-501630C593DD}" type="slidenum">
              <a:rPr lang="en-US" smtClean="0"/>
              <a:t>194</a:t>
            </a:fld>
            <a:endParaRPr lang="en-US"/>
          </a:p>
        </p:txBody>
      </p:sp>
    </p:spTree>
    <p:extLst>
      <p:ext uri="{BB962C8B-B14F-4D97-AF65-F5344CB8AC3E}">
        <p14:creationId xmlns:p14="http://schemas.microsoft.com/office/powerpoint/2010/main" val="2461688672"/>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437C00-3D62-4112-9CE0-501630C593DD}" type="slidenum">
              <a:rPr lang="en-US" smtClean="0"/>
              <a:t>195</a:t>
            </a:fld>
            <a:endParaRPr lang="en-US"/>
          </a:p>
        </p:txBody>
      </p:sp>
    </p:spTree>
    <p:extLst>
      <p:ext uri="{BB962C8B-B14F-4D97-AF65-F5344CB8AC3E}">
        <p14:creationId xmlns:p14="http://schemas.microsoft.com/office/powerpoint/2010/main" val="14041429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PRQ questions</a:t>
            </a:r>
          </a:p>
          <a:p>
            <a:r>
              <a:rPr lang="en-US" dirty="0"/>
              <a:t>Describe your center’s participation in regional &amp; state activities</a:t>
            </a:r>
          </a:p>
          <a:p>
            <a:endParaRPr lang="en-US" dirty="0"/>
          </a:p>
          <a:p>
            <a:r>
              <a:rPr lang="en-US" dirty="0"/>
              <a:t>Upload documents that demonstrate/support participation </a:t>
            </a:r>
          </a:p>
          <a:p>
            <a:endParaRPr lang="en-US" dirty="0"/>
          </a:p>
        </p:txBody>
      </p:sp>
      <p:sp>
        <p:nvSpPr>
          <p:cNvPr id="4" name="Slide Number Placeholder 3"/>
          <p:cNvSpPr>
            <a:spLocks noGrp="1"/>
          </p:cNvSpPr>
          <p:nvPr>
            <p:ph type="sldNum" sz="quarter" idx="5"/>
          </p:nvPr>
        </p:nvSpPr>
        <p:spPr/>
        <p:txBody>
          <a:bodyPr/>
          <a:lstStyle/>
          <a:p>
            <a:fld id="{72549407-9131-4D10-B335-AAFD06DB0480}" type="slidenum">
              <a:rPr lang="en-US" smtClean="0"/>
              <a:t>20</a:t>
            </a:fld>
            <a:endParaRPr lang="en-US" dirty="0"/>
          </a:p>
        </p:txBody>
      </p:sp>
    </p:spTree>
    <p:extLst>
      <p:ext uri="{BB962C8B-B14F-4D97-AF65-F5344CB8AC3E}">
        <p14:creationId xmlns:p14="http://schemas.microsoft.com/office/powerpoint/2010/main" val="1271079022"/>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549407-9131-4D10-B335-AAFD06DB0480}" type="slidenum">
              <a:rPr lang="en-US" smtClean="0"/>
              <a:t>197</a:t>
            </a:fld>
            <a:endParaRPr lang="en-US" dirty="0"/>
          </a:p>
        </p:txBody>
      </p:sp>
    </p:spTree>
    <p:extLst>
      <p:ext uri="{BB962C8B-B14F-4D97-AF65-F5344CB8AC3E}">
        <p14:creationId xmlns:p14="http://schemas.microsoft.com/office/powerpoint/2010/main" val="2507172516"/>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549407-9131-4D10-B335-AAFD06DB0480}" type="slidenum">
              <a:rPr lang="en-US" smtClean="0"/>
              <a:t>201</a:t>
            </a:fld>
            <a:endParaRPr lang="en-US" dirty="0"/>
          </a:p>
        </p:txBody>
      </p:sp>
    </p:spTree>
    <p:extLst>
      <p:ext uri="{BB962C8B-B14F-4D97-AF65-F5344CB8AC3E}">
        <p14:creationId xmlns:p14="http://schemas.microsoft.com/office/powerpoint/2010/main" val="1320952842"/>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Suggest that the center have someone else review the PRQ before submitting for grammar and flow </a:t>
            </a:r>
          </a:p>
        </p:txBody>
      </p:sp>
      <p:sp>
        <p:nvSpPr>
          <p:cNvPr id="4" name="Slide Number Placeholder 3"/>
          <p:cNvSpPr>
            <a:spLocks noGrp="1"/>
          </p:cNvSpPr>
          <p:nvPr>
            <p:ph type="sldNum" sz="quarter" idx="5"/>
          </p:nvPr>
        </p:nvSpPr>
        <p:spPr/>
        <p:txBody>
          <a:bodyPr/>
          <a:lstStyle/>
          <a:p>
            <a:fld id="{72549407-9131-4D10-B335-AAFD06DB0480}" type="slidenum">
              <a:rPr lang="en-US" smtClean="0"/>
              <a:t>202</a:t>
            </a:fld>
            <a:endParaRPr lang="en-US"/>
          </a:p>
        </p:txBody>
      </p:sp>
    </p:spTree>
    <p:extLst>
      <p:ext uri="{BB962C8B-B14F-4D97-AF65-F5344CB8AC3E}">
        <p14:creationId xmlns:p14="http://schemas.microsoft.com/office/powerpoint/2010/main" val="913517414"/>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549407-9131-4D10-B335-AAFD06DB0480}" type="slidenum">
              <a:rPr lang="en-US" smtClean="0"/>
              <a:t>205</a:t>
            </a:fld>
            <a:endParaRPr lang="en-US" dirty="0"/>
          </a:p>
        </p:txBody>
      </p:sp>
    </p:spTree>
    <p:extLst>
      <p:ext uri="{BB962C8B-B14F-4D97-AF65-F5344CB8AC3E}">
        <p14:creationId xmlns:p14="http://schemas.microsoft.com/office/powerpoint/2010/main" val="996066165"/>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Mention should match center’s PI form</a:t>
            </a:r>
          </a:p>
          <a:p>
            <a:endParaRPr lang="en-US" dirty="0"/>
          </a:p>
        </p:txBody>
      </p:sp>
      <p:sp>
        <p:nvSpPr>
          <p:cNvPr id="4" name="Slide Number Placeholder 3"/>
          <p:cNvSpPr>
            <a:spLocks noGrp="1"/>
          </p:cNvSpPr>
          <p:nvPr>
            <p:ph type="sldNum" sz="quarter" idx="5"/>
          </p:nvPr>
        </p:nvSpPr>
        <p:spPr/>
        <p:txBody>
          <a:bodyPr/>
          <a:lstStyle/>
          <a:p>
            <a:fld id="{72549407-9131-4D10-B335-AAFD06DB0480}" type="slidenum">
              <a:rPr lang="en-US" smtClean="0"/>
              <a:t>208</a:t>
            </a:fld>
            <a:endParaRPr lang="en-US" dirty="0"/>
          </a:p>
        </p:txBody>
      </p:sp>
    </p:spTree>
    <p:extLst>
      <p:ext uri="{BB962C8B-B14F-4D97-AF65-F5344CB8AC3E}">
        <p14:creationId xmlns:p14="http://schemas.microsoft.com/office/powerpoint/2010/main" val="1618254564"/>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out a tool that works for you.  Allows you to confirm that all the appropriate documents have been loaded to your chart folder </a:t>
            </a:r>
          </a:p>
        </p:txBody>
      </p:sp>
      <p:sp>
        <p:nvSpPr>
          <p:cNvPr id="4" name="Slide Number Placeholder 3"/>
          <p:cNvSpPr>
            <a:spLocks noGrp="1"/>
          </p:cNvSpPr>
          <p:nvPr>
            <p:ph type="sldNum" sz="quarter" idx="5"/>
          </p:nvPr>
        </p:nvSpPr>
        <p:spPr/>
        <p:txBody>
          <a:bodyPr/>
          <a:lstStyle/>
          <a:p>
            <a:fld id="{72549407-9131-4D10-B335-AAFD06DB0480}" type="slidenum">
              <a:rPr lang="en-US" smtClean="0"/>
              <a:t>209</a:t>
            </a:fld>
            <a:endParaRPr lang="en-US"/>
          </a:p>
        </p:txBody>
      </p:sp>
    </p:spTree>
    <p:extLst>
      <p:ext uri="{BB962C8B-B14F-4D97-AF65-F5344CB8AC3E}">
        <p14:creationId xmlns:p14="http://schemas.microsoft.com/office/powerpoint/2010/main" val="658954592"/>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549407-9131-4D10-B335-AAFD06DB0480}" type="slidenum">
              <a:rPr lang="en-US" smtClean="0"/>
              <a:t>214</a:t>
            </a:fld>
            <a:endParaRPr lang="en-US"/>
          </a:p>
        </p:txBody>
      </p:sp>
    </p:spTree>
    <p:extLst>
      <p:ext uri="{BB962C8B-B14F-4D97-AF65-F5344CB8AC3E}">
        <p14:creationId xmlns:p14="http://schemas.microsoft.com/office/powerpoint/2010/main" val="3951581399"/>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process is a great opportunity to identify any issues the PI process missed during the initial PI process.  Be prepared to discuss issues you missed or possibly incomplete loop closure</a:t>
            </a:r>
          </a:p>
          <a:p>
            <a:r>
              <a:rPr lang="en-US" dirty="0"/>
              <a:t>Surveyors are looking for honest conversation</a:t>
            </a:r>
          </a:p>
          <a:p>
            <a:endParaRPr lang="en-US" dirty="0"/>
          </a:p>
        </p:txBody>
      </p:sp>
      <p:sp>
        <p:nvSpPr>
          <p:cNvPr id="4" name="Slide Number Placeholder 3"/>
          <p:cNvSpPr>
            <a:spLocks noGrp="1"/>
          </p:cNvSpPr>
          <p:nvPr>
            <p:ph type="sldNum" sz="quarter" idx="5"/>
          </p:nvPr>
        </p:nvSpPr>
        <p:spPr/>
        <p:txBody>
          <a:bodyPr/>
          <a:lstStyle/>
          <a:p>
            <a:fld id="{72549407-9131-4D10-B335-AAFD06DB0480}" type="slidenum">
              <a:rPr lang="en-US" smtClean="0"/>
              <a:t>215</a:t>
            </a:fld>
            <a:endParaRPr lang="en-US"/>
          </a:p>
        </p:txBody>
      </p:sp>
    </p:spTree>
    <p:extLst>
      <p:ext uri="{BB962C8B-B14F-4D97-AF65-F5344CB8AC3E}">
        <p14:creationId xmlns:p14="http://schemas.microsoft.com/office/powerpoint/2010/main" val="3886231690"/>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549407-9131-4D10-B335-AAFD06DB0480}" type="slidenum">
              <a:rPr lang="en-US" smtClean="0"/>
              <a:t>217</a:t>
            </a:fld>
            <a:endParaRPr lang="en-US"/>
          </a:p>
        </p:txBody>
      </p:sp>
    </p:spTree>
    <p:extLst>
      <p:ext uri="{BB962C8B-B14F-4D97-AF65-F5344CB8AC3E}">
        <p14:creationId xmlns:p14="http://schemas.microsoft.com/office/powerpoint/2010/main" val="2551541758"/>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As of 10/2025 the turnaround for report is 10-12 weeks. </a:t>
            </a:r>
          </a:p>
        </p:txBody>
      </p:sp>
      <p:sp>
        <p:nvSpPr>
          <p:cNvPr id="4" name="Slide Number Placeholder 3"/>
          <p:cNvSpPr>
            <a:spLocks noGrp="1"/>
          </p:cNvSpPr>
          <p:nvPr>
            <p:ph type="sldNum" sz="quarter" idx="5"/>
          </p:nvPr>
        </p:nvSpPr>
        <p:spPr/>
        <p:txBody>
          <a:bodyPr/>
          <a:lstStyle/>
          <a:p>
            <a:fld id="{72549407-9131-4D10-B335-AAFD06DB0480}" type="slidenum">
              <a:rPr lang="en-US" smtClean="0"/>
              <a:t>220</a:t>
            </a:fld>
            <a:endParaRPr lang="en-US" dirty="0"/>
          </a:p>
        </p:txBody>
      </p:sp>
    </p:spTree>
    <p:extLst>
      <p:ext uri="{BB962C8B-B14F-4D97-AF65-F5344CB8AC3E}">
        <p14:creationId xmlns:p14="http://schemas.microsoft.com/office/powerpoint/2010/main" val="32718589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PRQ</a:t>
            </a:r>
          </a:p>
          <a:p>
            <a:r>
              <a:rPr lang="en-US" b="1" dirty="0"/>
              <a:t>Describe your center’s participation in preparations for a regional disaster response</a:t>
            </a:r>
          </a:p>
          <a:p>
            <a:r>
              <a:rPr lang="en-US" b="1" dirty="0"/>
              <a:t>(for example, committee participation or involvement with health care coalitions).</a:t>
            </a:r>
          </a:p>
          <a:p>
            <a:endParaRPr lang="en-US" b="1" dirty="0"/>
          </a:p>
          <a:p>
            <a:r>
              <a:rPr lang="en-US" b="1" dirty="0"/>
              <a:t>2. Describe your center’s participation in regional mass casualty exercises over the course of the reporting period.</a:t>
            </a:r>
          </a:p>
          <a:p>
            <a:endParaRPr lang="en-US" b="1" dirty="0"/>
          </a:p>
        </p:txBody>
      </p:sp>
      <p:sp>
        <p:nvSpPr>
          <p:cNvPr id="4" name="Slide Number Placeholder 3"/>
          <p:cNvSpPr>
            <a:spLocks noGrp="1"/>
          </p:cNvSpPr>
          <p:nvPr>
            <p:ph type="sldNum" sz="quarter" idx="5"/>
          </p:nvPr>
        </p:nvSpPr>
        <p:spPr/>
        <p:txBody>
          <a:bodyPr/>
          <a:lstStyle/>
          <a:p>
            <a:fld id="{72549407-9131-4D10-B335-AAFD06DB0480}" type="slidenum">
              <a:rPr lang="en-US" smtClean="0"/>
              <a:t>21</a:t>
            </a:fld>
            <a:endParaRPr lang="en-US" dirty="0"/>
          </a:p>
        </p:txBody>
      </p:sp>
    </p:spTree>
    <p:extLst>
      <p:ext uri="{BB962C8B-B14F-4D97-AF65-F5344CB8AC3E}">
        <p14:creationId xmlns:p14="http://schemas.microsoft.com/office/powerpoint/2010/main" val="963861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sure you review the response bullet point </a:t>
            </a:r>
          </a:p>
          <a:p>
            <a:endParaRPr lang="en-US" dirty="0"/>
          </a:p>
        </p:txBody>
      </p:sp>
      <p:sp>
        <p:nvSpPr>
          <p:cNvPr id="4" name="Slide Number Placeholder 3"/>
          <p:cNvSpPr>
            <a:spLocks noGrp="1"/>
          </p:cNvSpPr>
          <p:nvPr>
            <p:ph type="sldNum" sz="quarter" idx="5"/>
          </p:nvPr>
        </p:nvSpPr>
        <p:spPr/>
        <p:txBody>
          <a:bodyPr/>
          <a:lstStyle/>
          <a:p>
            <a:fld id="{72549407-9131-4D10-B335-AAFD06DB0480}" type="slidenum">
              <a:rPr lang="en-US" smtClean="0"/>
              <a:t>22</a:t>
            </a:fld>
            <a:endParaRPr lang="en-US" dirty="0"/>
          </a:p>
        </p:txBody>
      </p:sp>
    </p:spTree>
    <p:extLst>
      <p:ext uri="{BB962C8B-B14F-4D97-AF65-F5344CB8AC3E}">
        <p14:creationId xmlns:p14="http://schemas.microsoft.com/office/powerpoint/2010/main" val="13456940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PRQ questions:</a:t>
            </a:r>
          </a:p>
          <a:p>
            <a:r>
              <a:rPr lang="en-US" b="1" dirty="0"/>
              <a:t>1. Upload attendance records or meeting minutes demonstrating trauma surgeon</a:t>
            </a:r>
          </a:p>
          <a:p>
            <a:r>
              <a:rPr lang="en-US" b="1" dirty="0"/>
              <a:t>participation (and orthopaedic surgeon participation for LI and PTCI) in disaster</a:t>
            </a:r>
          </a:p>
          <a:p>
            <a:r>
              <a:rPr lang="en-US" b="1" dirty="0"/>
              <a:t>committee meetings over the course of the Reporting Period.</a:t>
            </a:r>
          </a:p>
          <a:p>
            <a:endParaRPr lang="en-US" b="1" dirty="0"/>
          </a:p>
          <a:p>
            <a:r>
              <a:rPr lang="en-US" b="1" dirty="0"/>
              <a:t>2. Upload your hospital’s disaster plan that includes a surgical response and the</a:t>
            </a:r>
          </a:p>
          <a:p>
            <a:r>
              <a:rPr lang="en-US" b="1" dirty="0"/>
              <a:t>following elements of orthopaedic trauma care: definition of critical personnel</a:t>
            </a:r>
          </a:p>
          <a:p>
            <a:r>
              <a:rPr lang="en-US" b="1" dirty="0"/>
              <a:t>requirements and means of contact, initial triage of orthopaedic patients, and</a:t>
            </a:r>
          </a:p>
          <a:p>
            <a:r>
              <a:rPr lang="en-US" b="1" dirty="0"/>
              <a:t>coordination of secondary procedures.</a:t>
            </a:r>
          </a:p>
          <a:p>
            <a:endParaRPr lang="en-US" b="1" dirty="0"/>
          </a:p>
          <a:p>
            <a:r>
              <a:rPr lang="en-US" b="1" dirty="0"/>
              <a:t>3. Enter the dates and nature of drills or activations completed during the Reporting</a:t>
            </a:r>
          </a:p>
          <a:p>
            <a:r>
              <a:rPr lang="en-US" b="1" dirty="0"/>
              <a:t>Period in the table below.</a:t>
            </a:r>
          </a:p>
          <a:p>
            <a:endParaRPr lang="en-US" b="1" dirty="0"/>
          </a:p>
          <a:p>
            <a:r>
              <a:rPr lang="en-US" b="1" dirty="0"/>
              <a:t>4. Highlight any challenges or gaps that have been identified in your center’s disaster</a:t>
            </a:r>
          </a:p>
          <a:p>
            <a:r>
              <a:rPr lang="en-US" b="1" dirty="0"/>
              <a:t>response, and outline the plans to address them.</a:t>
            </a:r>
          </a:p>
          <a:p>
            <a:endParaRPr lang="en-US" b="1" dirty="0"/>
          </a:p>
        </p:txBody>
      </p:sp>
      <p:sp>
        <p:nvSpPr>
          <p:cNvPr id="4" name="Slide Number Placeholder 3"/>
          <p:cNvSpPr>
            <a:spLocks noGrp="1"/>
          </p:cNvSpPr>
          <p:nvPr>
            <p:ph type="sldNum" sz="quarter" idx="5"/>
          </p:nvPr>
        </p:nvSpPr>
        <p:spPr/>
        <p:txBody>
          <a:bodyPr/>
          <a:lstStyle/>
          <a:p>
            <a:fld id="{72549407-9131-4D10-B335-AAFD06DB0480}" type="slidenum">
              <a:rPr lang="en-US" smtClean="0"/>
              <a:t>23</a:t>
            </a:fld>
            <a:endParaRPr lang="en-US" dirty="0"/>
          </a:p>
        </p:txBody>
      </p:sp>
    </p:spTree>
    <p:extLst>
      <p:ext uri="{BB962C8B-B14F-4D97-AF65-F5344CB8AC3E}">
        <p14:creationId xmlns:p14="http://schemas.microsoft.com/office/powerpoint/2010/main" val="13007986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5"/>
          </p:nvPr>
        </p:nvSpPr>
        <p:spPr/>
        <p:txBody>
          <a:bodyPr/>
          <a:lstStyle/>
          <a:p>
            <a:fld id="{72549407-9131-4D10-B335-AAFD06DB0480}" type="slidenum">
              <a:rPr lang="en-US" smtClean="0"/>
              <a:t>24</a:t>
            </a:fld>
            <a:endParaRPr lang="en-US" dirty="0"/>
          </a:p>
        </p:txBody>
      </p:sp>
    </p:spTree>
    <p:extLst>
      <p:ext uri="{BB962C8B-B14F-4D97-AF65-F5344CB8AC3E}">
        <p14:creationId xmlns:p14="http://schemas.microsoft.com/office/powerpoint/2010/main" val="38777895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549407-9131-4D10-B335-AAFD06DB0480}" type="slidenum">
              <a:rPr lang="en-US" smtClean="0"/>
              <a:t>2</a:t>
            </a:fld>
            <a:endParaRPr lang="en-US" dirty="0"/>
          </a:p>
        </p:txBody>
      </p:sp>
    </p:spTree>
    <p:extLst>
      <p:ext uri="{BB962C8B-B14F-4D97-AF65-F5344CB8AC3E}">
        <p14:creationId xmlns:p14="http://schemas.microsoft.com/office/powerpoint/2010/main" val="27507729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1. Upload terms of reference (policy) that define the committee’s scope, membership,</a:t>
            </a:r>
          </a:p>
          <a:p>
            <a:r>
              <a:rPr lang="en-US" b="1" dirty="0"/>
              <a:t>frequency of meetings, and decision-making process</a:t>
            </a:r>
          </a:p>
          <a:p>
            <a:endParaRPr lang="en-US" b="1" dirty="0"/>
          </a:p>
          <a:p>
            <a:endParaRPr lang="en-US" b="1" dirty="0"/>
          </a:p>
        </p:txBody>
      </p:sp>
      <p:sp>
        <p:nvSpPr>
          <p:cNvPr id="4" name="Slide Number Placeholder 3"/>
          <p:cNvSpPr>
            <a:spLocks noGrp="1"/>
          </p:cNvSpPr>
          <p:nvPr>
            <p:ph type="sldNum" sz="quarter" idx="5"/>
          </p:nvPr>
        </p:nvSpPr>
        <p:spPr/>
        <p:txBody>
          <a:bodyPr/>
          <a:lstStyle/>
          <a:p>
            <a:fld id="{72549407-9131-4D10-B335-AAFD06DB0480}" type="slidenum">
              <a:rPr lang="en-US" smtClean="0"/>
              <a:t>26</a:t>
            </a:fld>
            <a:endParaRPr lang="en-US" dirty="0"/>
          </a:p>
        </p:txBody>
      </p:sp>
    </p:spTree>
    <p:extLst>
      <p:ext uri="{BB962C8B-B14F-4D97-AF65-F5344CB8AC3E}">
        <p14:creationId xmlns:p14="http://schemas.microsoft.com/office/powerpoint/2010/main" val="1922543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1" u="none" strike="noStrike" baseline="0" dirty="0">
              <a:solidFill>
                <a:srgbClr val="000000"/>
              </a:solidFill>
              <a:latin typeface="Arial" panose="020B0604020202020204" pitchFamily="34" charset="0"/>
            </a:endParaRPr>
          </a:p>
          <a:p>
            <a:r>
              <a:rPr lang="en-US" sz="1200" b="1" i="1" u="none" strike="noStrike" baseline="0" dirty="0">
                <a:solidFill>
                  <a:srgbClr val="000000"/>
                </a:solidFill>
                <a:latin typeface="Arial" panose="020B0604020202020204" pitchFamily="34" charset="0"/>
              </a:rPr>
              <a:t>Review what national organizations count (EAST, WEST, AAST)  TQIP is not counted in this standard </a:t>
            </a:r>
          </a:p>
          <a:p>
            <a:endParaRPr lang="en-US" sz="1200" b="1" i="1" u="none" strike="noStrike" baseline="0" dirty="0">
              <a:solidFill>
                <a:srgbClr val="000000"/>
              </a:solidFill>
              <a:latin typeface="Arial" panose="020B0604020202020204" pitchFamily="34" charset="0"/>
            </a:endParaRPr>
          </a:p>
          <a:p>
            <a:r>
              <a:rPr lang="en-US" sz="1200" b="1" i="1" u="none" strike="noStrike" baseline="0" dirty="0">
                <a:solidFill>
                  <a:srgbClr val="000000"/>
                </a:solidFill>
                <a:latin typeface="Arial" panose="020B0604020202020204" pitchFamily="34" charset="0"/>
              </a:rPr>
              <a:t>Only applies to TMD – not associate director</a:t>
            </a:r>
          </a:p>
          <a:p>
            <a:endParaRPr lang="en-US" sz="1200" b="1" i="1" u="none" strike="noStrike" baseline="0" dirty="0">
              <a:solidFill>
                <a:srgbClr val="000000"/>
              </a:solidFill>
              <a:latin typeface="Arial" panose="020B0604020202020204" pitchFamily="34" charset="0"/>
            </a:endParaRPr>
          </a:p>
          <a:p>
            <a:r>
              <a:rPr lang="en-US" b="1" dirty="0"/>
              <a:t>7. Upload appointment letter and attendance records from a national or regional trauma</a:t>
            </a:r>
          </a:p>
          <a:p>
            <a:r>
              <a:rPr lang="en-US" b="1" dirty="0"/>
              <a:t>organization during the Verification Cycle for centers undergoing a reverification review</a:t>
            </a:r>
          </a:p>
          <a:p>
            <a:r>
              <a:rPr lang="en-US" b="1" dirty="0"/>
              <a:t>or Reporting Period for centers undergoing a consultation or initial verification review.</a:t>
            </a:r>
          </a:p>
        </p:txBody>
      </p:sp>
      <p:sp>
        <p:nvSpPr>
          <p:cNvPr id="4" name="Slide Number Placeholder 3"/>
          <p:cNvSpPr>
            <a:spLocks noGrp="1"/>
          </p:cNvSpPr>
          <p:nvPr>
            <p:ph type="sldNum" sz="quarter" idx="5"/>
          </p:nvPr>
        </p:nvSpPr>
        <p:spPr/>
        <p:txBody>
          <a:bodyPr/>
          <a:lstStyle/>
          <a:p>
            <a:fld id="{72549407-9131-4D10-B335-AAFD06DB0480}" type="slidenum">
              <a:rPr lang="en-US" smtClean="0"/>
              <a:t>27</a:t>
            </a:fld>
            <a:endParaRPr lang="en-US" dirty="0"/>
          </a:p>
        </p:txBody>
      </p:sp>
    </p:spTree>
    <p:extLst>
      <p:ext uri="{BB962C8B-B14F-4D97-AF65-F5344CB8AC3E}">
        <p14:creationId xmlns:p14="http://schemas.microsoft.com/office/powerpoint/2010/main" val="25846633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1. Upload the roles and responsibilities document for the TMD’s position. (This</a:t>
            </a:r>
          </a:p>
          <a:p>
            <a:r>
              <a:rPr lang="en-US" b="1" dirty="0"/>
              <a:t>question is shared between Standards 2.8 and Standard 2.9).</a:t>
            </a:r>
          </a:p>
        </p:txBody>
      </p:sp>
      <p:sp>
        <p:nvSpPr>
          <p:cNvPr id="4" name="Slide Number Placeholder 3"/>
          <p:cNvSpPr>
            <a:spLocks noGrp="1"/>
          </p:cNvSpPr>
          <p:nvPr>
            <p:ph type="sldNum" sz="quarter" idx="5"/>
          </p:nvPr>
        </p:nvSpPr>
        <p:spPr/>
        <p:txBody>
          <a:bodyPr/>
          <a:lstStyle/>
          <a:p>
            <a:fld id="{72549407-9131-4D10-B335-AAFD06DB0480}" type="slidenum">
              <a:rPr lang="en-US" smtClean="0"/>
              <a:t>28</a:t>
            </a:fld>
            <a:endParaRPr lang="en-US" dirty="0"/>
          </a:p>
        </p:txBody>
      </p:sp>
    </p:spTree>
    <p:extLst>
      <p:ext uri="{BB962C8B-B14F-4D97-AF65-F5344CB8AC3E}">
        <p14:creationId xmlns:p14="http://schemas.microsoft.com/office/powerpoint/2010/main" val="33973158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PRQ:</a:t>
            </a:r>
          </a:p>
          <a:p>
            <a:r>
              <a:rPr lang="en-US" sz="1200" b="1" i="0" u="none" strike="noStrike" baseline="0" dirty="0">
                <a:solidFill>
                  <a:srgbClr val="000000"/>
                </a:solidFill>
                <a:latin typeface="Arial" panose="020B0604020202020204" pitchFamily="34" charset="0"/>
              </a:rPr>
              <a:t>1. Describe the responsibilities of the TPM and estimate their FTE commitment</a:t>
            </a:r>
          </a:p>
          <a:p>
            <a:r>
              <a:rPr lang="en-US" sz="1200" b="1" i="0" u="none" strike="noStrike" baseline="0" dirty="0">
                <a:solidFill>
                  <a:srgbClr val="000000"/>
                </a:solidFill>
                <a:latin typeface="Arial" panose="020B0604020202020204" pitchFamily="34" charset="0"/>
              </a:rPr>
              <a:t>associated with these responsibilities.</a:t>
            </a:r>
          </a:p>
          <a:p>
            <a:r>
              <a:rPr lang="en-US" sz="1200" b="1" i="0" u="none" strike="noStrike" baseline="0" dirty="0">
                <a:solidFill>
                  <a:srgbClr val="000000"/>
                </a:solidFill>
                <a:latin typeface="Arial" panose="020B0604020202020204" pitchFamily="34" charset="0"/>
              </a:rPr>
              <a:t>2. Upload the roles and responsibilities document for the TPM’s position, including</a:t>
            </a:r>
          </a:p>
          <a:p>
            <a:r>
              <a:rPr lang="en-US" sz="1200" b="1" i="0" u="none" strike="noStrike" baseline="0" dirty="0">
                <a:solidFill>
                  <a:srgbClr val="000000"/>
                </a:solidFill>
                <a:latin typeface="Arial" panose="020B0604020202020204" pitchFamily="34" charset="0"/>
              </a:rPr>
              <a:t>allocation of FTE across roles described above.</a:t>
            </a:r>
          </a:p>
          <a:p>
            <a:r>
              <a:rPr lang="en-US" sz="1200" b="1" i="0" u="none" strike="noStrike" baseline="0" dirty="0">
                <a:solidFill>
                  <a:srgbClr val="000000"/>
                </a:solidFill>
                <a:latin typeface="Arial" panose="020B0604020202020204" pitchFamily="34" charset="0"/>
              </a:rPr>
              <a:t>3. Upload the TPM’s CE certificates or transcripts obtained during the Verification Cycle</a:t>
            </a:r>
          </a:p>
          <a:p>
            <a:r>
              <a:rPr lang="en-US" sz="1200" b="1" i="0" u="none" strike="noStrike" baseline="0" dirty="0">
                <a:solidFill>
                  <a:srgbClr val="000000"/>
                </a:solidFill>
                <a:latin typeface="Arial" panose="020B0604020202020204" pitchFamily="34" charset="0"/>
              </a:rPr>
              <a:t>for centers undergoing a reverification review or during the Reporting Period for</a:t>
            </a:r>
          </a:p>
          <a:p>
            <a:r>
              <a:rPr lang="en-US" sz="1200" b="1" i="0" u="none" strike="noStrike" baseline="0" dirty="0">
                <a:solidFill>
                  <a:srgbClr val="000000"/>
                </a:solidFill>
                <a:latin typeface="Arial" panose="020B0604020202020204" pitchFamily="34" charset="0"/>
              </a:rPr>
              <a:t>centers undergoing a consultation or initial verification review.</a:t>
            </a:r>
          </a:p>
          <a:p>
            <a:r>
              <a:rPr lang="en-US" sz="1200" b="1" i="0" u="none" strike="noStrike" baseline="0" dirty="0">
                <a:solidFill>
                  <a:srgbClr val="000000"/>
                </a:solidFill>
                <a:latin typeface="Arial" panose="020B0604020202020204" pitchFamily="34" charset="0"/>
              </a:rPr>
              <a:t>4. Upload appointment letter from national or regional trauma organizatio</a:t>
            </a:r>
            <a:r>
              <a:rPr lang="en-US" sz="1200" b="0" i="0" u="none" strike="noStrike" baseline="0" dirty="0">
                <a:solidFill>
                  <a:srgbClr val="000000"/>
                </a:solidFill>
                <a:latin typeface="Arial" panose="020B0604020202020204" pitchFamily="34" charset="0"/>
              </a:rPr>
              <a:t>n.</a:t>
            </a:r>
          </a:p>
          <a:p>
            <a:endParaRPr lang="en-US" sz="1200" b="0" i="0" u="none" strike="noStrike" baseline="0" dirty="0">
              <a:solidFill>
                <a:srgbClr val="000000"/>
              </a:solidFill>
              <a:latin typeface="Arial" panose="020B0604020202020204" pitchFamily="34" charset="0"/>
            </a:endParaRPr>
          </a:p>
        </p:txBody>
      </p:sp>
      <p:sp>
        <p:nvSpPr>
          <p:cNvPr id="4" name="Slide Number Placeholder 3"/>
          <p:cNvSpPr>
            <a:spLocks noGrp="1"/>
          </p:cNvSpPr>
          <p:nvPr>
            <p:ph type="sldNum" sz="quarter" idx="5"/>
          </p:nvPr>
        </p:nvSpPr>
        <p:spPr/>
        <p:txBody>
          <a:bodyPr/>
          <a:lstStyle/>
          <a:p>
            <a:fld id="{72549407-9131-4D10-B335-AAFD06DB0480}" type="slidenum">
              <a:rPr lang="en-US" smtClean="0"/>
              <a:t>30</a:t>
            </a:fld>
            <a:endParaRPr lang="en-US" dirty="0"/>
          </a:p>
        </p:txBody>
      </p:sp>
    </p:spTree>
    <p:extLst>
      <p:ext uri="{BB962C8B-B14F-4D97-AF65-F5344CB8AC3E}">
        <p14:creationId xmlns:p14="http://schemas.microsoft.com/office/powerpoint/2010/main" val="1469640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Roles and responsibility document and reporting structure </a:t>
            </a:r>
          </a:p>
          <a:p>
            <a:endParaRPr lang="en-US" dirty="0"/>
          </a:p>
        </p:txBody>
      </p:sp>
      <p:sp>
        <p:nvSpPr>
          <p:cNvPr id="4" name="Slide Number Placeholder 3"/>
          <p:cNvSpPr>
            <a:spLocks noGrp="1"/>
          </p:cNvSpPr>
          <p:nvPr>
            <p:ph type="sldNum" sz="quarter" idx="5"/>
          </p:nvPr>
        </p:nvSpPr>
        <p:spPr/>
        <p:txBody>
          <a:bodyPr/>
          <a:lstStyle/>
          <a:p>
            <a:fld id="{72549407-9131-4D10-B335-AAFD06DB0480}" type="slidenum">
              <a:rPr lang="en-US" smtClean="0"/>
              <a:t>31</a:t>
            </a:fld>
            <a:endParaRPr lang="en-US" dirty="0"/>
          </a:p>
        </p:txBody>
      </p:sp>
    </p:spTree>
    <p:extLst>
      <p:ext uri="{BB962C8B-B14F-4D97-AF65-F5344CB8AC3E}">
        <p14:creationId xmlns:p14="http://schemas.microsoft.com/office/powerpoint/2010/main" val="21921395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549407-9131-4D10-B335-AAFD06DB0480}" type="slidenum">
              <a:rPr lang="en-US" smtClean="0"/>
              <a:t>32</a:t>
            </a:fld>
            <a:endParaRPr lang="en-US" dirty="0"/>
          </a:p>
        </p:txBody>
      </p:sp>
    </p:spTree>
    <p:extLst>
      <p:ext uri="{BB962C8B-B14F-4D97-AF65-F5344CB8AC3E}">
        <p14:creationId xmlns:p14="http://schemas.microsoft.com/office/powerpoint/2010/main" val="35473308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2549407-9131-4D10-B335-AAFD06DB0480}" type="slidenum">
              <a:rPr lang="en-US" smtClean="0"/>
              <a:t>33</a:t>
            </a:fld>
            <a:endParaRPr lang="en-US" dirty="0"/>
          </a:p>
        </p:txBody>
      </p:sp>
    </p:spTree>
    <p:extLst>
      <p:ext uri="{BB962C8B-B14F-4D97-AF65-F5344CB8AC3E}">
        <p14:creationId xmlns:p14="http://schemas.microsoft.com/office/powerpoint/2010/main" val="2591779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need to enter your data into the ACS template- number of centers start entering data early (especially if you’re a big IP program)</a:t>
            </a:r>
          </a:p>
        </p:txBody>
      </p:sp>
      <p:sp>
        <p:nvSpPr>
          <p:cNvPr id="4" name="Slide Number Placeholder 3"/>
          <p:cNvSpPr>
            <a:spLocks noGrp="1"/>
          </p:cNvSpPr>
          <p:nvPr>
            <p:ph type="sldNum" sz="quarter" idx="5"/>
          </p:nvPr>
        </p:nvSpPr>
        <p:spPr/>
        <p:txBody>
          <a:bodyPr/>
          <a:lstStyle/>
          <a:p>
            <a:fld id="{72549407-9131-4D10-B335-AAFD06DB0480}" type="slidenum">
              <a:rPr lang="en-US" smtClean="0"/>
              <a:t>34</a:t>
            </a:fld>
            <a:endParaRPr lang="en-US" dirty="0"/>
          </a:p>
        </p:txBody>
      </p:sp>
    </p:spTree>
    <p:extLst>
      <p:ext uri="{BB962C8B-B14F-4D97-AF65-F5344CB8AC3E}">
        <p14:creationId xmlns:p14="http://schemas.microsoft.com/office/powerpoint/2010/main" val="24074164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next slide for specifics </a:t>
            </a:r>
          </a:p>
          <a:p>
            <a:r>
              <a:rPr lang="en-US" dirty="0"/>
              <a:t>PRQ:</a:t>
            </a:r>
          </a:p>
          <a:p>
            <a:r>
              <a:rPr lang="en-US" sz="1200" b="1" i="0" u="none" strike="noStrike" baseline="0" dirty="0">
                <a:solidFill>
                  <a:srgbClr val="000000"/>
                </a:solidFill>
                <a:latin typeface="Arial" panose="020B0604020202020204" pitchFamily="34" charset="0"/>
              </a:rPr>
              <a:t>PRQ Question Text </a:t>
            </a:r>
            <a:r>
              <a:rPr lang="en-US" sz="1200" b="1" i="1" u="none" strike="noStrike" baseline="0" dirty="0">
                <a:solidFill>
                  <a:srgbClr val="000000"/>
                </a:solidFill>
                <a:latin typeface="Arial" panose="020B0604020202020204" pitchFamily="34" charset="0"/>
              </a:rPr>
              <a:t>[Field Type] </a:t>
            </a:r>
            <a:endParaRPr lang="en-US" sz="1200" b="0" i="0" u="none" strike="noStrike" baseline="0" dirty="0">
              <a:solidFill>
                <a:srgbClr val="000000"/>
              </a:solidFill>
              <a:latin typeface="Arial" panose="020B0604020202020204" pitchFamily="34" charset="0"/>
            </a:endParaRPr>
          </a:p>
          <a:p>
            <a:r>
              <a:rPr lang="en-US" dirty="0"/>
              <a:t>Straight forward with uploading documents </a:t>
            </a:r>
          </a:p>
        </p:txBody>
      </p:sp>
      <p:sp>
        <p:nvSpPr>
          <p:cNvPr id="4" name="Slide Number Placeholder 3"/>
          <p:cNvSpPr>
            <a:spLocks noGrp="1"/>
          </p:cNvSpPr>
          <p:nvPr>
            <p:ph type="sldNum" sz="quarter" idx="5"/>
          </p:nvPr>
        </p:nvSpPr>
        <p:spPr/>
        <p:txBody>
          <a:bodyPr/>
          <a:lstStyle/>
          <a:p>
            <a:fld id="{72549407-9131-4D10-B335-AAFD06DB0480}" type="slidenum">
              <a:rPr lang="en-US" smtClean="0"/>
              <a:t>35</a:t>
            </a:fld>
            <a:endParaRPr lang="en-US" dirty="0"/>
          </a:p>
        </p:txBody>
      </p:sp>
    </p:spTree>
    <p:extLst>
      <p:ext uri="{BB962C8B-B14F-4D97-AF65-F5344CB8AC3E}">
        <p14:creationId xmlns:p14="http://schemas.microsoft.com/office/powerpoint/2010/main" val="12805508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Great opportunity to highlight this resource. </a:t>
            </a:r>
          </a:p>
        </p:txBody>
      </p:sp>
      <p:sp>
        <p:nvSpPr>
          <p:cNvPr id="4" name="Slide Number Placeholder 3"/>
          <p:cNvSpPr>
            <a:spLocks noGrp="1"/>
          </p:cNvSpPr>
          <p:nvPr>
            <p:ph type="sldNum" sz="quarter" idx="5"/>
          </p:nvPr>
        </p:nvSpPr>
        <p:spPr/>
        <p:txBody>
          <a:bodyPr/>
          <a:lstStyle/>
          <a:p>
            <a:fld id="{72549407-9131-4D10-B335-AAFD06DB0480}" type="slidenum">
              <a:rPr lang="en-US" smtClean="0"/>
              <a:t>37</a:t>
            </a:fld>
            <a:endParaRPr lang="en-US" dirty="0"/>
          </a:p>
        </p:txBody>
      </p:sp>
    </p:spTree>
    <p:extLst>
      <p:ext uri="{BB962C8B-B14F-4D97-AF65-F5344CB8AC3E}">
        <p14:creationId xmlns:p14="http://schemas.microsoft.com/office/powerpoint/2010/main" val="517640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549407-9131-4D10-B335-AAFD06DB0480}" type="slidenum">
              <a:rPr lang="en-US" smtClean="0"/>
              <a:t>4</a:t>
            </a:fld>
            <a:endParaRPr lang="en-US" dirty="0"/>
          </a:p>
        </p:txBody>
      </p:sp>
    </p:spTree>
    <p:extLst>
      <p:ext uri="{BB962C8B-B14F-4D97-AF65-F5344CB8AC3E}">
        <p14:creationId xmlns:p14="http://schemas.microsoft.com/office/powerpoint/2010/main" val="18204981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549407-9131-4D10-B335-AAFD06DB0480}" type="slidenum">
              <a:rPr lang="en-US" smtClean="0"/>
              <a:t>40</a:t>
            </a:fld>
            <a:endParaRPr lang="en-US" dirty="0"/>
          </a:p>
        </p:txBody>
      </p:sp>
    </p:spTree>
    <p:extLst>
      <p:ext uri="{BB962C8B-B14F-4D97-AF65-F5344CB8AC3E}">
        <p14:creationId xmlns:p14="http://schemas.microsoft.com/office/powerpoint/2010/main" val="28107511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operating room must be available emergently for Level I, II and III trauma centers</a:t>
            </a:r>
          </a:p>
          <a:p>
            <a:r>
              <a:rPr lang="en-US" dirty="0"/>
              <a:t>When a trauma patient is bleeding or in hemorrhagic shock, they need to get to an OR for surgical intervention </a:t>
            </a:r>
          </a:p>
          <a:p>
            <a:r>
              <a:rPr lang="en-US" dirty="0"/>
              <a:t>The OR is available within 15 minutes for Level I &amp; II centers and 30 minutes for Level III centers</a:t>
            </a:r>
          </a:p>
          <a:p>
            <a:r>
              <a:rPr lang="en-US" dirty="0"/>
              <a:t>If you can staff with 2 with an RN and tech 24 hours ( 2 staff) you may not need additional resources</a:t>
            </a:r>
          </a:p>
        </p:txBody>
      </p:sp>
      <p:sp>
        <p:nvSpPr>
          <p:cNvPr id="4" name="Slide Number Placeholder 3"/>
          <p:cNvSpPr>
            <a:spLocks noGrp="1"/>
          </p:cNvSpPr>
          <p:nvPr>
            <p:ph type="sldNum" sz="quarter" idx="5"/>
          </p:nvPr>
        </p:nvSpPr>
        <p:spPr/>
        <p:txBody>
          <a:bodyPr/>
          <a:lstStyle/>
          <a:p>
            <a:fld id="{72549407-9131-4D10-B335-AAFD06DB0480}" type="slidenum">
              <a:rPr lang="en-US" smtClean="0"/>
              <a:t>41</a:t>
            </a:fld>
            <a:endParaRPr lang="en-US" dirty="0"/>
          </a:p>
        </p:txBody>
      </p:sp>
    </p:spTree>
    <p:extLst>
      <p:ext uri="{BB962C8B-B14F-4D97-AF65-F5344CB8AC3E}">
        <p14:creationId xmlns:p14="http://schemas.microsoft.com/office/powerpoint/2010/main" val="6751851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Compliance is shown through the documentation and tracking of the response times</a:t>
            </a:r>
          </a:p>
          <a:p>
            <a:r>
              <a:rPr lang="en-US" dirty="0"/>
              <a:t>Delays will be reviewed through the PIPS processes</a:t>
            </a:r>
          </a:p>
          <a:p>
            <a:r>
              <a:rPr lang="en-US" dirty="0"/>
              <a:t>Can be tracked monthly on your PI dashboard, monthly reports</a:t>
            </a:r>
          </a:p>
          <a:p>
            <a:r>
              <a:rPr lang="en-US" dirty="0"/>
              <a:t>Can utilize an indicator for delay to OR Room Availability</a:t>
            </a:r>
          </a:p>
          <a:p>
            <a:r>
              <a:rPr lang="en-US" dirty="0"/>
              <a:t>Trend delays</a:t>
            </a:r>
          </a:p>
        </p:txBody>
      </p:sp>
      <p:sp>
        <p:nvSpPr>
          <p:cNvPr id="4" name="Slide Number Placeholder 3"/>
          <p:cNvSpPr>
            <a:spLocks noGrp="1"/>
          </p:cNvSpPr>
          <p:nvPr>
            <p:ph type="sldNum" sz="quarter" idx="5"/>
          </p:nvPr>
        </p:nvSpPr>
        <p:spPr/>
        <p:txBody>
          <a:bodyPr/>
          <a:lstStyle/>
          <a:p>
            <a:fld id="{72549407-9131-4D10-B335-AAFD06DB0480}" type="slidenum">
              <a:rPr lang="en-US" smtClean="0"/>
              <a:t>42</a:t>
            </a:fld>
            <a:endParaRPr lang="en-US" dirty="0"/>
          </a:p>
        </p:txBody>
      </p:sp>
    </p:spTree>
    <p:extLst>
      <p:ext uri="{BB962C8B-B14F-4D97-AF65-F5344CB8AC3E}">
        <p14:creationId xmlns:p14="http://schemas.microsoft.com/office/powerpoint/2010/main" val="6812988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Timely access to surgical care is critical for the patient with life threatening bleeding. When a first OR is encumbered, a second OR room must be available for life threatening needs.</a:t>
            </a:r>
          </a:p>
        </p:txBody>
      </p:sp>
      <p:sp>
        <p:nvSpPr>
          <p:cNvPr id="4" name="Slide Number Placeholder 3"/>
          <p:cNvSpPr>
            <a:spLocks noGrp="1"/>
          </p:cNvSpPr>
          <p:nvPr>
            <p:ph type="sldNum" sz="quarter" idx="5"/>
          </p:nvPr>
        </p:nvSpPr>
        <p:spPr/>
        <p:txBody>
          <a:bodyPr/>
          <a:lstStyle/>
          <a:p>
            <a:fld id="{72549407-9131-4D10-B335-AAFD06DB0480}" type="slidenum">
              <a:rPr lang="en-US" smtClean="0"/>
              <a:t>43</a:t>
            </a:fld>
            <a:endParaRPr lang="en-US" dirty="0"/>
          </a:p>
        </p:txBody>
      </p:sp>
    </p:spTree>
    <p:extLst>
      <p:ext uri="{BB962C8B-B14F-4D97-AF65-F5344CB8AC3E}">
        <p14:creationId xmlns:p14="http://schemas.microsoft.com/office/powerpoint/2010/main" val="20764572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Skeletal fixation is secondary to life threatening and immediate resuscitative intervention. Predictable access can lead to planned and or staged surgeries.</a:t>
            </a:r>
          </a:p>
          <a:p>
            <a:r>
              <a:rPr lang="en-US" dirty="0"/>
              <a:t>The OR availability should be sufficient to provide timely fracture care. This can lead to decreased complications and length of stay.</a:t>
            </a:r>
          </a:p>
          <a:p>
            <a:r>
              <a:rPr lang="en-US" dirty="0"/>
              <a:t>Ultimately approved by the TMD and Orthopedic Liaison.</a:t>
            </a:r>
          </a:p>
          <a:p>
            <a:r>
              <a:rPr lang="en-US" dirty="0"/>
              <a:t>Can be tracked in your PI dashboard</a:t>
            </a:r>
          </a:p>
        </p:txBody>
      </p:sp>
      <p:sp>
        <p:nvSpPr>
          <p:cNvPr id="4" name="Slide Number Placeholder 3"/>
          <p:cNvSpPr>
            <a:spLocks noGrp="1"/>
          </p:cNvSpPr>
          <p:nvPr>
            <p:ph type="sldNum" sz="quarter" idx="5"/>
          </p:nvPr>
        </p:nvSpPr>
        <p:spPr/>
        <p:txBody>
          <a:bodyPr/>
          <a:lstStyle/>
          <a:p>
            <a:fld id="{72549407-9131-4D10-B335-AAFD06DB0480}" type="slidenum">
              <a:rPr lang="en-US" smtClean="0"/>
              <a:t>44</a:t>
            </a:fld>
            <a:endParaRPr lang="en-US" dirty="0"/>
          </a:p>
        </p:txBody>
      </p:sp>
    </p:spTree>
    <p:extLst>
      <p:ext uri="{BB962C8B-B14F-4D97-AF65-F5344CB8AC3E}">
        <p14:creationId xmlns:p14="http://schemas.microsoft.com/office/powerpoint/2010/main" val="14236772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standard is met by having a discretionary room for orthopedic surgery that has priority for a trauma.</a:t>
            </a:r>
          </a:p>
          <a:p>
            <a:r>
              <a:rPr lang="en-US" dirty="0"/>
              <a:t>This can be met by scheduled OR time or block-time but this is just an options not a requirement.</a:t>
            </a:r>
          </a:p>
          <a:p>
            <a:r>
              <a:rPr lang="en-US" dirty="0"/>
              <a:t>Measure timeliness of orthopedics repair as showing successful room access or avoidance of delay for OR access</a:t>
            </a:r>
          </a:p>
        </p:txBody>
      </p:sp>
      <p:sp>
        <p:nvSpPr>
          <p:cNvPr id="4" name="Slide Number Placeholder 3"/>
          <p:cNvSpPr>
            <a:spLocks noGrp="1"/>
          </p:cNvSpPr>
          <p:nvPr>
            <p:ph type="sldNum" sz="quarter" idx="5"/>
          </p:nvPr>
        </p:nvSpPr>
        <p:spPr/>
        <p:txBody>
          <a:bodyPr/>
          <a:lstStyle/>
          <a:p>
            <a:fld id="{72549407-9131-4D10-B335-AAFD06DB0480}" type="slidenum">
              <a:rPr lang="en-US" smtClean="0"/>
              <a:t>45</a:t>
            </a:fld>
            <a:endParaRPr lang="en-US" dirty="0"/>
          </a:p>
        </p:txBody>
      </p:sp>
    </p:spTree>
    <p:extLst>
      <p:ext uri="{BB962C8B-B14F-4D97-AF65-F5344CB8AC3E}">
        <p14:creationId xmlns:p14="http://schemas.microsoft.com/office/powerpoint/2010/main" val="6471123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Blood products are key to resuscitation in the trauma patient.   An adequate blood product supply is important to monitor and trend based on patient needs.</a:t>
            </a:r>
          </a:p>
          <a:p>
            <a:r>
              <a:rPr lang="en-US" dirty="0"/>
              <a:t>What do you have at your facility? Whole blood, Liquid/frozen Plasma?</a:t>
            </a:r>
          </a:p>
          <a:p>
            <a:r>
              <a:rPr lang="en-US" dirty="0"/>
              <a:t>This can be done through review of MTP cases</a:t>
            </a:r>
          </a:p>
          <a:p>
            <a:endParaRPr lang="en-US" dirty="0"/>
          </a:p>
          <a:p>
            <a:endParaRPr lang="en-US" dirty="0"/>
          </a:p>
        </p:txBody>
      </p:sp>
      <p:sp>
        <p:nvSpPr>
          <p:cNvPr id="4" name="Slide Number Placeholder 3"/>
          <p:cNvSpPr>
            <a:spLocks noGrp="1"/>
          </p:cNvSpPr>
          <p:nvPr>
            <p:ph type="sldNum" sz="quarter" idx="5"/>
          </p:nvPr>
        </p:nvSpPr>
        <p:spPr/>
        <p:txBody>
          <a:bodyPr/>
          <a:lstStyle/>
          <a:p>
            <a:fld id="{72549407-9131-4D10-B335-AAFD06DB0480}" type="slidenum">
              <a:rPr lang="en-US" smtClean="0"/>
              <a:t>46</a:t>
            </a:fld>
            <a:endParaRPr lang="en-US" dirty="0"/>
          </a:p>
        </p:txBody>
      </p:sp>
    </p:spTree>
    <p:extLst>
      <p:ext uri="{BB962C8B-B14F-4D97-AF65-F5344CB8AC3E}">
        <p14:creationId xmlns:p14="http://schemas.microsoft.com/office/powerpoint/2010/main" val="23544300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 necessary human resources and equipment are required for each type of imaging.  They have a specific required time based on patient need.  The response time is based on the time consulted/called and the time imaging initiated. Compliance measured by policies and procedures. Delays are monitored and tracked through the PIPS processes.</a:t>
            </a:r>
          </a:p>
          <a:p>
            <a:endParaRPr lang="en-US" dirty="0"/>
          </a:p>
        </p:txBody>
      </p:sp>
      <p:sp>
        <p:nvSpPr>
          <p:cNvPr id="4" name="Slide Number Placeholder 3"/>
          <p:cNvSpPr>
            <a:spLocks noGrp="1"/>
          </p:cNvSpPr>
          <p:nvPr>
            <p:ph type="sldNum" sz="quarter" idx="5"/>
          </p:nvPr>
        </p:nvSpPr>
        <p:spPr/>
        <p:txBody>
          <a:bodyPr/>
          <a:lstStyle/>
          <a:p>
            <a:fld id="{72549407-9131-4D10-B335-AAFD06DB0480}" type="slidenum">
              <a:rPr lang="en-US" smtClean="0"/>
              <a:t>47</a:t>
            </a:fld>
            <a:endParaRPr lang="en-US" dirty="0"/>
          </a:p>
        </p:txBody>
      </p:sp>
    </p:spTree>
    <p:extLst>
      <p:ext uri="{BB962C8B-B14F-4D97-AF65-F5344CB8AC3E}">
        <p14:creationId xmlns:p14="http://schemas.microsoft.com/office/powerpoint/2010/main" val="26314434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Compliance- description of the process for remote radiologic access.</a:t>
            </a:r>
          </a:p>
        </p:txBody>
      </p:sp>
      <p:sp>
        <p:nvSpPr>
          <p:cNvPr id="4" name="Slide Number Placeholder 3"/>
          <p:cNvSpPr>
            <a:spLocks noGrp="1"/>
          </p:cNvSpPr>
          <p:nvPr>
            <p:ph type="sldNum" sz="quarter" idx="5"/>
          </p:nvPr>
        </p:nvSpPr>
        <p:spPr/>
        <p:txBody>
          <a:bodyPr/>
          <a:lstStyle/>
          <a:p>
            <a:fld id="{72549407-9131-4D10-B335-AAFD06DB0480}" type="slidenum">
              <a:rPr lang="en-US" smtClean="0"/>
              <a:t>48</a:t>
            </a:fld>
            <a:endParaRPr lang="en-US" dirty="0"/>
          </a:p>
        </p:txBody>
      </p:sp>
    </p:spTree>
    <p:extLst>
      <p:ext uri="{BB962C8B-B14F-4D97-AF65-F5344CB8AC3E}">
        <p14:creationId xmlns:p14="http://schemas.microsoft.com/office/powerpoint/2010/main" val="13610354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549407-9131-4D10-B335-AAFD06DB0480}" type="slidenum">
              <a:rPr lang="en-US" smtClean="0"/>
              <a:t>49</a:t>
            </a:fld>
            <a:endParaRPr lang="en-US" dirty="0"/>
          </a:p>
        </p:txBody>
      </p:sp>
    </p:spTree>
    <p:extLst>
      <p:ext uri="{BB962C8B-B14F-4D97-AF65-F5344CB8AC3E}">
        <p14:creationId xmlns:p14="http://schemas.microsoft.com/office/powerpoint/2010/main" val="13098486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549407-9131-4D10-B335-AAFD06DB0480}" type="slidenum">
              <a:rPr lang="en-US" smtClean="0"/>
              <a:t>5</a:t>
            </a:fld>
            <a:endParaRPr lang="en-US" dirty="0"/>
          </a:p>
        </p:txBody>
      </p:sp>
    </p:spTree>
    <p:extLst>
      <p:ext uri="{BB962C8B-B14F-4D97-AF65-F5344CB8AC3E}">
        <p14:creationId xmlns:p14="http://schemas.microsoft.com/office/powerpoint/2010/main" val="7288459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549407-9131-4D10-B335-AAFD06DB0480}" type="slidenum">
              <a:rPr lang="en-US" smtClean="0"/>
              <a:t>50</a:t>
            </a:fld>
            <a:endParaRPr lang="en-US" dirty="0"/>
          </a:p>
        </p:txBody>
      </p:sp>
    </p:spTree>
    <p:extLst>
      <p:ext uri="{BB962C8B-B14F-4D97-AF65-F5344CB8AC3E}">
        <p14:creationId xmlns:p14="http://schemas.microsoft.com/office/powerpoint/2010/main" val="7527424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all centers will have cardiopulmonary bypass equipment.</a:t>
            </a:r>
          </a:p>
          <a:p>
            <a:r>
              <a:rPr lang="en-US" dirty="0"/>
              <a:t>If your center does not have cardiopulmonary bypass equipment- a contingency plan written in a guideline should be developed.</a:t>
            </a:r>
          </a:p>
          <a:p>
            <a:r>
              <a:rPr lang="en-US" dirty="0"/>
              <a:t>Any time the contingency plan is activated- it should be reviewed in PI</a:t>
            </a:r>
          </a:p>
        </p:txBody>
      </p:sp>
      <p:sp>
        <p:nvSpPr>
          <p:cNvPr id="4" name="Slide Number Placeholder 3"/>
          <p:cNvSpPr>
            <a:spLocks noGrp="1"/>
          </p:cNvSpPr>
          <p:nvPr>
            <p:ph type="sldNum" sz="quarter" idx="5"/>
          </p:nvPr>
        </p:nvSpPr>
        <p:spPr/>
        <p:txBody>
          <a:bodyPr/>
          <a:lstStyle/>
          <a:p>
            <a:fld id="{72549407-9131-4D10-B335-AAFD06DB0480}" type="slidenum">
              <a:rPr lang="en-US" smtClean="0"/>
              <a:t>51</a:t>
            </a:fld>
            <a:endParaRPr lang="en-US" dirty="0"/>
          </a:p>
        </p:txBody>
      </p:sp>
    </p:spTree>
    <p:extLst>
      <p:ext uri="{BB962C8B-B14F-4D97-AF65-F5344CB8AC3E}">
        <p14:creationId xmlns:p14="http://schemas.microsoft.com/office/powerpoint/2010/main" val="7178799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549407-9131-4D10-B335-AAFD06DB0480}" type="slidenum">
              <a:rPr lang="en-US" smtClean="0"/>
              <a:t>52</a:t>
            </a:fld>
            <a:endParaRPr lang="en-US" dirty="0"/>
          </a:p>
        </p:txBody>
      </p:sp>
    </p:spTree>
    <p:extLst>
      <p:ext uri="{BB962C8B-B14F-4D97-AF65-F5344CB8AC3E}">
        <p14:creationId xmlns:p14="http://schemas.microsoft.com/office/powerpoint/2010/main" val="283507073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549407-9131-4D10-B335-AAFD06DB0480}" type="slidenum">
              <a:rPr lang="en-US" smtClean="0"/>
              <a:t>53</a:t>
            </a:fld>
            <a:endParaRPr lang="en-US" dirty="0"/>
          </a:p>
        </p:txBody>
      </p:sp>
    </p:spTree>
    <p:extLst>
      <p:ext uri="{BB962C8B-B14F-4D97-AF65-F5344CB8AC3E}">
        <p14:creationId xmlns:p14="http://schemas.microsoft.com/office/powerpoint/2010/main" val="90167015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549407-9131-4D10-B335-AAFD06DB0480}" type="slidenum">
              <a:rPr lang="en-US" smtClean="0"/>
              <a:t>54</a:t>
            </a:fld>
            <a:endParaRPr lang="en-US" dirty="0"/>
          </a:p>
        </p:txBody>
      </p:sp>
    </p:spTree>
    <p:extLst>
      <p:ext uri="{BB962C8B-B14F-4D97-AF65-F5344CB8AC3E}">
        <p14:creationId xmlns:p14="http://schemas.microsoft.com/office/powerpoint/2010/main" val="28192673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549407-9131-4D10-B335-AAFD06DB0480}" type="slidenum">
              <a:rPr lang="en-US" smtClean="0"/>
              <a:t>55</a:t>
            </a:fld>
            <a:endParaRPr lang="en-US" dirty="0"/>
          </a:p>
        </p:txBody>
      </p:sp>
    </p:spTree>
    <p:extLst>
      <p:ext uri="{BB962C8B-B14F-4D97-AF65-F5344CB8AC3E}">
        <p14:creationId xmlns:p14="http://schemas.microsoft.com/office/powerpoint/2010/main" val="121256796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549407-9131-4D10-B335-AAFD06DB0480}" type="slidenum">
              <a:rPr lang="en-US" smtClean="0"/>
              <a:t>56</a:t>
            </a:fld>
            <a:endParaRPr lang="en-US" dirty="0"/>
          </a:p>
        </p:txBody>
      </p:sp>
    </p:spTree>
    <p:extLst>
      <p:ext uri="{BB962C8B-B14F-4D97-AF65-F5344CB8AC3E}">
        <p14:creationId xmlns:p14="http://schemas.microsoft.com/office/powerpoint/2010/main" val="425910164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Level I and II centers must have a back up call schedule for trauma surgery. Level III centers will have a back-up call schedule or back-up plan</a:t>
            </a:r>
          </a:p>
          <a:p>
            <a:r>
              <a:rPr lang="en-US" dirty="0"/>
              <a:t>The back up plan will be published</a:t>
            </a:r>
          </a:p>
        </p:txBody>
      </p:sp>
      <p:sp>
        <p:nvSpPr>
          <p:cNvPr id="4" name="Slide Number Placeholder 3"/>
          <p:cNvSpPr>
            <a:spLocks noGrp="1"/>
          </p:cNvSpPr>
          <p:nvPr>
            <p:ph type="sldNum" sz="quarter" idx="5"/>
          </p:nvPr>
        </p:nvSpPr>
        <p:spPr/>
        <p:txBody>
          <a:bodyPr/>
          <a:lstStyle/>
          <a:p>
            <a:fld id="{72549407-9131-4D10-B335-AAFD06DB0480}" type="slidenum">
              <a:rPr lang="en-US" smtClean="0"/>
              <a:t>57</a:t>
            </a:fld>
            <a:endParaRPr lang="en-US" dirty="0"/>
          </a:p>
        </p:txBody>
      </p:sp>
    </p:spTree>
    <p:extLst>
      <p:ext uri="{BB962C8B-B14F-4D97-AF65-F5344CB8AC3E}">
        <p14:creationId xmlns:p14="http://schemas.microsoft.com/office/powerpoint/2010/main" val="142672111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549407-9131-4D10-B335-AAFD06DB0480}" type="slidenum">
              <a:rPr lang="en-US" smtClean="0"/>
              <a:t>58</a:t>
            </a:fld>
            <a:endParaRPr lang="en-US" dirty="0"/>
          </a:p>
        </p:txBody>
      </p:sp>
    </p:spTree>
    <p:extLst>
      <p:ext uri="{BB962C8B-B14F-4D97-AF65-F5344CB8AC3E}">
        <p14:creationId xmlns:p14="http://schemas.microsoft.com/office/powerpoint/2010/main" val="130966772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Applicable to Trauma surgeons, Neurosurgeons, Orthopedic Surgeons, Emergency Medicine physicians, Anesthesia liaisons only</a:t>
            </a:r>
          </a:p>
          <a:p>
            <a:r>
              <a:rPr lang="en-US" dirty="0"/>
              <a:t>Exempt if a fellow of ACS prior to January 1, 2017 but must still provide 36 hours of trauma related CME</a:t>
            </a:r>
          </a:p>
          <a:p>
            <a:r>
              <a:rPr lang="en-US" dirty="0"/>
              <a:t>Put in place by the TMD and specialty liaison and monitored for compliance</a:t>
            </a:r>
          </a:p>
          <a:p>
            <a:r>
              <a:rPr lang="en-US" dirty="0"/>
              <a:t>Once approved in the alternate pathway, no need to re-apply but must continue to have 36 hours of trauma related CME</a:t>
            </a:r>
          </a:p>
        </p:txBody>
      </p:sp>
      <p:sp>
        <p:nvSpPr>
          <p:cNvPr id="4" name="Slide Number Placeholder 3"/>
          <p:cNvSpPr>
            <a:spLocks noGrp="1"/>
          </p:cNvSpPr>
          <p:nvPr>
            <p:ph type="sldNum" sz="quarter" idx="5"/>
          </p:nvPr>
        </p:nvSpPr>
        <p:spPr/>
        <p:txBody>
          <a:bodyPr/>
          <a:lstStyle/>
          <a:p>
            <a:fld id="{72549407-9131-4D10-B335-AAFD06DB0480}" type="slidenum">
              <a:rPr lang="en-US" smtClean="0"/>
              <a:t>59</a:t>
            </a:fld>
            <a:endParaRPr lang="en-US" dirty="0"/>
          </a:p>
        </p:txBody>
      </p:sp>
    </p:spTree>
    <p:extLst>
      <p:ext uri="{BB962C8B-B14F-4D97-AF65-F5344CB8AC3E}">
        <p14:creationId xmlns:p14="http://schemas.microsoft.com/office/powerpoint/2010/main" val="10926147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549407-9131-4D10-B335-AAFD06DB0480}" type="slidenum">
              <a:rPr lang="en-US" smtClean="0"/>
              <a:t>6</a:t>
            </a:fld>
            <a:endParaRPr lang="en-US" dirty="0"/>
          </a:p>
        </p:txBody>
      </p:sp>
    </p:spTree>
    <p:extLst>
      <p:ext uri="{BB962C8B-B14F-4D97-AF65-F5344CB8AC3E}">
        <p14:creationId xmlns:p14="http://schemas.microsoft.com/office/powerpoint/2010/main" val="327223606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specialty Liaisons must be board certified or board eligible in their specialty.</a:t>
            </a:r>
          </a:p>
          <a:p>
            <a:r>
              <a:rPr lang="en-US" b="1" dirty="0"/>
              <a:t>Level III- not required to have a Radiologist or Neurosurgeon ( unless a Level III-N) can also have a CRNA as liaison</a:t>
            </a:r>
          </a:p>
          <a:p>
            <a:r>
              <a:rPr lang="en-US" dirty="0"/>
              <a:t>The adult and pediatric program can share the same OTA trained Orthopedic Surgeon</a:t>
            </a:r>
          </a:p>
          <a:p>
            <a:r>
              <a:rPr lang="en-US" b="1" dirty="0">
                <a:solidFill>
                  <a:srgbClr val="FF0000"/>
                </a:solidFill>
              </a:rPr>
              <a:t>See above per the OTA the fracture fellowship does not meet this requirement </a:t>
            </a:r>
          </a:p>
          <a:p>
            <a:endParaRPr lang="en-US" dirty="0"/>
          </a:p>
        </p:txBody>
      </p:sp>
      <p:sp>
        <p:nvSpPr>
          <p:cNvPr id="4" name="Slide Number Placeholder 3"/>
          <p:cNvSpPr>
            <a:spLocks noGrp="1"/>
          </p:cNvSpPr>
          <p:nvPr>
            <p:ph type="sldNum" sz="quarter" idx="5"/>
          </p:nvPr>
        </p:nvSpPr>
        <p:spPr/>
        <p:txBody>
          <a:bodyPr/>
          <a:lstStyle/>
          <a:p>
            <a:fld id="{72549407-9131-4D10-B335-AAFD06DB0480}" type="slidenum">
              <a:rPr lang="en-US" smtClean="0"/>
              <a:t>60</a:t>
            </a:fld>
            <a:endParaRPr lang="en-US" dirty="0"/>
          </a:p>
        </p:txBody>
      </p:sp>
    </p:spTree>
    <p:extLst>
      <p:ext uri="{BB962C8B-B14F-4D97-AF65-F5344CB8AC3E}">
        <p14:creationId xmlns:p14="http://schemas.microsoft.com/office/powerpoint/2010/main" val="179000660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population is aging with a high number of geriatric patients who suffer trauma related injuries. The number one mechanism in many programs is a  ground level fall. Further complicated by the geriatric patient taking an anticoagulant who has suffered a fall. Having geriatric expertise as part of the trauma program is key to understanding their care and being proactive about their special needs. </a:t>
            </a:r>
          </a:p>
          <a:p>
            <a:r>
              <a:rPr lang="en-US" dirty="0"/>
              <a:t>The Geriatric Liaison will assist in the development of geriatric protocols and be available for patient consultation.</a:t>
            </a:r>
          </a:p>
        </p:txBody>
      </p:sp>
      <p:sp>
        <p:nvSpPr>
          <p:cNvPr id="4" name="Slide Number Placeholder 3"/>
          <p:cNvSpPr>
            <a:spLocks noGrp="1"/>
          </p:cNvSpPr>
          <p:nvPr>
            <p:ph type="sldNum" sz="quarter" idx="5"/>
          </p:nvPr>
        </p:nvSpPr>
        <p:spPr/>
        <p:txBody>
          <a:bodyPr/>
          <a:lstStyle/>
          <a:p>
            <a:fld id="{72549407-9131-4D10-B335-AAFD06DB0480}" type="slidenum">
              <a:rPr lang="en-US" smtClean="0"/>
              <a:t>61</a:t>
            </a:fld>
            <a:endParaRPr lang="en-US" dirty="0"/>
          </a:p>
        </p:txBody>
      </p:sp>
    </p:spTree>
    <p:extLst>
      <p:ext uri="{BB962C8B-B14F-4D97-AF65-F5344CB8AC3E}">
        <p14:creationId xmlns:p14="http://schemas.microsoft.com/office/powerpoint/2010/main" val="112471434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completed primary training in specialty other then emergency medicine prior to 2016, may participate in trauma care</a:t>
            </a:r>
          </a:p>
          <a:p>
            <a:r>
              <a:rPr lang="en-US" dirty="0"/>
              <a:t>Pediatric centers must have at least one physician board certified or board eligible in pediatric emergency medicine</a:t>
            </a:r>
          </a:p>
          <a:p>
            <a:r>
              <a:rPr lang="en-US" b="1" dirty="0"/>
              <a:t>Level III-ACS does not state EM board certified for this level center.</a:t>
            </a:r>
          </a:p>
        </p:txBody>
      </p:sp>
      <p:sp>
        <p:nvSpPr>
          <p:cNvPr id="4" name="Slide Number Placeholder 3"/>
          <p:cNvSpPr>
            <a:spLocks noGrp="1"/>
          </p:cNvSpPr>
          <p:nvPr>
            <p:ph type="sldNum" sz="quarter" idx="5"/>
          </p:nvPr>
        </p:nvSpPr>
        <p:spPr/>
        <p:txBody>
          <a:bodyPr/>
          <a:lstStyle/>
          <a:p>
            <a:fld id="{72549407-9131-4D10-B335-AAFD06DB0480}" type="slidenum">
              <a:rPr lang="en-US" smtClean="0"/>
              <a:t>62</a:t>
            </a:fld>
            <a:endParaRPr lang="en-US" dirty="0"/>
          </a:p>
        </p:txBody>
      </p:sp>
    </p:spTree>
    <p:extLst>
      <p:ext uri="{BB962C8B-B14F-4D97-AF65-F5344CB8AC3E}">
        <p14:creationId xmlns:p14="http://schemas.microsoft.com/office/powerpoint/2010/main" val="205795549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549407-9131-4D10-B335-AAFD06DB0480}" type="slidenum">
              <a:rPr lang="en-US" smtClean="0"/>
              <a:t>64</a:t>
            </a:fld>
            <a:endParaRPr lang="en-US" dirty="0"/>
          </a:p>
        </p:txBody>
      </p:sp>
    </p:spTree>
    <p:extLst>
      <p:ext uri="{BB962C8B-B14F-4D97-AF65-F5344CB8AC3E}">
        <p14:creationId xmlns:p14="http://schemas.microsoft.com/office/powerpoint/2010/main" val="313658358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Applies to a Level  I only</a:t>
            </a:r>
          </a:p>
        </p:txBody>
      </p:sp>
      <p:sp>
        <p:nvSpPr>
          <p:cNvPr id="4" name="Slide Number Placeholder 3"/>
          <p:cNvSpPr>
            <a:spLocks noGrp="1"/>
          </p:cNvSpPr>
          <p:nvPr>
            <p:ph type="sldNum" sz="quarter" idx="5"/>
          </p:nvPr>
        </p:nvSpPr>
        <p:spPr/>
        <p:txBody>
          <a:bodyPr/>
          <a:lstStyle/>
          <a:p>
            <a:fld id="{72549407-9131-4D10-B335-AAFD06DB0480}" type="slidenum">
              <a:rPr lang="en-US" smtClean="0"/>
              <a:t>65</a:t>
            </a:fld>
            <a:endParaRPr lang="en-US" dirty="0"/>
          </a:p>
        </p:txBody>
      </p:sp>
    </p:spTree>
    <p:extLst>
      <p:ext uri="{BB962C8B-B14F-4D97-AF65-F5344CB8AC3E}">
        <p14:creationId xmlns:p14="http://schemas.microsoft.com/office/powerpoint/2010/main" val="216981497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Neurosurgery is an integral the trauma program in a Level I, II and II-N program. Need consistent coverage 365 days/year. Not all trauma centers have adequate neurosurgical coverage, which is why the liaison should be involved in developing the system resources for neurotrauma care. Each facility will have different needs and different models. What resources do you have in your community? </a:t>
            </a:r>
          </a:p>
        </p:txBody>
      </p:sp>
      <p:sp>
        <p:nvSpPr>
          <p:cNvPr id="4" name="Slide Number Placeholder 3"/>
          <p:cNvSpPr>
            <a:spLocks noGrp="1"/>
          </p:cNvSpPr>
          <p:nvPr>
            <p:ph type="sldNum" sz="quarter" idx="5"/>
          </p:nvPr>
        </p:nvSpPr>
        <p:spPr/>
        <p:txBody>
          <a:bodyPr/>
          <a:lstStyle/>
          <a:p>
            <a:fld id="{72549407-9131-4D10-B335-AAFD06DB0480}" type="slidenum">
              <a:rPr lang="en-US" smtClean="0"/>
              <a:t>66</a:t>
            </a:fld>
            <a:endParaRPr lang="en-US" dirty="0"/>
          </a:p>
        </p:txBody>
      </p:sp>
    </p:spTree>
    <p:extLst>
      <p:ext uri="{BB962C8B-B14F-4D97-AF65-F5344CB8AC3E}">
        <p14:creationId xmlns:p14="http://schemas.microsoft.com/office/powerpoint/2010/main" val="398858090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549407-9131-4D10-B335-AAFD06DB0480}" type="slidenum">
              <a:rPr lang="en-US" smtClean="0"/>
              <a:t>67</a:t>
            </a:fld>
            <a:endParaRPr lang="en-US" dirty="0"/>
          </a:p>
        </p:txBody>
      </p:sp>
    </p:spTree>
    <p:extLst>
      <p:ext uri="{BB962C8B-B14F-4D97-AF65-F5344CB8AC3E}">
        <p14:creationId xmlns:p14="http://schemas.microsoft.com/office/powerpoint/2010/main" val="220388100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Level II center may have an OTA trained orthopedic surgeon or transfer guidelines specifying the types of injuries that will be transferred to a center with an OTA trained orthopedic surgeon</a:t>
            </a:r>
          </a:p>
          <a:p>
            <a:endParaRPr lang="en-US" dirty="0"/>
          </a:p>
          <a:p>
            <a:r>
              <a:rPr lang="en-US" b="1" dirty="0"/>
              <a:t>The trauma versus fracture fellowship is also talked about in 4.5 </a:t>
            </a:r>
          </a:p>
        </p:txBody>
      </p:sp>
      <p:sp>
        <p:nvSpPr>
          <p:cNvPr id="4" name="Slide Number Placeholder 3"/>
          <p:cNvSpPr>
            <a:spLocks noGrp="1"/>
          </p:cNvSpPr>
          <p:nvPr>
            <p:ph type="sldNum" sz="quarter" idx="5"/>
          </p:nvPr>
        </p:nvSpPr>
        <p:spPr/>
        <p:txBody>
          <a:bodyPr/>
          <a:lstStyle/>
          <a:p>
            <a:fld id="{72549407-9131-4D10-B335-AAFD06DB0480}" type="slidenum">
              <a:rPr lang="en-US" smtClean="0"/>
              <a:t>68</a:t>
            </a:fld>
            <a:endParaRPr lang="en-US" dirty="0"/>
          </a:p>
        </p:txBody>
      </p:sp>
    </p:spTree>
    <p:extLst>
      <p:ext uri="{BB962C8B-B14F-4D97-AF65-F5344CB8AC3E}">
        <p14:creationId xmlns:p14="http://schemas.microsoft.com/office/powerpoint/2010/main" val="406883275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Anesthesia is a key resource to the trauma center. Define roles and responsibilities of Anesthesia especially when they respond outside of the operating room ( Emergency Dept, ICU, Radiology), etc.</a:t>
            </a:r>
          </a:p>
          <a:p>
            <a:r>
              <a:rPr lang="en-US" dirty="0"/>
              <a:t>How do you monitor/track response times in the PIPS program? Review cases with any response time delay of Anesthesia. </a:t>
            </a:r>
          </a:p>
          <a:p>
            <a:r>
              <a:rPr lang="en-US" dirty="0"/>
              <a:t>Be able to speak to your Anesthesia coverage model. </a:t>
            </a:r>
          </a:p>
          <a:p>
            <a:r>
              <a:rPr lang="en-US" dirty="0"/>
              <a:t>The TPM does not have to track the, surgical services can track and give the TPM reports</a:t>
            </a:r>
          </a:p>
          <a:p>
            <a:r>
              <a:rPr lang="en-US" dirty="0"/>
              <a:t>Delays reviewed in PIPS program</a:t>
            </a:r>
          </a:p>
          <a:p>
            <a:endParaRPr lang="en-US" dirty="0"/>
          </a:p>
        </p:txBody>
      </p:sp>
      <p:sp>
        <p:nvSpPr>
          <p:cNvPr id="4" name="Slide Number Placeholder 3"/>
          <p:cNvSpPr>
            <a:spLocks noGrp="1"/>
          </p:cNvSpPr>
          <p:nvPr>
            <p:ph type="sldNum" sz="quarter" idx="5"/>
          </p:nvPr>
        </p:nvSpPr>
        <p:spPr/>
        <p:txBody>
          <a:bodyPr/>
          <a:lstStyle/>
          <a:p>
            <a:fld id="{72549407-9131-4D10-B335-AAFD06DB0480}" type="slidenum">
              <a:rPr lang="en-US" smtClean="0"/>
              <a:t>69</a:t>
            </a:fld>
            <a:endParaRPr lang="en-US" dirty="0"/>
          </a:p>
        </p:txBody>
      </p:sp>
    </p:spTree>
    <p:extLst>
      <p:ext uri="{BB962C8B-B14F-4D97-AF65-F5344CB8AC3E}">
        <p14:creationId xmlns:p14="http://schemas.microsoft.com/office/powerpoint/2010/main" val="367085776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Radiology</a:t>
            </a:r>
          </a:p>
        </p:txBody>
      </p:sp>
      <p:sp>
        <p:nvSpPr>
          <p:cNvPr id="4" name="Slide Number Placeholder 3"/>
          <p:cNvSpPr>
            <a:spLocks noGrp="1"/>
          </p:cNvSpPr>
          <p:nvPr>
            <p:ph type="sldNum" sz="quarter" idx="5"/>
          </p:nvPr>
        </p:nvSpPr>
        <p:spPr/>
        <p:txBody>
          <a:bodyPr/>
          <a:lstStyle/>
          <a:p>
            <a:fld id="{72549407-9131-4D10-B335-AAFD06DB0480}" type="slidenum">
              <a:rPr lang="en-US" smtClean="0"/>
              <a:t>70</a:t>
            </a:fld>
            <a:endParaRPr lang="en-US" dirty="0"/>
          </a:p>
        </p:txBody>
      </p:sp>
    </p:spTree>
    <p:extLst>
      <p:ext uri="{BB962C8B-B14F-4D97-AF65-F5344CB8AC3E}">
        <p14:creationId xmlns:p14="http://schemas.microsoft.com/office/powerpoint/2010/main" val="40706864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549407-9131-4D10-B335-AAFD06DB04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144159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FF0000"/>
                </a:solidFill>
              </a:rPr>
              <a:t>Facility resources – angiography suite or hybrid operating room</a:t>
            </a:r>
          </a:p>
          <a:p>
            <a:endParaRPr lang="en-US" dirty="0">
              <a:solidFill>
                <a:srgbClr val="FF0000"/>
              </a:solidFill>
            </a:endParaRPr>
          </a:p>
          <a:p>
            <a:endParaRPr lang="en-US" dirty="0"/>
          </a:p>
          <a:p>
            <a:r>
              <a:rPr lang="en-US" dirty="0"/>
              <a:t>This is a new standard and changed from the 30 minutes response at the bedside to 60 minutes to arterial puncture for patients who need interventional radiology for hemorrhage control- an emergent scenario</a:t>
            </a:r>
          </a:p>
          <a:p>
            <a:r>
              <a:rPr lang="en-US" dirty="0"/>
              <a:t>Can be an interventional radiologist, neurosurgeon/neurologist or vascular surgeon credentialed to perform angiography and embolization and or stent placement</a:t>
            </a:r>
          </a:p>
          <a:p>
            <a:r>
              <a:rPr lang="en-US" dirty="0"/>
              <a:t>For patients that may need embolization in the pelvis, spleen, etc.</a:t>
            </a:r>
          </a:p>
          <a:p>
            <a:pPr defTabSz="933237">
              <a:defRPr/>
            </a:pPr>
            <a:r>
              <a:rPr lang="en-US" dirty="0"/>
              <a:t>This can be difficult to track/monitor. Can run reports from the registry for emergent angio</a:t>
            </a:r>
          </a:p>
          <a:p>
            <a:pPr defTabSz="933237">
              <a:defRPr/>
            </a:pPr>
            <a:r>
              <a:rPr lang="en-US" dirty="0"/>
              <a:t>Can request the team to utilize a dot phrase to define emergent vs urgent </a:t>
            </a:r>
          </a:p>
          <a:p>
            <a:endParaRPr lang="en-US" dirty="0"/>
          </a:p>
        </p:txBody>
      </p:sp>
      <p:sp>
        <p:nvSpPr>
          <p:cNvPr id="4" name="Slide Number Placeholder 3"/>
          <p:cNvSpPr>
            <a:spLocks noGrp="1"/>
          </p:cNvSpPr>
          <p:nvPr>
            <p:ph type="sldNum" sz="quarter" idx="5"/>
          </p:nvPr>
        </p:nvSpPr>
        <p:spPr/>
        <p:txBody>
          <a:bodyPr/>
          <a:lstStyle/>
          <a:p>
            <a:fld id="{72549407-9131-4D10-B335-AAFD06DB0480}" type="slidenum">
              <a:rPr lang="en-US" smtClean="0"/>
              <a:t>71</a:t>
            </a:fld>
            <a:endParaRPr lang="en-US" dirty="0"/>
          </a:p>
        </p:txBody>
      </p:sp>
    </p:spTree>
    <p:extLst>
      <p:ext uri="{BB962C8B-B14F-4D97-AF65-F5344CB8AC3E}">
        <p14:creationId xmlns:p14="http://schemas.microsoft.com/office/powerpoint/2010/main" val="51815165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 center has documented the response time, utilized their PI process to identify an issue, and taken steps to address it – t</a:t>
            </a:r>
          </a:p>
        </p:txBody>
      </p:sp>
      <p:sp>
        <p:nvSpPr>
          <p:cNvPr id="4" name="Slide Number Placeholder 3"/>
          <p:cNvSpPr>
            <a:spLocks noGrp="1"/>
          </p:cNvSpPr>
          <p:nvPr>
            <p:ph type="sldNum" sz="quarter" idx="5"/>
          </p:nvPr>
        </p:nvSpPr>
        <p:spPr/>
        <p:txBody>
          <a:bodyPr/>
          <a:lstStyle/>
          <a:p>
            <a:fld id="{72549407-9131-4D10-B335-AAFD06DB0480}" type="slidenum">
              <a:rPr lang="en-US" smtClean="0"/>
              <a:t>75</a:t>
            </a:fld>
            <a:endParaRPr lang="en-US" dirty="0"/>
          </a:p>
        </p:txBody>
      </p:sp>
    </p:spTree>
    <p:extLst>
      <p:ext uri="{BB962C8B-B14F-4D97-AF65-F5344CB8AC3E}">
        <p14:creationId xmlns:p14="http://schemas.microsoft.com/office/powerpoint/2010/main" val="388466341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ICU Director is part of your trauma leadership team. Develop guidelines that will drive patient care and good patient care/TQIP outcomes.  Track guideline compliance. </a:t>
            </a:r>
          </a:p>
          <a:p>
            <a:r>
              <a:rPr lang="en-US" dirty="0"/>
              <a:t>How do you incorporate the ICU Director into the Department? ICU Committee involvement, quality projects, rounds…</a:t>
            </a:r>
          </a:p>
        </p:txBody>
      </p:sp>
      <p:sp>
        <p:nvSpPr>
          <p:cNvPr id="4" name="Slide Number Placeholder 3"/>
          <p:cNvSpPr>
            <a:spLocks noGrp="1"/>
          </p:cNvSpPr>
          <p:nvPr>
            <p:ph type="sldNum" sz="quarter" idx="5"/>
          </p:nvPr>
        </p:nvSpPr>
        <p:spPr/>
        <p:txBody>
          <a:bodyPr/>
          <a:lstStyle/>
          <a:p>
            <a:fld id="{72549407-9131-4D10-B335-AAFD06DB0480}" type="slidenum">
              <a:rPr lang="en-US" smtClean="0"/>
              <a:t>76</a:t>
            </a:fld>
            <a:endParaRPr lang="en-US" dirty="0"/>
          </a:p>
        </p:txBody>
      </p:sp>
    </p:spTree>
    <p:extLst>
      <p:ext uri="{BB962C8B-B14F-4D97-AF65-F5344CB8AC3E}">
        <p14:creationId xmlns:p14="http://schemas.microsoft.com/office/powerpoint/2010/main" val="314996548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July 2025</a:t>
            </a:r>
          </a:p>
          <a:p>
            <a:r>
              <a:rPr lang="en-US" dirty="0"/>
              <a:t>Removed “whose primary responsibility is to the </a:t>
            </a:r>
          </a:p>
          <a:p>
            <a:r>
              <a:rPr lang="en-US" dirty="0"/>
              <a:t>ICU” from the standard. </a:t>
            </a:r>
          </a:p>
          <a:p>
            <a:r>
              <a:rPr lang="en-US" dirty="0"/>
              <a:t>Revised to allow coverage to be provided by </a:t>
            </a:r>
          </a:p>
          <a:p>
            <a:r>
              <a:rPr lang="en-US" dirty="0"/>
              <a:t>physicians (residents, fellows, or attendings) and </a:t>
            </a:r>
          </a:p>
          <a:p>
            <a:r>
              <a:rPr lang="en-US" dirty="0"/>
              <a:t>APPs</a:t>
            </a:r>
          </a:p>
          <a:p>
            <a:endParaRPr lang="en-US" dirty="0"/>
          </a:p>
          <a:p>
            <a:endParaRPr lang="en-US" dirty="0"/>
          </a:p>
          <a:p>
            <a:endParaRPr lang="en-US" dirty="0"/>
          </a:p>
          <a:p>
            <a:endParaRPr lang="en-US" dirty="0"/>
          </a:p>
          <a:p>
            <a:r>
              <a:rPr lang="en-US" dirty="0"/>
              <a:t>Know your ICU coverage model.  Who do you call at 2am when the trauma patient is desating or bleeding? How is trauma notified? </a:t>
            </a:r>
          </a:p>
          <a:p>
            <a:r>
              <a:rPr lang="en-US" dirty="0"/>
              <a:t>If delays in response, these need to be reviewed in your PI plan</a:t>
            </a:r>
          </a:p>
          <a:p>
            <a:endParaRPr lang="en-US" dirty="0"/>
          </a:p>
          <a:p>
            <a:r>
              <a:rPr lang="en-US" dirty="0"/>
              <a:t>E-ICU physicians has not been addressed by ACS</a:t>
            </a:r>
          </a:p>
          <a:p>
            <a:endParaRPr lang="en-US" dirty="0"/>
          </a:p>
          <a:p>
            <a:endParaRPr lang="en-US" dirty="0"/>
          </a:p>
        </p:txBody>
      </p:sp>
      <p:sp>
        <p:nvSpPr>
          <p:cNvPr id="4" name="Slide Number Placeholder 3"/>
          <p:cNvSpPr>
            <a:spLocks noGrp="1"/>
          </p:cNvSpPr>
          <p:nvPr>
            <p:ph type="sldNum" sz="quarter" idx="5"/>
          </p:nvPr>
        </p:nvSpPr>
        <p:spPr/>
        <p:txBody>
          <a:bodyPr/>
          <a:lstStyle/>
          <a:p>
            <a:fld id="{72549407-9131-4D10-B335-AAFD06DB0480}" type="slidenum">
              <a:rPr lang="en-US" smtClean="0"/>
              <a:t>77</a:t>
            </a:fld>
            <a:endParaRPr lang="en-US" dirty="0"/>
          </a:p>
        </p:txBody>
      </p:sp>
    </p:spTree>
    <p:extLst>
      <p:ext uri="{BB962C8B-B14F-4D97-AF65-F5344CB8AC3E}">
        <p14:creationId xmlns:p14="http://schemas.microsoft.com/office/powerpoint/2010/main" val="396349294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E-ICU physicians has not been addressed by ACS</a:t>
            </a:r>
          </a:p>
          <a:p>
            <a:endParaRPr lang="en-US" dirty="0"/>
          </a:p>
        </p:txBody>
      </p:sp>
      <p:sp>
        <p:nvSpPr>
          <p:cNvPr id="4" name="Slide Number Placeholder 3"/>
          <p:cNvSpPr>
            <a:spLocks noGrp="1"/>
          </p:cNvSpPr>
          <p:nvPr>
            <p:ph type="sldNum" sz="quarter" idx="5"/>
          </p:nvPr>
        </p:nvSpPr>
        <p:spPr/>
        <p:txBody>
          <a:bodyPr/>
          <a:lstStyle/>
          <a:p>
            <a:fld id="{72549407-9131-4D10-B335-AAFD06DB0480}" type="slidenum">
              <a:rPr lang="en-US" smtClean="0"/>
              <a:t>78</a:t>
            </a:fld>
            <a:endParaRPr lang="en-US" dirty="0"/>
          </a:p>
        </p:txBody>
      </p:sp>
    </p:spTree>
    <p:extLst>
      <p:ext uri="{BB962C8B-B14F-4D97-AF65-F5344CB8AC3E}">
        <p14:creationId xmlns:p14="http://schemas.microsoft.com/office/powerpoint/2010/main" val="279140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E-ICU physicians has not been addressed by ACS</a:t>
            </a:r>
          </a:p>
          <a:p>
            <a:endParaRPr lang="en-US" dirty="0"/>
          </a:p>
        </p:txBody>
      </p:sp>
      <p:sp>
        <p:nvSpPr>
          <p:cNvPr id="4" name="Slide Number Placeholder 3"/>
          <p:cNvSpPr>
            <a:spLocks noGrp="1"/>
          </p:cNvSpPr>
          <p:nvPr>
            <p:ph type="sldNum" sz="quarter" idx="5"/>
          </p:nvPr>
        </p:nvSpPr>
        <p:spPr/>
        <p:txBody>
          <a:bodyPr/>
          <a:lstStyle/>
          <a:p>
            <a:fld id="{72549407-9131-4D10-B335-AAFD06DB0480}" type="slidenum">
              <a:rPr lang="en-US" smtClean="0"/>
              <a:t>79</a:t>
            </a:fld>
            <a:endParaRPr lang="en-US" dirty="0"/>
          </a:p>
        </p:txBody>
      </p:sp>
    </p:spTree>
    <p:extLst>
      <p:ext uri="{BB962C8B-B14F-4D97-AF65-F5344CB8AC3E}">
        <p14:creationId xmlns:p14="http://schemas.microsoft.com/office/powerpoint/2010/main" val="354805030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ACS uses 2 patients/1nurse.  This is in all of their documents </a:t>
            </a:r>
          </a:p>
        </p:txBody>
      </p:sp>
      <p:sp>
        <p:nvSpPr>
          <p:cNvPr id="4" name="Slide Number Placeholder 3"/>
          <p:cNvSpPr>
            <a:spLocks noGrp="1"/>
          </p:cNvSpPr>
          <p:nvPr>
            <p:ph type="sldNum" sz="quarter" idx="5"/>
          </p:nvPr>
        </p:nvSpPr>
        <p:spPr/>
        <p:txBody>
          <a:bodyPr/>
          <a:lstStyle/>
          <a:p>
            <a:fld id="{72549407-9131-4D10-B335-AAFD06DB0480}" type="slidenum">
              <a:rPr lang="en-US" smtClean="0"/>
              <a:t>80</a:t>
            </a:fld>
            <a:endParaRPr lang="en-US" dirty="0"/>
          </a:p>
        </p:txBody>
      </p:sp>
    </p:spTree>
    <p:extLst>
      <p:ext uri="{BB962C8B-B14F-4D97-AF65-F5344CB8AC3E}">
        <p14:creationId xmlns:p14="http://schemas.microsoft.com/office/powerpoint/2010/main" val="138353344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Expertise implies the surgeon is credentialled by the hospital to provide services for the trauma patient.  </a:t>
            </a:r>
          </a:p>
          <a:p>
            <a:r>
              <a:rPr lang="en-US" dirty="0"/>
              <a:t>Contingency plan if there are sporadic gaps in coverage due to vacation, conference, etc.</a:t>
            </a:r>
          </a:p>
        </p:txBody>
      </p:sp>
      <p:sp>
        <p:nvSpPr>
          <p:cNvPr id="4" name="Slide Number Placeholder 3"/>
          <p:cNvSpPr>
            <a:spLocks noGrp="1"/>
          </p:cNvSpPr>
          <p:nvPr>
            <p:ph type="sldNum" sz="quarter" idx="5"/>
          </p:nvPr>
        </p:nvSpPr>
        <p:spPr/>
        <p:txBody>
          <a:bodyPr/>
          <a:lstStyle/>
          <a:p>
            <a:fld id="{72549407-9131-4D10-B335-AAFD06DB0480}" type="slidenum">
              <a:rPr lang="en-US" smtClean="0"/>
              <a:t>81</a:t>
            </a:fld>
            <a:endParaRPr lang="en-US" dirty="0"/>
          </a:p>
        </p:txBody>
      </p:sp>
    </p:spTree>
    <p:extLst>
      <p:ext uri="{BB962C8B-B14F-4D97-AF65-F5344CB8AC3E}">
        <p14:creationId xmlns:p14="http://schemas.microsoft.com/office/powerpoint/2010/main" val="128841019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October update comment:</a:t>
            </a:r>
          </a:p>
          <a:p>
            <a:r>
              <a:rPr lang="en-US" b="1" dirty="0"/>
              <a:t>Tele-ophthalmology can meet initial triage &amp; evaluation but does not meet standard if can’t provide surgical aspect of care. </a:t>
            </a:r>
          </a:p>
          <a:p>
            <a:endParaRPr lang="en-US" b="1" dirty="0"/>
          </a:p>
          <a:p>
            <a:r>
              <a:rPr lang="en-US" b="1" dirty="0"/>
              <a:t>July 2025 revision wording: </a:t>
            </a:r>
          </a:p>
          <a:p>
            <a:r>
              <a:rPr lang="en-US" dirty="0"/>
              <a:t>Revised to accept continuous coverage or a </a:t>
            </a:r>
          </a:p>
          <a:p>
            <a:r>
              <a:rPr lang="en-US" dirty="0"/>
              <a:t>contingency plan.</a:t>
            </a:r>
          </a:p>
          <a:p>
            <a:r>
              <a:rPr lang="en-US" dirty="0"/>
              <a:t>Revised to require that a contingency plan </a:t>
            </a:r>
          </a:p>
          <a:p>
            <a:r>
              <a:rPr lang="en-US" dirty="0"/>
              <a:t>ensures optimal and timely care.</a:t>
            </a:r>
          </a:p>
          <a:p>
            <a:r>
              <a:rPr lang="en-US" dirty="0"/>
              <a:t>Revised to require a narrative of the model of </a:t>
            </a:r>
          </a:p>
          <a:p>
            <a:r>
              <a:rPr lang="en-US" dirty="0"/>
              <a:t>coverage and relevant supporting </a:t>
            </a:r>
          </a:p>
          <a:p>
            <a:r>
              <a:rPr lang="en-US" dirty="0"/>
              <a:t>documentation.</a:t>
            </a:r>
          </a:p>
          <a:p>
            <a:endParaRPr lang="en-US" dirty="0"/>
          </a:p>
        </p:txBody>
      </p:sp>
      <p:sp>
        <p:nvSpPr>
          <p:cNvPr id="4" name="Slide Number Placeholder 3"/>
          <p:cNvSpPr>
            <a:spLocks noGrp="1"/>
          </p:cNvSpPr>
          <p:nvPr>
            <p:ph type="sldNum" sz="quarter" idx="5"/>
          </p:nvPr>
        </p:nvSpPr>
        <p:spPr/>
        <p:txBody>
          <a:bodyPr/>
          <a:lstStyle/>
          <a:p>
            <a:fld id="{72549407-9131-4D10-B335-AAFD06DB0480}" type="slidenum">
              <a:rPr lang="en-US" smtClean="0"/>
              <a:t>82</a:t>
            </a:fld>
            <a:endParaRPr lang="en-US" dirty="0"/>
          </a:p>
        </p:txBody>
      </p:sp>
    </p:spTree>
    <p:extLst>
      <p:ext uri="{BB962C8B-B14F-4D97-AF65-F5344CB8AC3E}">
        <p14:creationId xmlns:p14="http://schemas.microsoft.com/office/powerpoint/2010/main" val="14693954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Applicable to the Level I Center</a:t>
            </a:r>
          </a:p>
          <a:p>
            <a:r>
              <a:rPr lang="en-US" dirty="0"/>
              <a:t>Evidenced by specialty surgeon call schedules</a:t>
            </a:r>
          </a:p>
        </p:txBody>
      </p:sp>
      <p:sp>
        <p:nvSpPr>
          <p:cNvPr id="4" name="Slide Number Placeholder 3"/>
          <p:cNvSpPr>
            <a:spLocks noGrp="1"/>
          </p:cNvSpPr>
          <p:nvPr>
            <p:ph type="sldNum" sz="quarter" idx="5"/>
          </p:nvPr>
        </p:nvSpPr>
        <p:spPr/>
        <p:txBody>
          <a:bodyPr/>
          <a:lstStyle/>
          <a:p>
            <a:fld id="{72549407-9131-4D10-B335-AAFD06DB0480}" type="slidenum">
              <a:rPr lang="en-US" smtClean="0"/>
              <a:t>83</a:t>
            </a:fld>
            <a:endParaRPr lang="en-US" dirty="0"/>
          </a:p>
        </p:txBody>
      </p:sp>
    </p:spTree>
    <p:extLst>
      <p:ext uri="{BB962C8B-B14F-4D97-AF65-F5344CB8AC3E}">
        <p14:creationId xmlns:p14="http://schemas.microsoft.com/office/powerpoint/2010/main" val="23546418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549407-9131-4D10-B335-AAFD06DB04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264938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model for coverage of craniofacial injuries can be one single specialty service or a combination of the specialties listed with a call schedule to show coverage and definition of the expertise depending on the nature of the injury</a:t>
            </a:r>
          </a:p>
        </p:txBody>
      </p:sp>
      <p:sp>
        <p:nvSpPr>
          <p:cNvPr id="4" name="Slide Number Placeholder 3"/>
          <p:cNvSpPr>
            <a:spLocks noGrp="1"/>
          </p:cNvSpPr>
          <p:nvPr>
            <p:ph type="sldNum" sz="quarter" idx="5"/>
          </p:nvPr>
        </p:nvSpPr>
        <p:spPr/>
        <p:txBody>
          <a:bodyPr/>
          <a:lstStyle/>
          <a:p>
            <a:fld id="{72549407-9131-4D10-B335-AAFD06DB0480}" type="slidenum">
              <a:rPr lang="en-US" smtClean="0"/>
              <a:t>84</a:t>
            </a:fld>
            <a:endParaRPr lang="en-US" dirty="0"/>
          </a:p>
        </p:txBody>
      </p:sp>
    </p:spTree>
    <p:extLst>
      <p:ext uri="{BB962C8B-B14F-4D97-AF65-F5344CB8AC3E}">
        <p14:creationId xmlns:p14="http://schemas.microsoft.com/office/powerpoint/2010/main" val="53806882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Replantation Services can include the replantation of severed limbs, digit or other body part, including care of the mangled extremity</a:t>
            </a:r>
          </a:p>
        </p:txBody>
      </p:sp>
      <p:sp>
        <p:nvSpPr>
          <p:cNvPr id="4" name="Slide Number Placeholder 3"/>
          <p:cNvSpPr>
            <a:spLocks noGrp="1"/>
          </p:cNvSpPr>
          <p:nvPr>
            <p:ph type="sldNum" sz="quarter" idx="5"/>
          </p:nvPr>
        </p:nvSpPr>
        <p:spPr/>
        <p:txBody>
          <a:bodyPr/>
          <a:lstStyle/>
          <a:p>
            <a:fld id="{72549407-9131-4D10-B335-AAFD06DB0480}" type="slidenum">
              <a:rPr lang="en-US" smtClean="0"/>
              <a:t>85</a:t>
            </a:fld>
            <a:endParaRPr lang="en-US" dirty="0"/>
          </a:p>
        </p:txBody>
      </p:sp>
    </p:spTree>
    <p:extLst>
      <p:ext uri="{BB962C8B-B14F-4D97-AF65-F5344CB8AC3E}">
        <p14:creationId xmlns:p14="http://schemas.microsoft.com/office/powerpoint/2010/main" val="370306415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549407-9131-4D10-B335-AAFD06DB0480}" type="slidenum">
              <a:rPr lang="en-US" smtClean="0"/>
              <a:t>86</a:t>
            </a:fld>
            <a:endParaRPr lang="en-US" dirty="0"/>
          </a:p>
        </p:txBody>
      </p:sp>
    </p:spTree>
    <p:extLst>
      <p:ext uri="{BB962C8B-B14F-4D97-AF65-F5344CB8AC3E}">
        <p14:creationId xmlns:p14="http://schemas.microsoft.com/office/powerpoint/2010/main" val="254083160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This physician will provide leadership to address the needs of children with nonaccidental trauma.</a:t>
            </a:r>
          </a:p>
          <a:p>
            <a:r>
              <a:rPr lang="en-US" dirty="0"/>
              <a:t>Include development of relevant policies, procedures, inpatient assessment and care</a:t>
            </a:r>
          </a:p>
        </p:txBody>
      </p:sp>
      <p:sp>
        <p:nvSpPr>
          <p:cNvPr id="4" name="Slide Number Placeholder 3"/>
          <p:cNvSpPr>
            <a:spLocks noGrp="1"/>
          </p:cNvSpPr>
          <p:nvPr>
            <p:ph type="sldNum" sz="quarter" idx="5"/>
          </p:nvPr>
        </p:nvSpPr>
        <p:spPr/>
        <p:txBody>
          <a:bodyPr/>
          <a:lstStyle/>
          <a:p>
            <a:fld id="{72549407-9131-4D10-B335-AAFD06DB0480}" type="slidenum">
              <a:rPr lang="en-US" smtClean="0"/>
              <a:t>87</a:t>
            </a:fld>
            <a:endParaRPr lang="en-US" dirty="0"/>
          </a:p>
        </p:txBody>
      </p:sp>
    </p:spTree>
    <p:extLst>
      <p:ext uri="{BB962C8B-B14F-4D97-AF65-F5344CB8AC3E}">
        <p14:creationId xmlns:p14="http://schemas.microsoft.com/office/powerpoint/2010/main" val="158088776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549407-9131-4D10-B335-AAFD06DB0480}" type="slidenum">
              <a:rPr lang="en-US" smtClean="0"/>
              <a:t>88</a:t>
            </a:fld>
            <a:endParaRPr lang="en-US" dirty="0"/>
          </a:p>
        </p:txBody>
      </p:sp>
    </p:spTree>
    <p:extLst>
      <p:ext uri="{BB962C8B-B14F-4D97-AF65-F5344CB8AC3E}">
        <p14:creationId xmlns:p14="http://schemas.microsoft.com/office/powerpoint/2010/main" val="299618356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July changes:</a:t>
            </a:r>
          </a:p>
          <a:p>
            <a:r>
              <a:rPr lang="en-US" dirty="0"/>
              <a:t>Added acronym from continuous renal </a:t>
            </a:r>
          </a:p>
          <a:p>
            <a:r>
              <a:rPr lang="en-US" dirty="0"/>
              <a:t>replacement therapy (CRRT).</a:t>
            </a:r>
          </a:p>
          <a:p>
            <a:r>
              <a:rPr lang="en-US" dirty="0"/>
              <a:t>Removed “Continuously” is defined as 24/7/365 </a:t>
            </a:r>
          </a:p>
          <a:p>
            <a:r>
              <a:rPr lang="en-US" dirty="0"/>
              <a:t>and implies there are no gaps in coverage.</a:t>
            </a:r>
          </a:p>
          <a:p>
            <a:endParaRPr lang="en-US" dirty="0"/>
          </a:p>
          <a:p>
            <a:endParaRPr lang="en-US" dirty="0"/>
          </a:p>
          <a:p>
            <a:endParaRPr lang="en-US" dirty="0"/>
          </a:p>
          <a:p>
            <a:r>
              <a:rPr lang="en-US" dirty="0"/>
              <a:t>Level III- may have these services or a transfer agreement in place for where the patient with acute renal failure will be transferred</a:t>
            </a:r>
          </a:p>
        </p:txBody>
      </p:sp>
      <p:sp>
        <p:nvSpPr>
          <p:cNvPr id="4" name="Slide Number Placeholder 3"/>
          <p:cNvSpPr>
            <a:spLocks noGrp="1"/>
          </p:cNvSpPr>
          <p:nvPr>
            <p:ph type="sldNum" sz="quarter" idx="5"/>
          </p:nvPr>
        </p:nvSpPr>
        <p:spPr/>
        <p:txBody>
          <a:bodyPr/>
          <a:lstStyle/>
          <a:p>
            <a:fld id="{72549407-9131-4D10-B335-AAFD06DB0480}" type="slidenum">
              <a:rPr lang="en-US" smtClean="0"/>
              <a:t>89</a:t>
            </a:fld>
            <a:endParaRPr lang="en-US" dirty="0"/>
          </a:p>
        </p:txBody>
      </p:sp>
    </p:spTree>
    <p:extLst>
      <p:ext uri="{BB962C8B-B14F-4D97-AF65-F5344CB8AC3E}">
        <p14:creationId xmlns:p14="http://schemas.microsoft.com/office/powerpoint/2010/main" val="66504514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note the name and ATLC certificate expiration date for all the APPS in the PRQ</a:t>
            </a:r>
          </a:p>
        </p:txBody>
      </p:sp>
      <p:sp>
        <p:nvSpPr>
          <p:cNvPr id="4" name="Slide Number Placeholder 3"/>
          <p:cNvSpPr>
            <a:spLocks noGrp="1"/>
          </p:cNvSpPr>
          <p:nvPr>
            <p:ph type="sldNum" sz="quarter" idx="5"/>
          </p:nvPr>
        </p:nvSpPr>
        <p:spPr/>
        <p:txBody>
          <a:bodyPr/>
          <a:lstStyle/>
          <a:p>
            <a:fld id="{72549407-9131-4D10-B335-AAFD06DB0480}" type="slidenum">
              <a:rPr lang="en-US" smtClean="0"/>
              <a:t>90</a:t>
            </a:fld>
            <a:endParaRPr lang="en-US" dirty="0"/>
          </a:p>
        </p:txBody>
      </p:sp>
    </p:spTree>
    <p:extLst>
      <p:ext uri="{BB962C8B-B14F-4D97-AF65-F5344CB8AC3E}">
        <p14:creationId xmlns:p14="http://schemas.microsoft.com/office/powerpoint/2010/main" val="53672526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July change states on –or – off site </a:t>
            </a:r>
          </a:p>
          <a:p>
            <a:endParaRPr lang="en-US" dirty="0"/>
          </a:p>
          <a:p>
            <a:endParaRPr lang="en-US" dirty="0"/>
          </a:p>
          <a:p>
            <a:r>
              <a:rPr lang="en-US" dirty="0"/>
              <a:t>The trauma registry is the foundation for the evaluation of the trauma program. All data that is collected can be analyzed or utilized to support the trauma program functions such as performance improvement, guideline compliance, quality dashboard, injury prevention, and research. </a:t>
            </a:r>
          </a:p>
          <a:p>
            <a:endParaRPr lang="en-US" dirty="0"/>
          </a:p>
        </p:txBody>
      </p:sp>
      <p:sp>
        <p:nvSpPr>
          <p:cNvPr id="4" name="Slide Number Placeholder 3"/>
          <p:cNvSpPr>
            <a:spLocks noGrp="1"/>
          </p:cNvSpPr>
          <p:nvPr>
            <p:ph type="sldNum" sz="quarter" idx="5"/>
          </p:nvPr>
        </p:nvSpPr>
        <p:spPr/>
        <p:txBody>
          <a:bodyPr/>
          <a:lstStyle/>
          <a:p>
            <a:fld id="{72549407-9131-4D10-B335-AAFD06DB0480}" type="slidenum">
              <a:rPr lang="en-US" smtClean="0"/>
              <a:t>91</a:t>
            </a:fld>
            <a:endParaRPr lang="en-US" dirty="0"/>
          </a:p>
        </p:txBody>
      </p:sp>
    </p:spTree>
    <p:extLst>
      <p:ext uri="{BB962C8B-B14F-4D97-AF65-F5344CB8AC3E}">
        <p14:creationId xmlns:p14="http://schemas.microsoft.com/office/powerpoint/2010/main" val="261593878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549407-9131-4D10-B335-AAFD06DB0480}" type="slidenum">
              <a:rPr lang="en-US" smtClean="0"/>
              <a:t>92</a:t>
            </a:fld>
            <a:endParaRPr lang="en-US" dirty="0"/>
          </a:p>
        </p:txBody>
      </p:sp>
    </p:spTree>
    <p:extLst>
      <p:ext uri="{BB962C8B-B14F-4D97-AF65-F5344CB8AC3E}">
        <p14:creationId xmlns:p14="http://schemas.microsoft.com/office/powerpoint/2010/main" val="200733631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would be A for minimal registry staff but may be altered based on the additional duties of the trauma registry staff.</a:t>
            </a:r>
          </a:p>
          <a:p>
            <a:r>
              <a:rPr lang="en-US" dirty="0"/>
              <a:t>Monitor chart closure data within 60 days to determine if adequate FTE</a:t>
            </a:r>
          </a:p>
        </p:txBody>
      </p:sp>
      <p:sp>
        <p:nvSpPr>
          <p:cNvPr id="4" name="Slide Number Placeholder 3"/>
          <p:cNvSpPr>
            <a:spLocks noGrp="1"/>
          </p:cNvSpPr>
          <p:nvPr>
            <p:ph type="sldNum" sz="quarter" idx="5"/>
          </p:nvPr>
        </p:nvSpPr>
        <p:spPr/>
        <p:txBody>
          <a:bodyPr/>
          <a:lstStyle/>
          <a:p>
            <a:fld id="{72549407-9131-4D10-B335-AAFD06DB0480}" type="slidenum">
              <a:rPr lang="en-US" smtClean="0"/>
              <a:t>93</a:t>
            </a:fld>
            <a:endParaRPr lang="en-US" dirty="0"/>
          </a:p>
        </p:txBody>
      </p:sp>
    </p:spTree>
    <p:extLst>
      <p:ext uri="{BB962C8B-B14F-4D97-AF65-F5344CB8AC3E}">
        <p14:creationId xmlns:p14="http://schemas.microsoft.com/office/powerpoint/2010/main" val="26160556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new grey or charcoal book is formatted to have the same layout across all ACS Quality programs to ensure consistency for hospitals participating in multiple programs. </a:t>
            </a:r>
          </a:p>
        </p:txBody>
      </p:sp>
      <p:sp>
        <p:nvSpPr>
          <p:cNvPr id="4" name="Slide Number Placeholder 3"/>
          <p:cNvSpPr>
            <a:spLocks noGrp="1"/>
          </p:cNvSpPr>
          <p:nvPr>
            <p:ph type="sldNum" sz="quarter" idx="5"/>
          </p:nvPr>
        </p:nvSpPr>
        <p:spPr/>
        <p:txBody>
          <a:bodyPr/>
          <a:lstStyle/>
          <a:p>
            <a:fld id="{72549407-9131-4D10-B335-AAFD06DB0480}" type="slidenum">
              <a:rPr lang="en-US" smtClean="0"/>
              <a:t>9</a:t>
            </a:fld>
            <a:endParaRPr lang="en-US" dirty="0"/>
          </a:p>
        </p:txBody>
      </p:sp>
    </p:spTree>
    <p:extLst>
      <p:ext uri="{BB962C8B-B14F-4D97-AF65-F5344CB8AC3E}">
        <p14:creationId xmlns:p14="http://schemas.microsoft.com/office/powerpoint/2010/main" val="216690840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trauma staff who have a role in data abstraction and entry, injury coding, ISS calculation, data reporting or data validation for the trauma registry must fulfill the requirements</a:t>
            </a:r>
          </a:p>
          <a:p>
            <a:r>
              <a:rPr lang="en-US" dirty="0"/>
              <a:t>Trauma related CE can be external, internal or online</a:t>
            </a:r>
          </a:p>
          <a:p>
            <a:r>
              <a:rPr lang="en-US" dirty="0"/>
              <a:t>For consultation ACS visits- staff must have 8 hours of CE during the reporting period</a:t>
            </a:r>
          </a:p>
        </p:txBody>
      </p:sp>
      <p:sp>
        <p:nvSpPr>
          <p:cNvPr id="4" name="Slide Number Placeholder 3"/>
          <p:cNvSpPr>
            <a:spLocks noGrp="1"/>
          </p:cNvSpPr>
          <p:nvPr>
            <p:ph type="sldNum" sz="quarter" idx="5"/>
          </p:nvPr>
        </p:nvSpPr>
        <p:spPr/>
        <p:txBody>
          <a:bodyPr/>
          <a:lstStyle/>
          <a:p>
            <a:fld id="{72549407-9131-4D10-B335-AAFD06DB0480}" type="slidenum">
              <a:rPr lang="en-US" smtClean="0"/>
              <a:t>94</a:t>
            </a:fld>
            <a:endParaRPr lang="en-US" dirty="0"/>
          </a:p>
        </p:txBody>
      </p:sp>
    </p:spTree>
    <p:extLst>
      <p:ext uri="{BB962C8B-B14F-4D97-AF65-F5344CB8AC3E}">
        <p14:creationId xmlns:p14="http://schemas.microsoft.com/office/powerpoint/2010/main" val="69524221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549407-9131-4D10-B335-AAFD06DB0480}" type="slidenum">
              <a:rPr lang="en-US" smtClean="0"/>
              <a:t>95</a:t>
            </a:fld>
            <a:endParaRPr lang="en-US" dirty="0"/>
          </a:p>
        </p:txBody>
      </p:sp>
    </p:spTree>
    <p:extLst>
      <p:ext uri="{BB962C8B-B14F-4D97-AF65-F5344CB8AC3E}">
        <p14:creationId xmlns:p14="http://schemas.microsoft.com/office/powerpoint/2010/main" val="273171627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to go to web site </a:t>
            </a:r>
          </a:p>
          <a:p>
            <a:r>
              <a:rPr lang="en-US" dirty="0"/>
              <a:t>Virtual options are available </a:t>
            </a:r>
          </a:p>
        </p:txBody>
      </p:sp>
      <p:sp>
        <p:nvSpPr>
          <p:cNvPr id="4" name="Slide Number Placeholder 3"/>
          <p:cNvSpPr>
            <a:spLocks noGrp="1"/>
          </p:cNvSpPr>
          <p:nvPr>
            <p:ph type="sldNum" sz="quarter" idx="5"/>
          </p:nvPr>
        </p:nvSpPr>
        <p:spPr/>
        <p:txBody>
          <a:bodyPr/>
          <a:lstStyle/>
          <a:p>
            <a:fld id="{72549407-9131-4D10-B335-AAFD06DB0480}" type="slidenum">
              <a:rPr lang="en-US" smtClean="0"/>
              <a:t>96</a:t>
            </a:fld>
            <a:endParaRPr lang="en-US" dirty="0"/>
          </a:p>
        </p:txBody>
      </p:sp>
    </p:spTree>
    <p:extLst>
      <p:ext uri="{BB962C8B-B14F-4D97-AF65-F5344CB8AC3E}">
        <p14:creationId xmlns:p14="http://schemas.microsoft.com/office/powerpoint/2010/main" val="41929318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549407-9131-4D10-B335-AAFD06DB0480}" type="slidenum">
              <a:rPr lang="en-US" smtClean="0"/>
              <a:t>97</a:t>
            </a:fld>
            <a:endParaRPr lang="en-US" dirty="0"/>
          </a:p>
        </p:txBody>
      </p:sp>
    </p:spTree>
    <p:extLst>
      <p:ext uri="{BB962C8B-B14F-4D97-AF65-F5344CB8AC3E}">
        <p14:creationId xmlns:p14="http://schemas.microsoft.com/office/powerpoint/2010/main" val="50568699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549407-9131-4D10-B335-AAFD06DB0480}" type="slidenum">
              <a:rPr lang="en-US" smtClean="0"/>
              <a:t>98</a:t>
            </a:fld>
            <a:endParaRPr lang="en-US" dirty="0"/>
          </a:p>
        </p:txBody>
      </p:sp>
    </p:spTree>
    <p:extLst>
      <p:ext uri="{BB962C8B-B14F-4D97-AF65-F5344CB8AC3E}">
        <p14:creationId xmlns:p14="http://schemas.microsoft.com/office/powerpoint/2010/main" val="1851239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may be something that your center monitors on a dashboard presented at peer review</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549407-9131-4D10-B335-AAFD06DB04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654650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For neurosurgery they can call in for the assessment or start of imaging and not be at bedside but good documentation must be available in the chart to confirm this.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549407-9131-4D10-B335-AAFD06DB04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337451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NS Backup call no longer required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549407-9131-4D10-B335-AAFD06DB04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631370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December 2023 changes: </a:t>
            </a:r>
          </a:p>
          <a:p>
            <a:endParaRPr lang="en-US" dirty="0"/>
          </a:p>
          <a:p>
            <a:r>
              <a:rPr lang="en-US" dirty="0"/>
              <a:t>Radiology reports will be evaluated during the </a:t>
            </a:r>
          </a:p>
          <a:p>
            <a:r>
              <a:rPr lang="en-US" dirty="0"/>
              <a:t>site visit process and will no longer be collected </a:t>
            </a:r>
          </a:p>
          <a:p>
            <a:r>
              <a:rPr lang="en-US" dirty="0"/>
              <a:t>through the PRQ.</a:t>
            </a:r>
          </a:p>
          <a:p>
            <a:r>
              <a:rPr lang="en-US" dirty="0"/>
              <a:t>Added institutional policies that address timely </a:t>
            </a:r>
          </a:p>
          <a:p>
            <a:r>
              <a:rPr lang="en-US" dirty="0"/>
              <a:t>CT scan reporting for trauma patients. </a:t>
            </a:r>
          </a:p>
        </p:txBody>
      </p:sp>
      <p:sp>
        <p:nvSpPr>
          <p:cNvPr id="4" name="Slide Number Placeholder 3"/>
          <p:cNvSpPr>
            <a:spLocks noGrp="1"/>
          </p:cNvSpPr>
          <p:nvPr>
            <p:ph type="sldNum" sz="quarter" idx="5"/>
          </p:nvPr>
        </p:nvSpPr>
        <p:spPr/>
        <p:txBody>
          <a:bodyPr/>
          <a:lstStyle/>
          <a:p>
            <a:fld id="{72549407-9131-4D10-B335-AAFD06DB0480}" type="slidenum">
              <a:rPr lang="en-US" smtClean="0"/>
              <a:t>122</a:t>
            </a:fld>
            <a:endParaRPr lang="en-US" dirty="0"/>
          </a:p>
        </p:txBody>
      </p:sp>
    </p:spTree>
    <p:extLst>
      <p:ext uri="{BB962C8B-B14F-4D97-AF65-F5344CB8AC3E}">
        <p14:creationId xmlns:p14="http://schemas.microsoft.com/office/powerpoint/2010/main" val="381720020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549407-9131-4D10-B335-AAFD06DB04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9176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549407-9131-4D10-B335-AAFD06DB0480}" type="slidenum">
              <a:rPr lang="en-US" smtClean="0"/>
              <a:t>10</a:t>
            </a:fld>
            <a:endParaRPr lang="en-US" dirty="0"/>
          </a:p>
        </p:txBody>
      </p:sp>
    </p:spTree>
    <p:extLst>
      <p:ext uri="{BB962C8B-B14F-4D97-AF65-F5344CB8AC3E}">
        <p14:creationId xmlns:p14="http://schemas.microsoft.com/office/powerpoint/2010/main" val="172012303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Embed into EMR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549407-9131-4D10-B335-AAFD06DB04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934752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549407-9131-4D10-B335-AAFD06DB04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947058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Above bolded print is new clarification from July 2025 update.</a:t>
            </a:r>
          </a:p>
        </p:txBody>
      </p:sp>
      <p:sp>
        <p:nvSpPr>
          <p:cNvPr id="4" name="Slide Number Placeholder 3"/>
          <p:cNvSpPr>
            <a:spLocks noGrp="1"/>
          </p:cNvSpPr>
          <p:nvPr>
            <p:ph type="sldNum" sz="quarter" idx="5"/>
          </p:nvPr>
        </p:nvSpPr>
        <p:spPr/>
        <p:txBody>
          <a:bodyPr/>
          <a:lstStyle/>
          <a:p>
            <a:fld id="{72549407-9131-4D10-B335-AAFD06DB0480}" type="slidenum">
              <a:rPr lang="en-US" smtClean="0"/>
              <a:t>130</a:t>
            </a:fld>
            <a:endParaRPr lang="en-US" dirty="0"/>
          </a:p>
        </p:txBody>
      </p:sp>
    </p:spTree>
    <p:extLst>
      <p:ext uri="{BB962C8B-B14F-4D97-AF65-F5344CB8AC3E}">
        <p14:creationId xmlns:p14="http://schemas.microsoft.com/office/powerpoint/2010/main" val="121503400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chapter reviews processes for identifying adverse events and implementing subsequent corrective action plans, measurable through patient outcomes.</a:t>
            </a:r>
          </a:p>
          <a:p>
            <a:r>
              <a:rPr lang="en-US" dirty="0"/>
              <a:t>Problem resolution, outcomes improvement, and loop closure are readily identifiable through the PI structure.</a:t>
            </a:r>
          </a:p>
          <a:p>
            <a:r>
              <a:rPr lang="en-US" dirty="0"/>
              <a:t>These are core functions- the framework of what we do. How we achieve the best patient outcomes and strive to continuously improve care to our patients and families.</a:t>
            </a:r>
          </a:p>
          <a:p>
            <a:r>
              <a:rPr lang="en-US" dirty="0"/>
              <a:t>Performance Improvement is the number one reason for programs not passing their visit, requiring a focus visit or need to strengthen their processes.</a:t>
            </a:r>
          </a:p>
        </p:txBody>
      </p:sp>
      <p:sp>
        <p:nvSpPr>
          <p:cNvPr id="4" name="Slide Number Placeholder 3"/>
          <p:cNvSpPr>
            <a:spLocks noGrp="1"/>
          </p:cNvSpPr>
          <p:nvPr>
            <p:ph type="sldNum" sz="quarter" idx="5"/>
          </p:nvPr>
        </p:nvSpPr>
        <p:spPr/>
        <p:txBody>
          <a:bodyPr/>
          <a:lstStyle/>
          <a:p>
            <a:fld id="{72549407-9131-4D10-B335-AAFD06DB0480}" type="slidenum">
              <a:rPr lang="en-US" smtClean="0"/>
              <a:t>138</a:t>
            </a:fld>
            <a:endParaRPr lang="en-US" dirty="0"/>
          </a:p>
        </p:txBody>
      </p:sp>
    </p:spTree>
    <p:extLst>
      <p:ext uri="{BB962C8B-B14F-4D97-AF65-F5344CB8AC3E}">
        <p14:creationId xmlns:p14="http://schemas.microsoft.com/office/powerpoint/2010/main" val="374063380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549407-9131-4D10-B335-AAFD06DB0480}" type="slidenum">
              <a:rPr lang="en-US" smtClean="0"/>
              <a:t>139</a:t>
            </a:fld>
            <a:endParaRPr lang="en-US" dirty="0"/>
          </a:p>
        </p:txBody>
      </p:sp>
    </p:spTree>
    <p:extLst>
      <p:ext uri="{BB962C8B-B14F-4D97-AF65-F5344CB8AC3E}">
        <p14:creationId xmlns:p14="http://schemas.microsoft.com/office/powerpoint/2010/main" val="171633533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549407-9131-4D10-B335-AAFD06DB0480}" type="slidenum">
              <a:rPr lang="en-US" smtClean="0"/>
              <a:t>140</a:t>
            </a:fld>
            <a:endParaRPr lang="en-US" dirty="0"/>
          </a:p>
        </p:txBody>
      </p:sp>
    </p:spTree>
    <p:extLst>
      <p:ext uri="{BB962C8B-B14F-4D97-AF65-F5344CB8AC3E}">
        <p14:creationId xmlns:p14="http://schemas.microsoft.com/office/powerpoint/2010/main" val="95984271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This is a collaborative relationship. The hospital quality program must have the ability to provide feedback and loop closure to the trauma program.</a:t>
            </a:r>
          </a:p>
          <a:p>
            <a:r>
              <a:rPr lang="en-US" b="1" dirty="0"/>
              <a:t>PRQ- Upload the hospital organizational chart reflecting the relationship of the PIPS program to the organizational PI program</a:t>
            </a:r>
          </a:p>
          <a:p>
            <a:endParaRPr lang="en-US" b="1" dirty="0"/>
          </a:p>
          <a:p>
            <a:r>
              <a:rPr lang="en-US" b="1" dirty="0"/>
              <a:t>Opportunity to show bi-directional PI </a:t>
            </a:r>
          </a:p>
          <a:p>
            <a:r>
              <a:rPr lang="en-US" b="1" dirty="0"/>
              <a:t>How do you communicate with Quality </a:t>
            </a:r>
          </a:p>
        </p:txBody>
      </p:sp>
      <p:sp>
        <p:nvSpPr>
          <p:cNvPr id="4" name="Slide Number Placeholder 3"/>
          <p:cNvSpPr>
            <a:spLocks noGrp="1"/>
          </p:cNvSpPr>
          <p:nvPr>
            <p:ph type="sldNum" sz="quarter" idx="5"/>
          </p:nvPr>
        </p:nvSpPr>
        <p:spPr/>
        <p:txBody>
          <a:bodyPr/>
          <a:lstStyle/>
          <a:p>
            <a:fld id="{72549407-9131-4D10-B335-AAFD06DB0480}" type="slidenum">
              <a:rPr lang="en-US" smtClean="0"/>
              <a:t>141</a:t>
            </a:fld>
            <a:endParaRPr lang="en-US" dirty="0"/>
          </a:p>
        </p:txBody>
      </p:sp>
    </p:spTree>
    <p:extLst>
      <p:ext uri="{BB962C8B-B14F-4D97-AF65-F5344CB8AC3E}">
        <p14:creationId xmlns:p14="http://schemas.microsoft.com/office/powerpoint/2010/main" val="101914555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549407-9131-4D10-B335-AAFD06DB0480}" type="slidenum">
              <a:rPr lang="en-US" smtClean="0"/>
              <a:t>142</a:t>
            </a:fld>
            <a:endParaRPr lang="en-US" dirty="0"/>
          </a:p>
        </p:txBody>
      </p:sp>
    </p:spTree>
    <p:extLst>
      <p:ext uri="{BB962C8B-B14F-4D97-AF65-F5344CB8AC3E}">
        <p14:creationId xmlns:p14="http://schemas.microsoft.com/office/powerpoint/2010/main" val="130749017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Level III facilities, may have the trauma meeting in conjunction with the quality meeting</a:t>
            </a:r>
          </a:p>
        </p:txBody>
      </p:sp>
      <p:sp>
        <p:nvSpPr>
          <p:cNvPr id="4" name="Slide Number Placeholder 3"/>
          <p:cNvSpPr>
            <a:spLocks noGrp="1"/>
          </p:cNvSpPr>
          <p:nvPr>
            <p:ph type="sldNum" sz="quarter" idx="5"/>
          </p:nvPr>
        </p:nvSpPr>
        <p:spPr/>
        <p:txBody>
          <a:bodyPr/>
          <a:lstStyle/>
          <a:p>
            <a:fld id="{72549407-9131-4D10-B335-AAFD06DB0480}" type="slidenum">
              <a:rPr lang="en-US" smtClean="0"/>
              <a:t>143</a:t>
            </a:fld>
            <a:endParaRPr lang="en-US" dirty="0"/>
          </a:p>
        </p:txBody>
      </p:sp>
    </p:spTree>
    <p:extLst>
      <p:ext uri="{BB962C8B-B14F-4D97-AF65-F5344CB8AC3E}">
        <p14:creationId xmlns:p14="http://schemas.microsoft.com/office/powerpoint/2010/main" val="20588483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PIPS plan is your standard work, outlining how you do PI in your trauma program.  It is the explanation of what you do daily.</a:t>
            </a:r>
          </a:p>
          <a:p>
            <a:endParaRPr lang="en-US" b="1" dirty="0"/>
          </a:p>
          <a:p>
            <a:r>
              <a:rPr lang="en-US" b="1" dirty="0"/>
              <a:t>. Highlight any aspects of your center’s PI plan that you would like to call to the</a:t>
            </a:r>
          </a:p>
          <a:p>
            <a:r>
              <a:rPr lang="en-US" b="1" dirty="0"/>
              <a:t>reviewers’ attention. If you have challenges with specific aspects of the program,</a:t>
            </a:r>
          </a:p>
          <a:p>
            <a:r>
              <a:rPr lang="en-US" b="1" dirty="0"/>
              <a:t>please describe them.</a:t>
            </a:r>
          </a:p>
          <a:p>
            <a:endParaRPr lang="en-US" b="1" dirty="0"/>
          </a:p>
        </p:txBody>
      </p:sp>
      <p:sp>
        <p:nvSpPr>
          <p:cNvPr id="4" name="Slide Number Placeholder 3"/>
          <p:cNvSpPr>
            <a:spLocks noGrp="1"/>
          </p:cNvSpPr>
          <p:nvPr>
            <p:ph type="sldNum" sz="quarter" idx="5"/>
          </p:nvPr>
        </p:nvSpPr>
        <p:spPr/>
        <p:txBody>
          <a:bodyPr/>
          <a:lstStyle/>
          <a:p>
            <a:fld id="{72549407-9131-4D10-B335-AAFD06DB0480}" type="slidenum">
              <a:rPr lang="en-US" smtClean="0"/>
              <a:t>144</a:t>
            </a:fld>
            <a:endParaRPr lang="en-US" dirty="0"/>
          </a:p>
        </p:txBody>
      </p:sp>
    </p:spTree>
    <p:extLst>
      <p:ext uri="{BB962C8B-B14F-4D97-AF65-F5344CB8AC3E}">
        <p14:creationId xmlns:p14="http://schemas.microsoft.com/office/powerpoint/2010/main" val="35830115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381A2-4DF0-4B65-A1AE-362880AFE3F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2CF52DF-D6BE-4B75-B307-1AA6C2B88A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73153D8-141A-432C-9A46-A0FBC8881174}"/>
              </a:ext>
            </a:extLst>
          </p:cNvPr>
          <p:cNvSpPr>
            <a:spLocks noGrp="1"/>
          </p:cNvSpPr>
          <p:nvPr>
            <p:ph type="dt" sz="half" idx="10"/>
          </p:nvPr>
        </p:nvSpPr>
        <p:spPr/>
        <p:txBody>
          <a:bodyPr/>
          <a:lstStyle/>
          <a:p>
            <a:fld id="{BD7674B7-FCF3-4AED-B421-3EA787B9D824}" type="datetimeFigureOut">
              <a:rPr lang="en-US" smtClean="0"/>
              <a:t>12/3/2025</a:t>
            </a:fld>
            <a:endParaRPr lang="en-US" dirty="0"/>
          </a:p>
        </p:txBody>
      </p:sp>
      <p:sp>
        <p:nvSpPr>
          <p:cNvPr id="5" name="Footer Placeholder 4">
            <a:extLst>
              <a:ext uri="{FF2B5EF4-FFF2-40B4-BE49-F238E27FC236}">
                <a16:creationId xmlns:a16="http://schemas.microsoft.com/office/drawing/2014/main" id="{09193C04-3A9A-4AD2-89CA-E6001ED90D3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016898B-2A1D-4999-9107-C43BBF301450}"/>
              </a:ext>
            </a:extLst>
          </p:cNvPr>
          <p:cNvSpPr>
            <a:spLocks noGrp="1"/>
          </p:cNvSpPr>
          <p:nvPr>
            <p:ph type="sldNum" sz="quarter" idx="12"/>
          </p:nvPr>
        </p:nvSpPr>
        <p:spPr/>
        <p:txBody>
          <a:bodyPr/>
          <a:lstStyle/>
          <a:p>
            <a:fld id="{09EB8E1C-F5A1-412F-8545-2BF770DDBDAE}" type="slidenum">
              <a:rPr lang="en-US" smtClean="0"/>
              <a:t>‹#›</a:t>
            </a:fld>
            <a:endParaRPr lang="en-US" dirty="0"/>
          </a:p>
        </p:txBody>
      </p:sp>
    </p:spTree>
    <p:extLst>
      <p:ext uri="{BB962C8B-B14F-4D97-AF65-F5344CB8AC3E}">
        <p14:creationId xmlns:p14="http://schemas.microsoft.com/office/powerpoint/2010/main" val="32514758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2F96C-A220-4209-ACB0-0512A71874B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5B2DBC5-1CE7-4FBB-990C-DED63F398C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E0CCD1-4522-4CA5-9E13-03E02569BCC0}"/>
              </a:ext>
            </a:extLst>
          </p:cNvPr>
          <p:cNvSpPr>
            <a:spLocks noGrp="1"/>
          </p:cNvSpPr>
          <p:nvPr>
            <p:ph type="dt" sz="half" idx="10"/>
          </p:nvPr>
        </p:nvSpPr>
        <p:spPr/>
        <p:txBody>
          <a:bodyPr/>
          <a:lstStyle/>
          <a:p>
            <a:fld id="{BD7674B7-FCF3-4AED-B421-3EA787B9D824}" type="datetimeFigureOut">
              <a:rPr lang="en-US" smtClean="0"/>
              <a:t>12/3/2025</a:t>
            </a:fld>
            <a:endParaRPr lang="en-US" dirty="0"/>
          </a:p>
        </p:txBody>
      </p:sp>
      <p:sp>
        <p:nvSpPr>
          <p:cNvPr id="5" name="Footer Placeholder 4">
            <a:extLst>
              <a:ext uri="{FF2B5EF4-FFF2-40B4-BE49-F238E27FC236}">
                <a16:creationId xmlns:a16="http://schemas.microsoft.com/office/drawing/2014/main" id="{502AA4B3-F6B6-4C03-A9F6-CF51EF62995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C10360E-98FC-456B-8A94-7AE8D8B26D27}"/>
              </a:ext>
            </a:extLst>
          </p:cNvPr>
          <p:cNvSpPr>
            <a:spLocks noGrp="1"/>
          </p:cNvSpPr>
          <p:nvPr>
            <p:ph type="sldNum" sz="quarter" idx="12"/>
          </p:nvPr>
        </p:nvSpPr>
        <p:spPr/>
        <p:txBody>
          <a:bodyPr/>
          <a:lstStyle/>
          <a:p>
            <a:fld id="{09EB8E1C-F5A1-412F-8545-2BF770DDBDAE}" type="slidenum">
              <a:rPr lang="en-US" smtClean="0"/>
              <a:t>‹#›</a:t>
            </a:fld>
            <a:endParaRPr lang="en-US" dirty="0"/>
          </a:p>
        </p:txBody>
      </p:sp>
    </p:spTree>
    <p:extLst>
      <p:ext uri="{BB962C8B-B14F-4D97-AF65-F5344CB8AC3E}">
        <p14:creationId xmlns:p14="http://schemas.microsoft.com/office/powerpoint/2010/main" val="31620259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D41CDE2-99D6-4473-8A33-73FF3F6E872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8A48DD0-BFB2-4046-BD2B-D3A08784B77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211006-655D-4DDC-AE06-95422DF223ED}"/>
              </a:ext>
            </a:extLst>
          </p:cNvPr>
          <p:cNvSpPr>
            <a:spLocks noGrp="1"/>
          </p:cNvSpPr>
          <p:nvPr>
            <p:ph type="dt" sz="half" idx="10"/>
          </p:nvPr>
        </p:nvSpPr>
        <p:spPr/>
        <p:txBody>
          <a:bodyPr/>
          <a:lstStyle/>
          <a:p>
            <a:fld id="{BD7674B7-FCF3-4AED-B421-3EA787B9D824}" type="datetimeFigureOut">
              <a:rPr lang="en-US" smtClean="0"/>
              <a:t>12/3/2025</a:t>
            </a:fld>
            <a:endParaRPr lang="en-US" dirty="0"/>
          </a:p>
        </p:txBody>
      </p:sp>
      <p:sp>
        <p:nvSpPr>
          <p:cNvPr id="5" name="Footer Placeholder 4">
            <a:extLst>
              <a:ext uri="{FF2B5EF4-FFF2-40B4-BE49-F238E27FC236}">
                <a16:creationId xmlns:a16="http://schemas.microsoft.com/office/drawing/2014/main" id="{BB5AAB9E-0D46-4655-B503-8308B29B7FA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3CB35BF-4A3B-40EF-9066-3BC216946D75}"/>
              </a:ext>
            </a:extLst>
          </p:cNvPr>
          <p:cNvSpPr>
            <a:spLocks noGrp="1"/>
          </p:cNvSpPr>
          <p:nvPr>
            <p:ph type="sldNum" sz="quarter" idx="12"/>
          </p:nvPr>
        </p:nvSpPr>
        <p:spPr/>
        <p:txBody>
          <a:bodyPr/>
          <a:lstStyle/>
          <a:p>
            <a:fld id="{09EB8E1C-F5A1-412F-8545-2BF770DDBDAE}" type="slidenum">
              <a:rPr lang="en-US" smtClean="0"/>
              <a:t>‹#›</a:t>
            </a:fld>
            <a:endParaRPr lang="en-US" dirty="0"/>
          </a:p>
        </p:txBody>
      </p:sp>
    </p:spTree>
    <p:extLst>
      <p:ext uri="{BB962C8B-B14F-4D97-AF65-F5344CB8AC3E}">
        <p14:creationId xmlns:p14="http://schemas.microsoft.com/office/powerpoint/2010/main" val="37286783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8373E-6840-4CA5-8645-825FA8B9BC92}"/>
              </a:ext>
            </a:extLst>
          </p:cNvPr>
          <p:cNvSpPr>
            <a:spLocks noGrp="1"/>
          </p:cNvSpPr>
          <p:nvPr>
            <p:ph type="title"/>
          </p:nvPr>
        </p:nvSpPr>
        <p:spPr/>
        <p:txBody>
          <a:bodyPr/>
          <a:lstStyle>
            <a:lvl1pPr>
              <a:defRPr>
                <a:solidFill>
                  <a:schemeClr val="accent6">
                    <a:lumMod val="50000"/>
                  </a:schemeClr>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13639828-5ABF-414A-9996-90ABC5C913B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16F5BB-6888-4876-A229-58D77AFEBA9F}"/>
              </a:ext>
            </a:extLst>
          </p:cNvPr>
          <p:cNvSpPr>
            <a:spLocks noGrp="1"/>
          </p:cNvSpPr>
          <p:nvPr>
            <p:ph type="dt" sz="half" idx="10"/>
          </p:nvPr>
        </p:nvSpPr>
        <p:spPr/>
        <p:txBody>
          <a:bodyPr/>
          <a:lstStyle/>
          <a:p>
            <a:fld id="{BD7674B7-FCF3-4AED-B421-3EA787B9D824}" type="datetimeFigureOut">
              <a:rPr lang="en-US" smtClean="0"/>
              <a:t>12/3/2025</a:t>
            </a:fld>
            <a:endParaRPr lang="en-US" dirty="0"/>
          </a:p>
        </p:txBody>
      </p:sp>
      <p:sp>
        <p:nvSpPr>
          <p:cNvPr id="5" name="Footer Placeholder 4">
            <a:extLst>
              <a:ext uri="{FF2B5EF4-FFF2-40B4-BE49-F238E27FC236}">
                <a16:creationId xmlns:a16="http://schemas.microsoft.com/office/drawing/2014/main" id="{E16AC568-7157-437A-9C99-9CFF04E2D92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F3CBA35-78BE-4AF6-8B68-8EF634CF6489}"/>
              </a:ext>
            </a:extLst>
          </p:cNvPr>
          <p:cNvSpPr>
            <a:spLocks noGrp="1"/>
          </p:cNvSpPr>
          <p:nvPr>
            <p:ph type="sldNum" sz="quarter" idx="12"/>
          </p:nvPr>
        </p:nvSpPr>
        <p:spPr/>
        <p:txBody>
          <a:bodyPr/>
          <a:lstStyle/>
          <a:p>
            <a:fld id="{09EB8E1C-F5A1-412F-8545-2BF770DDBDAE}" type="slidenum">
              <a:rPr lang="en-US" smtClean="0"/>
              <a:t>‹#›</a:t>
            </a:fld>
            <a:endParaRPr lang="en-US" dirty="0"/>
          </a:p>
        </p:txBody>
      </p:sp>
    </p:spTree>
    <p:extLst>
      <p:ext uri="{BB962C8B-B14F-4D97-AF65-F5344CB8AC3E}">
        <p14:creationId xmlns:p14="http://schemas.microsoft.com/office/powerpoint/2010/main" val="10980171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6D712-8F83-45B7-81E3-29ED10AE982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E65598-988A-4B7C-9242-E5551CCD2AC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1EA457D-3D86-4AAD-913B-10538B6EAA01}"/>
              </a:ext>
            </a:extLst>
          </p:cNvPr>
          <p:cNvSpPr>
            <a:spLocks noGrp="1"/>
          </p:cNvSpPr>
          <p:nvPr>
            <p:ph type="dt" sz="half" idx="10"/>
          </p:nvPr>
        </p:nvSpPr>
        <p:spPr/>
        <p:txBody>
          <a:bodyPr/>
          <a:lstStyle/>
          <a:p>
            <a:fld id="{BD7674B7-FCF3-4AED-B421-3EA787B9D824}" type="datetimeFigureOut">
              <a:rPr lang="en-US" smtClean="0"/>
              <a:t>12/3/2025</a:t>
            </a:fld>
            <a:endParaRPr lang="en-US" dirty="0"/>
          </a:p>
        </p:txBody>
      </p:sp>
      <p:sp>
        <p:nvSpPr>
          <p:cNvPr id="5" name="Footer Placeholder 4">
            <a:extLst>
              <a:ext uri="{FF2B5EF4-FFF2-40B4-BE49-F238E27FC236}">
                <a16:creationId xmlns:a16="http://schemas.microsoft.com/office/drawing/2014/main" id="{D3F90014-D050-4A73-82F3-B1E366A721E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2FC967E-E788-4CD2-A397-495B793DC467}"/>
              </a:ext>
            </a:extLst>
          </p:cNvPr>
          <p:cNvSpPr>
            <a:spLocks noGrp="1"/>
          </p:cNvSpPr>
          <p:nvPr>
            <p:ph type="sldNum" sz="quarter" idx="12"/>
          </p:nvPr>
        </p:nvSpPr>
        <p:spPr/>
        <p:txBody>
          <a:bodyPr/>
          <a:lstStyle/>
          <a:p>
            <a:fld id="{09EB8E1C-F5A1-412F-8545-2BF770DDBDAE}" type="slidenum">
              <a:rPr lang="en-US" smtClean="0"/>
              <a:t>‹#›</a:t>
            </a:fld>
            <a:endParaRPr lang="en-US" dirty="0"/>
          </a:p>
        </p:txBody>
      </p:sp>
    </p:spTree>
    <p:extLst>
      <p:ext uri="{BB962C8B-B14F-4D97-AF65-F5344CB8AC3E}">
        <p14:creationId xmlns:p14="http://schemas.microsoft.com/office/powerpoint/2010/main" val="33746675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0EE28-0DBD-4D89-A181-00A550A3A7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46379C7-2F19-49BC-AC45-624800DF536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3E40879-71DC-497D-8B75-B295D5ABDD1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BFD3E99-6BB9-4FEE-8044-CA5EC585029A}"/>
              </a:ext>
            </a:extLst>
          </p:cNvPr>
          <p:cNvSpPr>
            <a:spLocks noGrp="1"/>
          </p:cNvSpPr>
          <p:nvPr>
            <p:ph type="dt" sz="half" idx="10"/>
          </p:nvPr>
        </p:nvSpPr>
        <p:spPr/>
        <p:txBody>
          <a:bodyPr/>
          <a:lstStyle/>
          <a:p>
            <a:fld id="{BD7674B7-FCF3-4AED-B421-3EA787B9D824}" type="datetimeFigureOut">
              <a:rPr lang="en-US" smtClean="0"/>
              <a:t>12/3/2025</a:t>
            </a:fld>
            <a:endParaRPr lang="en-US" dirty="0"/>
          </a:p>
        </p:txBody>
      </p:sp>
      <p:sp>
        <p:nvSpPr>
          <p:cNvPr id="6" name="Footer Placeholder 5">
            <a:extLst>
              <a:ext uri="{FF2B5EF4-FFF2-40B4-BE49-F238E27FC236}">
                <a16:creationId xmlns:a16="http://schemas.microsoft.com/office/drawing/2014/main" id="{EC529107-FDA8-4ADB-97AB-E661F360250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989BD94-BD05-4108-880A-D302B2033252}"/>
              </a:ext>
            </a:extLst>
          </p:cNvPr>
          <p:cNvSpPr>
            <a:spLocks noGrp="1"/>
          </p:cNvSpPr>
          <p:nvPr>
            <p:ph type="sldNum" sz="quarter" idx="12"/>
          </p:nvPr>
        </p:nvSpPr>
        <p:spPr/>
        <p:txBody>
          <a:bodyPr/>
          <a:lstStyle/>
          <a:p>
            <a:fld id="{09EB8E1C-F5A1-412F-8545-2BF770DDBDAE}" type="slidenum">
              <a:rPr lang="en-US" smtClean="0"/>
              <a:t>‹#›</a:t>
            </a:fld>
            <a:endParaRPr lang="en-US" dirty="0"/>
          </a:p>
        </p:txBody>
      </p:sp>
    </p:spTree>
    <p:extLst>
      <p:ext uri="{BB962C8B-B14F-4D97-AF65-F5344CB8AC3E}">
        <p14:creationId xmlns:p14="http://schemas.microsoft.com/office/powerpoint/2010/main" val="35444851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7B5E5-CA64-4E08-824E-4845C8EDFF2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0919427-4030-47A8-AB5F-16D8630F6F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45991E-E698-425B-B13C-9A71D5B9FF5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0DD23D3-57EF-4EEF-A909-E1A5169DFD4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6DFECB3-4D95-4D10-BF24-99B14A7435E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7014C1-948B-4796-9BF5-D4495ACEA40A}"/>
              </a:ext>
            </a:extLst>
          </p:cNvPr>
          <p:cNvSpPr>
            <a:spLocks noGrp="1"/>
          </p:cNvSpPr>
          <p:nvPr>
            <p:ph type="dt" sz="half" idx="10"/>
          </p:nvPr>
        </p:nvSpPr>
        <p:spPr/>
        <p:txBody>
          <a:bodyPr/>
          <a:lstStyle/>
          <a:p>
            <a:fld id="{BD7674B7-FCF3-4AED-B421-3EA787B9D824}" type="datetimeFigureOut">
              <a:rPr lang="en-US" smtClean="0"/>
              <a:t>12/3/2025</a:t>
            </a:fld>
            <a:endParaRPr lang="en-US" dirty="0"/>
          </a:p>
        </p:txBody>
      </p:sp>
      <p:sp>
        <p:nvSpPr>
          <p:cNvPr id="8" name="Footer Placeholder 7">
            <a:extLst>
              <a:ext uri="{FF2B5EF4-FFF2-40B4-BE49-F238E27FC236}">
                <a16:creationId xmlns:a16="http://schemas.microsoft.com/office/drawing/2014/main" id="{43EC2E20-7785-4EF2-865C-677961901F02}"/>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7DD0D4AF-01DD-4036-849D-C1EE1C4C6E5A}"/>
              </a:ext>
            </a:extLst>
          </p:cNvPr>
          <p:cNvSpPr>
            <a:spLocks noGrp="1"/>
          </p:cNvSpPr>
          <p:nvPr>
            <p:ph type="sldNum" sz="quarter" idx="12"/>
          </p:nvPr>
        </p:nvSpPr>
        <p:spPr/>
        <p:txBody>
          <a:bodyPr/>
          <a:lstStyle/>
          <a:p>
            <a:fld id="{09EB8E1C-F5A1-412F-8545-2BF770DDBDAE}" type="slidenum">
              <a:rPr lang="en-US" smtClean="0"/>
              <a:t>‹#›</a:t>
            </a:fld>
            <a:endParaRPr lang="en-US" dirty="0"/>
          </a:p>
        </p:txBody>
      </p:sp>
    </p:spTree>
    <p:extLst>
      <p:ext uri="{BB962C8B-B14F-4D97-AF65-F5344CB8AC3E}">
        <p14:creationId xmlns:p14="http://schemas.microsoft.com/office/powerpoint/2010/main" val="40620757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4A856-277C-4B64-9D5B-0D9BA1320CE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2F3C3D6-2E14-4F9A-AC42-C073D508076D}"/>
              </a:ext>
            </a:extLst>
          </p:cNvPr>
          <p:cNvSpPr>
            <a:spLocks noGrp="1"/>
          </p:cNvSpPr>
          <p:nvPr>
            <p:ph type="dt" sz="half" idx="10"/>
          </p:nvPr>
        </p:nvSpPr>
        <p:spPr/>
        <p:txBody>
          <a:bodyPr/>
          <a:lstStyle/>
          <a:p>
            <a:fld id="{BD7674B7-FCF3-4AED-B421-3EA787B9D824}" type="datetimeFigureOut">
              <a:rPr lang="en-US" smtClean="0"/>
              <a:t>12/3/2025</a:t>
            </a:fld>
            <a:endParaRPr lang="en-US" dirty="0"/>
          </a:p>
        </p:txBody>
      </p:sp>
      <p:sp>
        <p:nvSpPr>
          <p:cNvPr id="4" name="Footer Placeholder 3">
            <a:extLst>
              <a:ext uri="{FF2B5EF4-FFF2-40B4-BE49-F238E27FC236}">
                <a16:creationId xmlns:a16="http://schemas.microsoft.com/office/drawing/2014/main" id="{509F111B-0F61-4680-A622-B6C902AF781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5CEB42AB-7865-49C9-9F94-787500BD9D5F}"/>
              </a:ext>
            </a:extLst>
          </p:cNvPr>
          <p:cNvSpPr>
            <a:spLocks noGrp="1"/>
          </p:cNvSpPr>
          <p:nvPr>
            <p:ph type="sldNum" sz="quarter" idx="12"/>
          </p:nvPr>
        </p:nvSpPr>
        <p:spPr/>
        <p:txBody>
          <a:bodyPr/>
          <a:lstStyle/>
          <a:p>
            <a:fld id="{09EB8E1C-F5A1-412F-8545-2BF770DDBDAE}" type="slidenum">
              <a:rPr lang="en-US" smtClean="0"/>
              <a:t>‹#›</a:t>
            </a:fld>
            <a:endParaRPr lang="en-US" dirty="0"/>
          </a:p>
        </p:txBody>
      </p:sp>
    </p:spTree>
    <p:extLst>
      <p:ext uri="{BB962C8B-B14F-4D97-AF65-F5344CB8AC3E}">
        <p14:creationId xmlns:p14="http://schemas.microsoft.com/office/powerpoint/2010/main" val="8047416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040149C-CC27-467A-8D49-CA2A8C4FC777}"/>
              </a:ext>
            </a:extLst>
          </p:cNvPr>
          <p:cNvSpPr>
            <a:spLocks noGrp="1"/>
          </p:cNvSpPr>
          <p:nvPr>
            <p:ph type="dt" sz="half" idx="10"/>
          </p:nvPr>
        </p:nvSpPr>
        <p:spPr/>
        <p:txBody>
          <a:bodyPr/>
          <a:lstStyle/>
          <a:p>
            <a:fld id="{BD7674B7-FCF3-4AED-B421-3EA787B9D824}" type="datetimeFigureOut">
              <a:rPr lang="en-US" smtClean="0"/>
              <a:t>12/3/2025</a:t>
            </a:fld>
            <a:endParaRPr lang="en-US" dirty="0"/>
          </a:p>
        </p:txBody>
      </p:sp>
      <p:sp>
        <p:nvSpPr>
          <p:cNvPr id="3" name="Footer Placeholder 2">
            <a:extLst>
              <a:ext uri="{FF2B5EF4-FFF2-40B4-BE49-F238E27FC236}">
                <a16:creationId xmlns:a16="http://schemas.microsoft.com/office/drawing/2014/main" id="{739541B0-136D-4336-B215-35E1E0EA82E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E94667E0-D9FD-4BB2-AEB8-23C1DA7DC6FE}"/>
              </a:ext>
            </a:extLst>
          </p:cNvPr>
          <p:cNvSpPr>
            <a:spLocks noGrp="1"/>
          </p:cNvSpPr>
          <p:nvPr>
            <p:ph type="sldNum" sz="quarter" idx="12"/>
          </p:nvPr>
        </p:nvSpPr>
        <p:spPr/>
        <p:txBody>
          <a:bodyPr/>
          <a:lstStyle/>
          <a:p>
            <a:fld id="{09EB8E1C-F5A1-412F-8545-2BF770DDBDAE}" type="slidenum">
              <a:rPr lang="en-US" smtClean="0"/>
              <a:t>‹#›</a:t>
            </a:fld>
            <a:endParaRPr lang="en-US" dirty="0"/>
          </a:p>
        </p:txBody>
      </p:sp>
    </p:spTree>
    <p:extLst>
      <p:ext uri="{BB962C8B-B14F-4D97-AF65-F5344CB8AC3E}">
        <p14:creationId xmlns:p14="http://schemas.microsoft.com/office/powerpoint/2010/main" val="35422603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74E4C-EA03-4266-9D3C-4B50374C22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3E0EEDD-BFF6-49ED-80ED-BC15A052DB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91E82BB-0C61-456B-A285-27E93820A9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BD6B49-7A22-4126-AF19-21B47F98B481}"/>
              </a:ext>
            </a:extLst>
          </p:cNvPr>
          <p:cNvSpPr>
            <a:spLocks noGrp="1"/>
          </p:cNvSpPr>
          <p:nvPr>
            <p:ph type="dt" sz="half" idx="10"/>
          </p:nvPr>
        </p:nvSpPr>
        <p:spPr/>
        <p:txBody>
          <a:bodyPr/>
          <a:lstStyle/>
          <a:p>
            <a:fld id="{BD7674B7-FCF3-4AED-B421-3EA787B9D824}" type="datetimeFigureOut">
              <a:rPr lang="en-US" smtClean="0"/>
              <a:t>12/3/2025</a:t>
            </a:fld>
            <a:endParaRPr lang="en-US" dirty="0"/>
          </a:p>
        </p:txBody>
      </p:sp>
      <p:sp>
        <p:nvSpPr>
          <p:cNvPr id="6" name="Footer Placeholder 5">
            <a:extLst>
              <a:ext uri="{FF2B5EF4-FFF2-40B4-BE49-F238E27FC236}">
                <a16:creationId xmlns:a16="http://schemas.microsoft.com/office/drawing/2014/main" id="{D64915E0-D2DA-403E-AC8E-45D49518009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49C68A9-AB42-4C62-976A-8757D9A13904}"/>
              </a:ext>
            </a:extLst>
          </p:cNvPr>
          <p:cNvSpPr>
            <a:spLocks noGrp="1"/>
          </p:cNvSpPr>
          <p:nvPr>
            <p:ph type="sldNum" sz="quarter" idx="12"/>
          </p:nvPr>
        </p:nvSpPr>
        <p:spPr/>
        <p:txBody>
          <a:bodyPr/>
          <a:lstStyle/>
          <a:p>
            <a:fld id="{09EB8E1C-F5A1-412F-8545-2BF770DDBDAE}" type="slidenum">
              <a:rPr lang="en-US" smtClean="0"/>
              <a:t>‹#›</a:t>
            </a:fld>
            <a:endParaRPr lang="en-US" dirty="0"/>
          </a:p>
        </p:txBody>
      </p:sp>
    </p:spTree>
    <p:extLst>
      <p:ext uri="{BB962C8B-B14F-4D97-AF65-F5344CB8AC3E}">
        <p14:creationId xmlns:p14="http://schemas.microsoft.com/office/powerpoint/2010/main" val="4437914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BCFDF-0E09-4F06-AB8E-9145ADD5D4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20B6127-1EB7-40B5-8EE2-6097CBF6898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BEBB3D29-A1C7-4D3A-95C6-9DCA5DF752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A651E1-5D30-4E8A-825A-328A480D0420}"/>
              </a:ext>
            </a:extLst>
          </p:cNvPr>
          <p:cNvSpPr>
            <a:spLocks noGrp="1"/>
          </p:cNvSpPr>
          <p:nvPr>
            <p:ph type="dt" sz="half" idx="10"/>
          </p:nvPr>
        </p:nvSpPr>
        <p:spPr/>
        <p:txBody>
          <a:bodyPr/>
          <a:lstStyle/>
          <a:p>
            <a:fld id="{BD7674B7-FCF3-4AED-B421-3EA787B9D824}" type="datetimeFigureOut">
              <a:rPr lang="en-US" smtClean="0"/>
              <a:t>12/3/2025</a:t>
            </a:fld>
            <a:endParaRPr lang="en-US" dirty="0"/>
          </a:p>
        </p:txBody>
      </p:sp>
      <p:sp>
        <p:nvSpPr>
          <p:cNvPr id="6" name="Footer Placeholder 5">
            <a:extLst>
              <a:ext uri="{FF2B5EF4-FFF2-40B4-BE49-F238E27FC236}">
                <a16:creationId xmlns:a16="http://schemas.microsoft.com/office/drawing/2014/main" id="{C853784C-0CBC-4434-8416-BE24A084A3C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53656BA-DAA1-437D-B62F-AC8443764CA2}"/>
              </a:ext>
            </a:extLst>
          </p:cNvPr>
          <p:cNvSpPr>
            <a:spLocks noGrp="1"/>
          </p:cNvSpPr>
          <p:nvPr>
            <p:ph type="sldNum" sz="quarter" idx="12"/>
          </p:nvPr>
        </p:nvSpPr>
        <p:spPr/>
        <p:txBody>
          <a:bodyPr/>
          <a:lstStyle/>
          <a:p>
            <a:fld id="{09EB8E1C-F5A1-412F-8545-2BF770DDBDAE}" type="slidenum">
              <a:rPr lang="en-US" smtClean="0"/>
              <a:t>‹#›</a:t>
            </a:fld>
            <a:endParaRPr lang="en-US" dirty="0"/>
          </a:p>
        </p:txBody>
      </p:sp>
    </p:spTree>
    <p:extLst>
      <p:ext uri="{BB962C8B-B14F-4D97-AF65-F5344CB8AC3E}">
        <p14:creationId xmlns:p14="http://schemas.microsoft.com/office/powerpoint/2010/main" val="39199161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F5A6B6C-1A82-4647-A402-A155B09071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BD9CA74-1625-45BA-8EC6-CC786439F3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F3B330B-C7D5-498F-B4AE-EC7C470FC804}"/>
              </a:ext>
            </a:extLst>
          </p:cNvPr>
          <p:cNvSpPr>
            <a:spLocks noGrp="1"/>
          </p:cNvSpPr>
          <p:nvPr>
            <p:ph type="dt" sz="half" idx="2"/>
          </p:nvPr>
        </p:nvSpPr>
        <p:spPr>
          <a:xfrm>
            <a:off x="341813" y="651310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7674B7-FCF3-4AED-B421-3EA787B9D824}" type="datetimeFigureOut">
              <a:rPr lang="en-US" smtClean="0"/>
              <a:t>12/3/2025</a:t>
            </a:fld>
            <a:endParaRPr lang="en-US" dirty="0"/>
          </a:p>
        </p:txBody>
      </p:sp>
      <p:sp>
        <p:nvSpPr>
          <p:cNvPr id="5" name="Footer Placeholder 4">
            <a:extLst>
              <a:ext uri="{FF2B5EF4-FFF2-40B4-BE49-F238E27FC236}">
                <a16:creationId xmlns:a16="http://schemas.microsoft.com/office/drawing/2014/main" id="{6C56F6B7-ADE5-41EE-8BDD-3E6CD48F59B1}"/>
              </a:ext>
            </a:extLst>
          </p:cNvPr>
          <p:cNvSpPr>
            <a:spLocks noGrp="1"/>
          </p:cNvSpPr>
          <p:nvPr>
            <p:ph type="ftr" sz="quarter" idx="3"/>
          </p:nvPr>
        </p:nvSpPr>
        <p:spPr>
          <a:xfrm>
            <a:off x="3189513" y="651310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89E19E3E-26FA-4AD2-9230-84DC2C073C4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EB8E1C-F5A1-412F-8545-2BF770DDBDAE}" type="slidenum">
              <a:rPr lang="en-US" smtClean="0"/>
              <a:t>‹#›</a:t>
            </a:fld>
            <a:endParaRPr lang="en-US" dirty="0"/>
          </a:p>
        </p:txBody>
      </p:sp>
      <p:pic>
        <p:nvPicPr>
          <p:cNvPr id="7" name="Content Placeholder 4" descr="Text&#10;&#10;Description automatically generated">
            <a:extLst>
              <a:ext uri="{FF2B5EF4-FFF2-40B4-BE49-F238E27FC236}">
                <a16:creationId xmlns:a16="http://schemas.microsoft.com/office/drawing/2014/main" id="{363AFB0D-53C5-BCCA-229C-0841D225D0D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19028" y="5789668"/>
            <a:ext cx="1836750" cy="762761"/>
          </a:xfrm>
          <a:prstGeom prst="rect">
            <a:avLst/>
          </a:prstGeom>
        </p:spPr>
      </p:pic>
      <p:sp>
        <p:nvSpPr>
          <p:cNvPr id="8" name="Rectangle 7">
            <a:extLst>
              <a:ext uri="{FF2B5EF4-FFF2-40B4-BE49-F238E27FC236}">
                <a16:creationId xmlns:a16="http://schemas.microsoft.com/office/drawing/2014/main" id="{55ED720E-7B23-6FD6-D308-6803164ABA78}"/>
              </a:ext>
            </a:extLst>
          </p:cNvPr>
          <p:cNvSpPr/>
          <p:nvPr userDrawn="1"/>
        </p:nvSpPr>
        <p:spPr>
          <a:xfrm>
            <a:off x="0" y="6681088"/>
            <a:ext cx="12192000" cy="176912"/>
          </a:xfrm>
          <a:prstGeom prst="rect">
            <a:avLst/>
          </a:prstGeom>
          <a:solidFill>
            <a:srgbClr val="A6B1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519118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800" b="1" kern="1200">
          <a:solidFill>
            <a:schemeClr val="accent2">
              <a:lumMod val="5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hyperlink" Target="https://www.pedsready.org/" TargetMode="External"/><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4.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40.png"/><Relationship Id="rId2" Type="http://schemas.openxmlformats.org/officeDocument/2006/relationships/diagramData" Target="../diagrams/data6.xml"/><Relationship Id="rId1" Type="http://schemas.openxmlformats.org/officeDocument/2006/relationships/slideLayout" Target="../slideLayouts/slideLayout7.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0.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hyperlink" Target="https://www.facs.org/-/media/files/quality-programs/trauma/publications/sbirtguide.ashx" TargetMode="External"/><Relationship Id="rId2" Type="http://schemas.openxmlformats.org/officeDocument/2006/relationships/notesSlide" Target="../notesSlides/notesSlide92.xml"/><Relationship Id="rId1" Type="http://schemas.openxmlformats.org/officeDocument/2006/relationships/slideLayout" Target="../slideLayouts/slideLayout4.xml"/></Relationships>
</file>

<file path=ppt/slides/_rels/slide13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5.xml"/><Relationship Id="rId1" Type="http://schemas.openxmlformats.org/officeDocument/2006/relationships/slideLayout" Target="../slideLayouts/slideLayout4.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98.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4.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4.xml"/></Relationships>
</file>

<file path=ppt/slides/_rels/slide14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4.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06.xml"/><Relationship Id="rId1" Type="http://schemas.openxmlformats.org/officeDocument/2006/relationships/slideLayout" Target="../slideLayouts/slideLayout4.xml"/></Relationships>
</file>

<file path=ppt/slides/_rels/slide15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08.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15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10.xml"/><Relationship Id="rId1" Type="http://schemas.openxmlformats.org/officeDocument/2006/relationships/slideLayout" Target="../slideLayouts/slideLayout7.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5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4.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4.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4.xml"/></Relationships>
</file>

<file path=ppt/slides/_rels/slide16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20.xml"/><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21.xml"/><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4.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29.xml"/><Relationship Id="rId1" Type="http://schemas.openxmlformats.org/officeDocument/2006/relationships/slideLayout" Target="../slideLayouts/slideLayout2.xml"/><Relationship Id="rId4" Type="http://schemas.openxmlformats.org/officeDocument/2006/relationships/hyperlink" Target="https://journals.lww.com/journaloftraumanursing/toc/2022/09000" TargetMode="External"/></Relationships>
</file>

<file path=ppt/slides/_rels/slide17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34.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4.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4.xml"/></Relationships>
</file>

<file path=ppt/slides/_rels/slide183.xml.rels><?xml version="1.0" encoding="UTF-8" standalone="yes"?>
<Relationships xmlns="http://schemas.openxmlformats.org/package/2006/relationships"><Relationship Id="rId3" Type="http://schemas.openxmlformats.org/officeDocument/2006/relationships/hyperlink" Target="http://www.traumanurses.org/" TargetMode="External"/><Relationship Id="rId2" Type="http://schemas.openxmlformats.org/officeDocument/2006/relationships/notesSlide" Target="../notesSlides/notesSlide138.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1.xml"/></Relationships>
</file>

<file path=ppt/slides/_rels/slide18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8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4.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4.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4.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4.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20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53.xml"/><Relationship Id="rId1" Type="http://schemas.openxmlformats.org/officeDocument/2006/relationships/slideLayout" Target="../slideLayouts/slideLayout6.xml"/></Relationships>
</file>

<file path=ppt/slides/_rels/slide206.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55.xml"/><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cid:66d429d2-69e7-48fe-99b8-38427c620499" TargetMode="External"/><Relationship Id="rId5" Type="http://schemas.openxmlformats.org/officeDocument/2006/relationships/image" Target="../media/image20.jpeg"/><Relationship Id="rId4" Type="http://schemas.openxmlformats.org/officeDocument/2006/relationships/hyperlink" Target="https://spectrumhealth.sharepoint.com/sites/helen-devos-childrens-hospital/SitePages/Child-Life-Services-is-now-Child-%26-Family-Life!.aspx?from=SendByEmail&amp;e=ND5Fws4Gckye12BdEhMIYw&amp;at=9"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1.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notesSlide" Target="../notesSlides/notesSlide41.xml"/><Relationship Id="rId1" Type="http://schemas.openxmlformats.org/officeDocument/2006/relationships/slideLayout" Target="../slideLayouts/slideLayout4.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7.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5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50.xml"/><Relationship Id="rId1" Type="http://schemas.openxmlformats.org/officeDocument/2006/relationships/slideLayout" Target="../slideLayouts/slideLayout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1.xml"/><Relationship Id="rId1" Type="http://schemas.openxmlformats.org/officeDocument/2006/relationships/slideLayout" Target="../slideLayouts/slideLayout4.xml"/><Relationship Id="rId4" Type="http://schemas.openxmlformats.org/officeDocument/2006/relationships/image" Target="../media/image29.jpeg"/></Relationships>
</file>

<file path=ppt/slides/_rels/slide6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9" name="Rectangle 3">
            <a:extLst>
              <a:ext uri="{FF2B5EF4-FFF2-40B4-BE49-F238E27FC236}">
                <a16:creationId xmlns:a16="http://schemas.microsoft.com/office/drawing/2014/main" id="{ED55AFD3-D20B-4659-BB74-A7FABA8B861F}"/>
              </a:ext>
            </a:extLst>
          </p:cNvPr>
          <p:cNvSpPr>
            <a:spLocks noGrp="1" noChangeArrowheads="1"/>
          </p:cNvSpPr>
          <p:nvPr>
            <p:ph type="subTitle" idx="1"/>
          </p:nvPr>
        </p:nvSpPr>
        <p:spPr>
          <a:xfrm>
            <a:off x="2667000" y="3962400"/>
            <a:ext cx="7772400" cy="1752600"/>
          </a:xfrm>
        </p:spPr>
        <p:txBody>
          <a:bodyPr vert="horz" lIns="92075" tIns="46038" rIns="92075" bIns="46038" rtlCol="0">
            <a:normAutofit/>
          </a:bodyPr>
          <a:lstStyle/>
          <a:p>
            <a:pPr>
              <a:defRPr/>
            </a:pPr>
            <a:endParaRPr lang="en-US" altLang="en-US" sz="2800" b="1" dirty="0">
              <a:solidFill>
                <a:srgbClr val="FF3300"/>
              </a:solidFill>
            </a:endParaRPr>
          </a:p>
          <a:p>
            <a:pPr>
              <a:defRPr/>
            </a:pPr>
            <a:endParaRPr lang="en-US" altLang="en-US" b="1" dirty="0">
              <a:solidFill>
                <a:srgbClr val="FF3300"/>
              </a:solidFill>
            </a:endParaRPr>
          </a:p>
          <a:p>
            <a:pPr>
              <a:defRPr/>
            </a:pPr>
            <a:endParaRPr lang="en-US" altLang="en-US" dirty="0"/>
          </a:p>
        </p:txBody>
      </p:sp>
      <p:pic>
        <p:nvPicPr>
          <p:cNvPr id="3" name="Picture 2" descr="A group of people holding musical instruments&#10;&#10;Description automatically generated with low confidence">
            <a:extLst>
              <a:ext uri="{FF2B5EF4-FFF2-40B4-BE49-F238E27FC236}">
                <a16:creationId xmlns:a16="http://schemas.microsoft.com/office/drawing/2014/main" id="{A53472BF-4C10-2289-878B-47C6A08966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86337A12-B618-0EF3-0389-033DE883CB86}"/>
              </a:ext>
            </a:extLst>
          </p:cNvPr>
          <p:cNvSpPr txBox="1"/>
          <p:nvPr/>
        </p:nvSpPr>
        <p:spPr>
          <a:xfrm>
            <a:off x="90055" y="6404848"/>
            <a:ext cx="4085705" cy="369332"/>
          </a:xfrm>
          <a:prstGeom prst="rect">
            <a:avLst/>
          </a:prstGeom>
          <a:noFill/>
        </p:spPr>
        <p:txBody>
          <a:bodyPr wrap="square" rtlCol="0">
            <a:spAutoFit/>
          </a:bodyPr>
          <a:lstStyle/>
          <a:p>
            <a:r>
              <a:rPr lang="en-US" b="1" dirty="0"/>
              <a:t>Content updated: December3, 2025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2" fill="hold" grpId="0" nodeType="afterEffect" nodePh="1">
                                  <p:stCondLst>
                                    <p:cond delay="0"/>
                                  </p:stCondLst>
                                  <p:endCondLst>
                                    <p:cond evt="begin" delay="0">
                                      <p:tn val="5"/>
                                    </p:cond>
                                  </p:endCondLst>
                                  <p:childTnLst>
                                    <p:set>
                                      <p:cBhvr>
                                        <p:cTn id="6" dur="1" fill="hold">
                                          <p:stCondLst>
                                            <p:cond delay="0"/>
                                          </p:stCondLst>
                                        </p:cTn>
                                        <p:tgtEl>
                                          <p:spTgt spid="4099"/>
                                        </p:tgtEl>
                                        <p:attrNameLst>
                                          <p:attrName>style.visibility</p:attrName>
                                        </p:attrNameLst>
                                      </p:cBhvr>
                                      <p:to>
                                        <p:strVal val="visible"/>
                                      </p:to>
                                    </p:set>
                                    <p:anim calcmode="lin" valueType="num">
                                      <p:cBhvr additive="base">
                                        <p:cTn id="7" dur="500" fill="hold"/>
                                        <p:tgtEl>
                                          <p:spTgt spid="4099"/>
                                        </p:tgtEl>
                                        <p:attrNameLst>
                                          <p:attrName>ppt_x</p:attrName>
                                        </p:attrNameLst>
                                      </p:cBhvr>
                                      <p:tavLst>
                                        <p:tav tm="0">
                                          <p:val>
                                            <p:strVal val="0-#ppt_w/2"/>
                                          </p:val>
                                        </p:tav>
                                        <p:tav tm="100000">
                                          <p:val>
                                            <p:strVal val="#ppt_x"/>
                                          </p:val>
                                        </p:tav>
                                      </p:tavLst>
                                    </p:anim>
                                    <p:anim calcmode="lin" valueType="num">
                                      <p:cBhvr additive="base">
                                        <p:cTn id="8" dur="500" fill="hold"/>
                                        <p:tgtEl>
                                          <p:spTgt spid="409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47090-7007-4B8F-9631-E04973B0EAFD}"/>
              </a:ext>
            </a:extLst>
          </p:cNvPr>
          <p:cNvSpPr>
            <a:spLocks noGrp="1"/>
          </p:cNvSpPr>
          <p:nvPr>
            <p:ph type="title"/>
          </p:nvPr>
        </p:nvSpPr>
        <p:spPr>
          <a:xfrm>
            <a:off x="429658" y="182245"/>
            <a:ext cx="10924142" cy="816609"/>
          </a:xfrm>
        </p:spPr>
        <p:txBody>
          <a:bodyPr>
            <a:normAutofit fontScale="90000"/>
          </a:bodyPr>
          <a:lstStyle/>
          <a:p>
            <a:r>
              <a:rPr lang="en-US" sz="3600" dirty="0"/>
              <a:t>Resources for the Optimal Care of the Injured Patient Dec 2022</a:t>
            </a:r>
          </a:p>
        </p:txBody>
      </p:sp>
      <p:sp>
        <p:nvSpPr>
          <p:cNvPr id="3" name="Content Placeholder 2">
            <a:extLst>
              <a:ext uri="{FF2B5EF4-FFF2-40B4-BE49-F238E27FC236}">
                <a16:creationId xmlns:a16="http://schemas.microsoft.com/office/drawing/2014/main" id="{BFB32812-C8AA-421D-8919-8CD2B457935E}"/>
              </a:ext>
            </a:extLst>
          </p:cNvPr>
          <p:cNvSpPr>
            <a:spLocks noGrp="1"/>
          </p:cNvSpPr>
          <p:nvPr>
            <p:ph idx="1"/>
          </p:nvPr>
        </p:nvSpPr>
        <p:spPr>
          <a:xfrm>
            <a:off x="429658" y="1068895"/>
            <a:ext cx="11116019" cy="2153539"/>
          </a:xfrm>
        </p:spPr>
        <p:txBody>
          <a:bodyPr>
            <a:normAutofit fontScale="77500" lnSpcReduction="20000"/>
          </a:bodyPr>
          <a:lstStyle/>
          <a:p>
            <a:r>
              <a:rPr lang="en-US" sz="3600" dirty="0"/>
              <a:t>Book organized around 9 categories</a:t>
            </a:r>
          </a:p>
          <a:p>
            <a:r>
              <a:rPr lang="en-US" sz="3600" dirty="0"/>
              <a:t>No longer CDs but compliance or noncompliance with standards</a:t>
            </a:r>
          </a:p>
          <a:p>
            <a:r>
              <a:rPr lang="en-US" sz="3600" dirty="0"/>
              <a:t>Standards divided into Type I and Type II</a:t>
            </a:r>
          </a:p>
          <a:p>
            <a:r>
              <a:rPr lang="en-US" sz="3600" dirty="0"/>
              <a:t>Type I standards are considered “critical” and directly impact patient care</a:t>
            </a:r>
          </a:p>
          <a:p>
            <a:r>
              <a:rPr lang="en-US" sz="3600" dirty="0"/>
              <a:t>Verification Cycle: 36 months preceding expiration date of current status</a:t>
            </a:r>
          </a:p>
          <a:p>
            <a:endParaRPr lang="en-US" dirty="0"/>
          </a:p>
        </p:txBody>
      </p:sp>
      <p:pic>
        <p:nvPicPr>
          <p:cNvPr id="6" name="Picture 5">
            <a:extLst>
              <a:ext uri="{FF2B5EF4-FFF2-40B4-BE49-F238E27FC236}">
                <a16:creationId xmlns:a16="http://schemas.microsoft.com/office/drawing/2014/main" id="{EB4C64FA-9656-89B0-40FB-37A9079E0980}"/>
              </a:ext>
            </a:extLst>
          </p:cNvPr>
          <p:cNvPicPr>
            <a:picLocks noChangeAspect="1"/>
          </p:cNvPicPr>
          <p:nvPr/>
        </p:nvPicPr>
        <p:blipFill>
          <a:blip r:embed="rId3"/>
          <a:stretch>
            <a:fillRect/>
          </a:stretch>
        </p:blipFill>
        <p:spPr>
          <a:xfrm>
            <a:off x="517793" y="3635566"/>
            <a:ext cx="11027884" cy="2153539"/>
          </a:xfrm>
          <a:prstGeom prst="rect">
            <a:avLst/>
          </a:prstGeom>
          <a:ln w="53975">
            <a:solidFill>
              <a:schemeClr val="accent6">
                <a:lumMod val="75000"/>
              </a:schemeClr>
            </a:solidFill>
          </a:ln>
        </p:spPr>
      </p:pic>
    </p:spTree>
    <p:extLst>
      <p:ext uri="{BB962C8B-B14F-4D97-AF65-F5344CB8AC3E}">
        <p14:creationId xmlns:p14="http://schemas.microsoft.com/office/powerpoint/2010/main" val="237103404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E909119-07C0-8A13-91E2-4FB7BEE9EFFF}"/>
              </a:ext>
            </a:extLst>
          </p:cNvPr>
          <p:cNvSpPr/>
          <p:nvPr/>
        </p:nvSpPr>
        <p:spPr>
          <a:xfrm>
            <a:off x="386621" y="3048889"/>
            <a:ext cx="2243469" cy="11369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Guidelines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Protocols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B2118B6C-BF79-8BE9-7371-56A27E620BAD}"/>
              </a:ext>
            </a:extLst>
          </p:cNvPr>
          <p:cNvSpPr/>
          <p:nvPr/>
        </p:nvSpPr>
        <p:spPr>
          <a:xfrm>
            <a:off x="2927650" y="3197370"/>
            <a:ext cx="737191" cy="8399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sp>
        <p:nvSpPr>
          <p:cNvPr id="6" name="Rectangle 5">
            <a:extLst>
              <a:ext uri="{FF2B5EF4-FFF2-40B4-BE49-F238E27FC236}">
                <a16:creationId xmlns:a16="http://schemas.microsoft.com/office/drawing/2014/main" id="{713F5799-1C1D-FCFE-D72A-5D08E8364569}"/>
              </a:ext>
            </a:extLst>
          </p:cNvPr>
          <p:cNvSpPr/>
          <p:nvPr/>
        </p:nvSpPr>
        <p:spPr>
          <a:xfrm>
            <a:off x="4001386" y="2823527"/>
            <a:ext cx="2856613" cy="15876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Promote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standardization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of care</a:t>
            </a:r>
          </a:p>
        </p:txBody>
      </p:sp>
      <p:sp>
        <p:nvSpPr>
          <p:cNvPr id="7" name="Rectangle 6">
            <a:extLst>
              <a:ext uri="{FF2B5EF4-FFF2-40B4-BE49-F238E27FC236}">
                <a16:creationId xmlns:a16="http://schemas.microsoft.com/office/drawing/2014/main" id="{197F19CC-8750-BCE8-159C-24BA1A42DD83}"/>
              </a:ext>
            </a:extLst>
          </p:cNvPr>
          <p:cNvSpPr/>
          <p:nvPr/>
        </p:nvSpPr>
        <p:spPr>
          <a:xfrm>
            <a:off x="7132674" y="3197369"/>
            <a:ext cx="783265" cy="8399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sp>
        <p:nvSpPr>
          <p:cNvPr id="8" name="Rectangle 7">
            <a:extLst>
              <a:ext uri="{FF2B5EF4-FFF2-40B4-BE49-F238E27FC236}">
                <a16:creationId xmlns:a16="http://schemas.microsoft.com/office/drawing/2014/main" id="{3375FBE0-EBC3-57C7-C65F-E29885E5ACFF}"/>
              </a:ext>
            </a:extLst>
          </p:cNvPr>
          <p:cNvSpPr/>
          <p:nvPr/>
        </p:nvSpPr>
        <p:spPr>
          <a:xfrm>
            <a:off x="8190614" y="2698672"/>
            <a:ext cx="3728483" cy="16428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Quality of care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Facilitates auditing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Facilitates training</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itle 8">
            <a:extLst>
              <a:ext uri="{FF2B5EF4-FFF2-40B4-BE49-F238E27FC236}">
                <a16:creationId xmlns:a16="http://schemas.microsoft.com/office/drawing/2014/main" id="{81E4751C-253C-778B-8C83-18FDD8C5214A}"/>
              </a:ext>
            </a:extLst>
          </p:cNvPr>
          <p:cNvSpPr>
            <a:spLocks noGrp="1"/>
          </p:cNvSpPr>
          <p:nvPr>
            <p:ph type="title"/>
          </p:nvPr>
        </p:nvSpPr>
        <p:spPr>
          <a:xfrm>
            <a:off x="386621" y="769187"/>
            <a:ext cx="10960395" cy="839972"/>
          </a:xfrm>
        </p:spPr>
        <p:txBody>
          <a:bodyPr>
            <a:normAutofit/>
          </a:bodyPr>
          <a:lstStyle/>
          <a:p>
            <a:r>
              <a:rPr lang="en-US" sz="4400" dirty="0">
                <a:solidFill>
                  <a:schemeClr val="accent6">
                    <a:lumMod val="75000"/>
                  </a:schemeClr>
                </a:solidFill>
              </a:rPr>
              <a:t>5.1 Guidelines – Type II</a:t>
            </a:r>
          </a:p>
        </p:txBody>
      </p:sp>
      <p:sp>
        <p:nvSpPr>
          <p:cNvPr id="13" name="Rectangle 12">
            <a:extLst>
              <a:ext uri="{FF2B5EF4-FFF2-40B4-BE49-F238E27FC236}">
                <a16:creationId xmlns:a16="http://schemas.microsoft.com/office/drawing/2014/main" id="{29A4F0AD-C7F1-407E-CDBD-62172A0DE261}"/>
              </a:ext>
            </a:extLst>
          </p:cNvPr>
          <p:cNvSpPr/>
          <p:nvPr/>
        </p:nvSpPr>
        <p:spPr>
          <a:xfrm>
            <a:off x="9121422" y="-10633"/>
            <a:ext cx="3070578" cy="839972"/>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LI, LII, LIII, PTCI, PTCII</a:t>
            </a:r>
          </a:p>
        </p:txBody>
      </p:sp>
      <p:sp>
        <p:nvSpPr>
          <p:cNvPr id="2" name="TextBox 1">
            <a:extLst>
              <a:ext uri="{FF2B5EF4-FFF2-40B4-BE49-F238E27FC236}">
                <a16:creationId xmlns:a16="http://schemas.microsoft.com/office/drawing/2014/main" id="{3E5851E1-F4AA-63D8-4462-B44EA3CC5441}"/>
              </a:ext>
            </a:extLst>
          </p:cNvPr>
          <p:cNvSpPr txBox="1"/>
          <p:nvPr/>
        </p:nvSpPr>
        <p:spPr>
          <a:xfrm>
            <a:off x="627633" y="1894144"/>
            <a:ext cx="176144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Rationale</a:t>
            </a:r>
          </a:p>
        </p:txBody>
      </p:sp>
    </p:spTree>
    <p:extLst>
      <p:ext uri="{BB962C8B-B14F-4D97-AF65-F5344CB8AC3E}">
        <p14:creationId xmlns:p14="http://schemas.microsoft.com/office/powerpoint/2010/main" val="323864650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AF018-9F9E-95E4-5E4F-C4FDF086BBB8}"/>
              </a:ext>
            </a:extLst>
          </p:cNvPr>
          <p:cNvSpPr>
            <a:spLocks noGrp="1"/>
          </p:cNvSpPr>
          <p:nvPr>
            <p:ph type="title"/>
          </p:nvPr>
        </p:nvSpPr>
        <p:spPr/>
        <p:txBody>
          <a:bodyPr/>
          <a:lstStyle/>
          <a:p>
            <a:r>
              <a:rPr lang="en-US" dirty="0">
                <a:solidFill>
                  <a:schemeClr val="accent6">
                    <a:lumMod val="75000"/>
                  </a:schemeClr>
                </a:solidFill>
              </a:rPr>
              <a:t>5.1 Guidelines-Type II-Sustainability</a:t>
            </a:r>
          </a:p>
        </p:txBody>
      </p:sp>
      <p:sp>
        <p:nvSpPr>
          <p:cNvPr id="8" name="TextBox 7">
            <a:extLst>
              <a:ext uri="{FF2B5EF4-FFF2-40B4-BE49-F238E27FC236}">
                <a16:creationId xmlns:a16="http://schemas.microsoft.com/office/drawing/2014/main" id="{77582ACB-5BDB-C234-815D-04FFEB6CE27E}"/>
              </a:ext>
            </a:extLst>
          </p:cNvPr>
          <p:cNvSpPr txBox="1"/>
          <p:nvPr/>
        </p:nvSpPr>
        <p:spPr>
          <a:xfrm>
            <a:off x="646043" y="2562890"/>
            <a:ext cx="6490253" cy="2554545"/>
          </a:xfrm>
          <a:prstGeom prst="rect">
            <a:avLst/>
          </a:prstGeom>
          <a:solidFill>
            <a:schemeClr val="accent1">
              <a:lumMod val="75000"/>
            </a:schemeClr>
          </a:solidFill>
          <a:ln>
            <a:solidFill>
              <a:schemeClr val="accent1">
                <a:lumMod val="75000"/>
              </a:schemeClr>
            </a:solidFill>
          </a:ln>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Dated</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Revised: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q 3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yrs</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(min)</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based on new evidence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opportunities for improvement</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4F2BC4A7-C8E7-735A-D8DA-750401D3277A}"/>
              </a:ext>
            </a:extLst>
          </p:cNvPr>
          <p:cNvSpPr txBox="1"/>
          <p:nvPr/>
        </p:nvSpPr>
        <p:spPr>
          <a:xfrm>
            <a:off x="8050696" y="3319670"/>
            <a:ext cx="3495261" cy="954107"/>
          </a:xfrm>
          <a:prstGeom prst="rect">
            <a:avLst/>
          </a:prstGeom>
          <a:solidFill>
            <a:schemeClr val="accent1">
              <a:lumMod val="75000"/>
            </a:schemeClr>
          </a:solidFill>
          <a:ln>
            <a:solidFill>
              <a:schemeClr val="accent1">
                <a:lumMod val="7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Resources: Websites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AAST, EAST, TQIP, WTA</a:t>
            </a:r>
          </a:p>
        </p:txBody>
      </p:sp>
    </p:spTree>
    <p:extLst>
      <p:ext uri="{BB962C8B-B14F-4D97-AF65-F5344CB8AC3E}">
        <p14:creationId xmlns:p14="http://schemas.microsoft.com/office/powerpoint/2010/main" val="304070874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D4589-B3D2-7A06-399C-629D375B43E6}"/>
              </a:ext>
            </a:extLst>
          </p:cNvPr>
          <p:cNvSpPr>
            <a:spLocks noGrp="1"/>
          </p:cNvSpPr>
          <p:nvPr>
            <p:ph type="title"/>
          </p:nvPr>
        </p:nvSpPr>
        <p:spPr>
          <a:xfrm>
            <a:off x="350823" y="156874"/>
            <a:ext cx="10515600" cy="723660"/>
          </a:xfrm>
        </p:spPr>
        <p:txBody>
          <a:bodyPr>
            <a:normAutofit fontScale="90000"/>
          </a:bodyPr>
          <a:lstStyle/>
          <a:p>
            <a:r>
              <a:rPr lang="en-US" dirty="0">
                <a:solidFill>
                  <a:schemeClr val="accent6">
                    <a:lumMod val="75000"/>
                  </a:schemeClr>
                </a:solidFill>
              </a:rPr>
              <a:t>PRQ</a:t>
            </a:r>
          </a:p>
        </p:txBody>
      </p:sp>
      <p:pic>
        <p:nvPicPr>
          <p:cNvPr id="4" name="Picture 3">
            <a:extLst>
              <a:ext uri="{FF2B5EF4-FFF2-40B4-BE49-F238E27FC236}">
                <a16:creationId xmlns:a16="http://schemas.microsoft.com/office/drawing/2014/main" id="{F319418E-3BB8-4981-A918-77E017343BE3}"/>
              </a:ext>
            </a:extLst>
          </p:cNvPr>
          <p:cNvPicPr>
            <a:picLocks noChangeAspect="1"/>
          </p:cNvPicPr>
          <p:nvPr/>
        </p:nvPicPr>
        <p:blipFill>
          <a:blip r:embed="rId2"/>
          <a:stretch>
            <a:fillRect/>
          </a:stretch>
        </p:blipFill>
        <p:spPr>
          <a:xfrm>
            <a:off x="350823" y="783336"/>
            <a:ext cx="11682195" cy="3830228"/>
          </a:xfrm>
          <a:prstGeom prst="rect">
            <a:avLst/>
          </a:prstGeom>
        </p:spPr>
      </p:pic>
      <p:sp>
        <p:nvSpPr>
          <p:cNvPr id="3" name="Rectangle 2">
            <a:extLst>
              <a:ext uri="{FF2B5EF4-FFF2-40B4-BE49-F238E27FC236}">
                <a16:creationId xmlns:a16="http://schemas.microsoft.com/office/drawing/2014/main" id="{D1B87A74-D309-95AC-0B61-A6C0C520AD1E}"/>
              </a:ext>
            </a:extLst>
          </p:cNvPr>
          <p:cNvSpPr/>
          <p:nvPr/>
        </p:nvSpPr>
        <p:spPr>
          <a:xfrm>
            <a:off x="482600" y="3021584"/>
            <a:ext cx="11240044" cy="125272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105044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73D1B-1A91-B15A-7FC2-94CE7F5C8DD6}"/>
              </a:ext>
            </a:extLst>
          </p:cNvPr>
          <p:cNvSpPr>
            <a:spLocks noGrp="1"/>
          </p:cNvSpPr>
          <p:nvPr>
            <p:ph type="title"/>
          </p:nvPr>
        </p:nvSpPr>
        <p:spPr>
          <a:xfrm>
            <a:off x="563526" y="1229242"/>
            <a:ext cx="10790274" cy="946410"/>
          </a:xfrm>
        </p:spPr>
        <p:txBody>
          <a:bodyPr>
            <a:normAutofit fontScale="90000"/>
          </a:bodyPr>
          <a:lstStyle/>
          <a:p>
            <a:r>
              <a:rPr lang="en-US" dirty="0">
                <a:solidFill>
                  <a:schemeClr val="accent6">
                    <a:lumMod val="75000"/>
                  </a:schemeClr>
                </a:solidFill>
              </a:rPr>
              <a:t>5.2 Trauma Surgeon &amp; Emergency Medicine</a:t>
            </a:r>
            <a:br>
              <a:rPr lang="en-US" dirty="0">
                <a:solidFill>
                  <a:schemeClr val="accent6">
                    <a:lumMod val="75000"/>
                  </a:schemeClr>
                </a:solidFill>
              </a:rPr>
            </a:br>
            <a:r>
              <a:rPr lang="en-US" dirty="0">
                <a:solidFill>
                  <a:schemeClr val="accent6">
                    <a:lumMod val="75000"/>
                  </a:schemeClr>
                </a:solidFill>
              </a:rPr>
              <a:t>Shared Responsibilities – Type II </a:t>
            </a:r>
            <a:br>
              <a:rPr lang="en-US" dirty="0">
                <a:solidFill>
                  <a:schemeClr val="accent6">
                    <a:lumMod val="75000"/>
                  </a:schemeClr>
                </a:solidFill>
              </a:rPr>
            </a:br>
            <a:endParaRPr lang="en-US" dirty="0">
              <a:solidFill>
                <a:schemeClr val="accent6">
                  <a:lumMod val="75000"/>
                </a:schemeClr>
              </a:solidFill>
            </a:endParaRPr>
          </a:p>
        </p:txBody>
      </p:sp>
      <p:sp>
        <p:nvSpPr>
          <p:cNvPr id="3" name="Content Placeholder 2">
            <a:extLst>
              <a:ext uri="{FF2B5EF4-FFF2-40B4-BE49-F238E27FC236}">
                <a16:creationId xmlns:a16="http://schemas.microsoft.com/office/drawing/2014/main" id="{C924EF3E-32A9-F7E8-A45B-7CC53A4D38A9}"/>
              </a:ext>
            </a:extLst>
          </p:cNvPr>
          <p:cNvSpPr>
            <a:spLocks noGrp="1"/>
          </p:cNvSpPr>
          <p:nvPr>
            <p:ph idx="1"/>
          </p:nvPr>
        </p:nvSpPr>
        <p:spPr>
          <a:xfrm>
            <a:off x="563526" y="2175652"/>
            <a:ext cx="10061802" cy="1511793"/>
          </a:xfrm>
        </p:spPr>
        <p:txBody>
          <a:bodyPr/>
          <a:lstStyle/>
          <a:p>
            <a:r>
              <a:rPr lang="en-US" sz="3200" dirty="0"/>
              <a:t>The trauma surgeon &amp; emergency medicine physician </a:t>
            </a:r>
            <a:r>
              <a:rPr lang="en-US" sz="3200" u="sng" dirty="0"/>
              <a:t>shared responsibilities </a:t>
            </a:r>
            <a:r>
              <a:rPr lang="en-US" sz="3200" dirty="0"/>
              <a:t>for resuscitations must be </a:t>
            </a:r>
            <a:r>
              <a:rPr lang="en-US" sz="3200" u="sng" dirty="0"/>
              <a:t>defined </a:t>
            </a:r>
            <a:r>
              <a:rPr lang="en-US" sz="3200" dirty="0"/>
              <a:t>and </a:t>
            </a:r>
            <a:r>
              <a:rPr lang="en-US" sz="3200" u="sng" dirty="0"/>
              <a:t>approved</a:t>
            </a:r>
            <a:r>
              <a:rPr lang="en-US" sz="3200" dirty="0"/>
              <a:t> by the TMD</a:t>
            </a:r>
          </a:p>
          <a:p>
            <a:pPr marL="0" indent="0">
              <a:buNone/>
            </a:pPr>
            <a:endParaRPr lang="en-US" dirty="0"/>
          </a:p>
        </p:txBody>
      </p:sp>
      <p:pic>
        <p:nvPicPr>
          <p:cNvPr id="7" name="Picture 6">
            <a:extLst>
              <a:ext uri="{FF2B5EF4-FFF2-40B4-BE49-F238E27FC236}">
                <a16:creationId xmlns:a16="http://schemas.microsoft.com/office/drawing/2014/main" id="{7463BE23-571B-080F-0FB1-57B572A097A7}"/>
              </a:ext>
            </a:extLst>
          </p:cNvPr>
          <p:cNvPicPr>
            <a:picLocks noChangeAspect="1"/>
          </p:cNvPicPr>
          <p:nvPr/>
        </p:nvPicPr>
        <p:blipFill>
          <a:blip r:embed="rId2"/>
          <a:stretch>
            <a:fillRect/>
          </a:stretch>
        </p:blipFill>
        <p:spPr>
          <a:xfrm>
            <a:off x="8448732" y="0"/>
            <a:ext cx="3743268" cy="659219"/>
          </a:xfrm>
          <a:prstGeom prst="rect">
            <a:avLst/>
          </a:prstGeom>
        </p:spPr>
      </p:pic>
    </p:spTree>
    <p:extLst>
      <p:ext uri="{BB962C8B-B14F-4D97-AF65-F5344CB8AC3E}">
        <p14:creationId xmlns:p14="http://schemas.microsoft.com/office/powerpoint/2010/main" val="193836553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A4286-99ED-5BDD-4C43-8BD76B8D4AC5}"/>
              </a:ext>
            </a:extLst>
          </p:cNvPr>
          <p:cNvSpPr>
            <a:spLocks noGrp="1"/>
          </p:cNvSpPr>
          <p:nvPr>
            <p:ph type="title"/>
          </p:nvPr>
        </p:nvSpPr>
        <p:spPr>
          <a:xfrm>
            <a:off x="124963" y="720554"/>
            <a:ext cx="10683947" cy="797441"/>
          </a:xfrm>
        </p:spPr>
        <p:txBody>
          <a:bodyPr>
            <a:normAutofit fontScale="90000"/>
          </a:bodyPr>
          <a:lstStyle/>
          <a:p>
            <a:r>
              <a:rPr lang="en-US" dirty="0">
                <a:solidFill>
                  <a:schemeClr val="accent6">
                    <a:lumMod val="75000"/>
                  </a:schemeClr>
                </a:solidFill>
              </a:rPr>
              <a:t>5.3 Levels of Trauma Activation – Type II</a:t>
            </a:r>
            <a:br>
              <a:rPr lang="en-US" b="0" dirty="0">
                <a:solidFill>
                  <a:schemeClr val="accent6">
                    <a:lumMod val="75000"/>
                  </a:schemeClr>
                </a:solidFill>
              </a:rPr>
            </a:br>
            <a:endParaRPr lang="en-US" b="0" dirty="0">
              <a:solidFill>
                <a:schemeClr val="accent6">
                  <a:lumMod val="75000"/>
                </a:schemeClr>
              </a:solidFill>
            </a:endParaRPr>
          </a:p>
        </p:txBody>
      </p:sp>
      <p:sp>
        <p:nvSpPr>
          <p:cNvPr id="3" name="Content Placeholder 2">
            <a:extLst>
              <a:ext uri="{FF2B5EF4-FFF2-40B4-BE49-F238E27FC236}">
                <a16:creationId xmlns:a16="http://schemas.microsoft.com/office/drawing/2014/main" id="{974BDDB4-002B-D15B-91B1-5A5C95E418B5}"/>
              </a:ext>
            </a:extLst>
          </p:cNvPr>
          <p:cNvSpPr>
            <a:spLocks noGrp="1"/>
          </p:cNvSpPr>
          <p:nvPr>
            <p:ph idx="1"/>
          </p:nvPr>
        </p:nvSpPr>
        <p:spPr>
          <a:xfrm>
            <a:off x="124963" y="1396318"/>
            <a:ext cx="11721606" cy="4424380"/>
          </a:xfrm>
          <a:solidFill>
            <a:schemeClr val="bg1"/>
          </a:solidFill>
        </p:spPr>
        <p:txBody>
          <a:bodyPr>
            <a:normAutofit fontScale="85000" lnSpcReduction="20000"/>
          </a:bodyPr>
          <a:lstStyle/>
          <a:p>
            <a:pPr marL="0" indent="0">
              <a:buNone/>
            </a:pPr>
            <a:r>
              <a:rPr lang="en-US" sz="3500" b="1" dirty="0"/>
              <a:t>Minimum 8 Criteria - Highest Level Activation </a:t>
            </a:r>
          </a:p>
          <a:p>
            <a:pPr marL="457200" indent="-457200">
              <a:buFont typeface="+mj-lt"/>
              <a:buAutoNum type="arabicPeriod"/>
            </a:pPr>
            <a:r>
              <a:rPr lang="en-US" sz="3000" dirty="0"/>
              <a:t>Confirmed Hypotension</a:t>
            </a:r>
          </a:p>
          <a:p>
            <a:pPr lvl="1"/>
            <a:r>
              <a:rPr lang="en-US" sz="3000" dirty="0"/>
              <a:t>BP &lt; 90 </a:t>
            </a:r>
            <a:r>
              <a:rPr lang="en-US" sz="2600" dirty="0"/>
              <a:t>(</a:t>
            </a:r>
            <a:r>
              <a:rPr lang="en-US" sz="2600" i="1" dirty="0"/>
              <a:t>at any time</a:t>
            </a:r>
            <a:r>
              <a:rPr lang="en-US" sz="2600" dirty="0"/>
              <a:t>) </a:t>
            </a:r>
            <a:r>
              <a:rPr lang="en-US" sz="3000" dirty="0"/>
              <a:t>adults</a:t>
            </a:r>
          </a:p>
          <a:p>
            <a:pPr lvl="1"/>
            <a:r>
              <a:rPr lang="en-US" sz="3000" dirty="0"/>
              <a:t>Age-specific hypotension peds</a:t>
            </a:r>
          </a:p>
          <a:p>
            <a:pPr marL="457200" indent="-457200">
              <a:buFont typeface="+mj-lt"/>
              <a:buAutoNum type="arabicPeriod"/>
            </a:pPr>
            <a:r>
              <a:rPr lang="en-US" sz="3000" dirty="0"/>
              <a:t>GSW neck, chest, or abdomen</a:t>
            </a:r>
          </a:p>
          <a:p>
            <a:pPr marL="457200" indent="-457200">
              <a:buFont typeface="+mj-lt"/>
              <a:buAutoNum type="arabicPeriod"/>
            </a:pPr>
            <a:r>
              <a:rPr lang="en-US" sz="3000" dirty="0"/>
              <a:t>GCS &lt; 9 </a:t>
            </a:r>
            <a:r>
              <a:rPr lang="en-US" sz="2600" i="1" dirty="0"/>
              <a:t>(trauma mechanism)</a:t>
            </a:r>
          </a:p>
          <a:p>
            <a:pPr marL="457200" indent="-457200">
              <a:buFont typeface="+mj-lt"/>
              <a:buAutoNum type="arabicPeriod"/>
            </a:pPr>
            <a:r>
              <a:rPr lang="en-US" sz="3000" dirty="0"/>
              <a:t>Transfers in blood infusing)</a:t>
            </a:r>
          </a:p>
          <a:p>
            <a:pPr marL="457200" indent="-457200">
              <a:buFont typeface="+mj-lt"/>
              <a:buAutoNum type="arabicPeriod"/>
            </a:pPr>
            <a:r>
              <a:rPr lang="en-US" sz="3000" dirty="0"/>
              <a:t>Transfers in ongoing resp compromise (</a:t>
            </a:r>
            <a:r>
              <a:rPr lang="en-US" sz="2600" i="1" dirty="0"/>
              <a:t>excludes ETT outside facility resp stable</a:t>
            </a:r>
            <a:r>
              <a:rPr lang="en-US" sz="2600" dirty="0"/>
              <a:t>)</a:t>
            </a:r>
            <a:endParaRPr lang="en-US" sz="3000" dirty="0"/>
          </a:p>
          <a:p>
            <a:pPr marL="514350" indent="-514350">
              <a:buFont typeface="+mj-lt"/>
              <a:buAutoNum type="arabicPeriod" startAt="6"/>
            </a:pPr>
            <a:r>
              <a:rPr lang="en-US" sz="3000" dirty="0"/>
              <a:t>Field intubation direct to trauma center</a:t>
            </a:r>
          </a:p>
          <a:p>
            <a:pPr marL="514350" indent="-514350">
              <a:buFont typeface="+mj-lt"/>
              <a:buAutoNum type="arabicPeriod" startAt="6"/>
            </a:pPr>
            <a:r>
              <a:rPr lang="en-US" sz="3000" dirty="0"/>
              <a:t>Respiratory compromise or emergent airway</a:t>
            </a:r>
          </a:p>
          <a:p>
            <a:pPr marL="514350" indent="-514350">
              <a:buFont typeface="+mj-lt"/>
              <a:buAutoNum type="arabicPeriod" startAt="6"/>
            </a:pPr>
            <a:r>
              <a:rPr lang="en-US" sz="3000" dirty="0"/>
              <a:t>EM physician discretion</a:t>
            </a:r>
          </a:p>
        </p:txBody>
      </p:sp>
      <p:sp>
        <p:nvSpPr>
          <p:cNvPr id="5" name="Rectangle 4">
            <a:extLst>
              <a:ext uri="{FF2B5EF4-FFF2-40B4-BE49-F238E27FC236}">
                <a16:creationId xmlns:a16="http://schemas.microsoft.com/office/drawing/2014/main" id="{E8248E49-55E5-7B9D-64C9-666F9AFDD5BA}"/>
              </a:ext>
            </a:extLst>
          </p:cNvPr>
          <p:cNvSpPr/>
          <p:nvPr/>
        </p:nvSpPr>
        <p:spPr>
          <a:xfrm>
            <a:off x="5610362" y="1877010"/>
            <a:ext cx="6236207" cy="17923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Tiered activations define the criteria for each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Center may have additional criteria</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Update routinely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Use registry data (under/over triage)</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F592393F-2965-E3B5-5F95-D4A788920B37}"/>
              </a:ext>
            </a:extLst>
          </p:cNvPr>
          <p:cNvSpPr/>
          <p:nvPr/>
        </p:nvSpPr>
        <p:spPr>
          <a:xfrm>
            <a:off x="9200444" y="0"/>
            <a:ext cx="2991556" cy="58010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white"/>
                </a:solidFill>
                <a:effectLst/>
                <a:uLnTx/>
                <a:uFillTx/>
                <a:latin typeface="Calibri" panose="020F0502020204030204"/>
                <a:ea typeface="+mn-ea"/>
                <a:cs typeface="+mn-cs"/>
              </a:rPr>
              <a:t>LI, LII, LIII, PTCI, PTCII</a:t>
            </a:r>
          </a:p>
        </p:txBody>
      </p:sp>
    </p:spTree>
    <p:extLst>
      <p:ext uri="{BB962C8B-B14F-4D97-AF65-F5344CB8AC3E}">
        <p14:creationId xmlns:p14="http://schemas.microsoft.com/office/powerpoint/2010/main" val="256583523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8EF97-5081-567F-387E-00C7B56F4796}"/>
              </a:ext>
            </a:extLst>
          </p:cNvPr>
          <p:cNvSpPr>
            <a:spLocks noGrp="1"/>
          </p:cNvSpPr>
          <p:nvPr>
            <p:ph type="title"/>
          </p:nvPr>
        </p:nvSpPr>
        <p:spPr>
          <a:xfrm>
            <a:off x="624046" y="285848"/>
            <a:ext cx="10515600" cy="540807"/>
          </a:xfrm>
        </p:spPr>
        <p:txBody>
          <a:bodyPr>
            <a:normAutofit fontScale="90000"/>
          </a:bodyPr>
          <a:lstStyle/>
          <a:p>
            <a:r>
              <a:rPr lang="en-US" dirty="0"/>
              <a:t>PRQ</a:t>
            </a:r>
          </a:p>
        </p:txBody>
      </p:sp>
      <p:pic>
        <p:nvPicPr>
          <p:cNvPr id="5" name="Content Placeholder 4">
            <a:extLst>
              <a:ext uri="{FF2B5EF4-FFF2-40B4-BE49-F238E27FC236}">
                <a16:creationId xmlns:a16="http://schemas.microsoft.com/office/drawing/2014/main" id="{C0347837-998D-90C0-F3C8-3BBC08055F68}"/>
              </a:ext>
            </a:extLst>
          </p:cNvPr>
          <p:cNvPicPr>
            <a:picLocks noGrp="1" noChangeAspect="1"/>
          </p:cNvPicPr>
          <p:nvPr>
            <p:ph idx="1"/>
          </p:nvPr>
        </p:nvPicPr>
        <p:blipFill>
          <a:blip r:embed="rId2"/>
          <a:stretch>
            <a:fillRect/>
          </a:stretch>
        </p:blipFill>
        <p:spPr>
          <a:xfrm>
            <a:off x="344646" y="839955"/>
            <a:ext cx="10729753" cy="4830618"/>
          </a:xfrm>
        </p:spPr>
      </p:pic>
      <p:sp>
        <p:nvSpPr>
          <p:cNvPr id="3" name="Rectangle 2">
            <a:extLst>
              <a:ext uri="{FF2B5EF4-FFF2-40B4-BE49-F238E27FC236}">
                <a16:creationId xmlns:a16="http://schemas.microsoft.com/office/drawing/2014/main" id="{BA078DE7-FD10-F4CD-1690-23F226773F6A}"/>
              </a:ext>
            </a:extLst>
          </p:cNvPr>
          <p:cNvSpPr/>
          <p:nvPr/>
        </p:nvSpPr>
        <p:spPr>
          <a:xfrm>
            <a:off x="590009" y="2884932"/>
            <a:ext cx="10239026" cy="108813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051963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F1E29-02C2-E0A3-2DBD-89CF9519CEAA}"/>
              </a:ext>
            </a:extLst>
          </p:cNvPr>
          <p:cNvSpPr>
            <a:spLocks noGrp="1"/>
          </p:cNvSpPr>
          <p:nvPr>
            <p:ph type="title"/>
          </p:nvPr>
        </p:nvSpPr>
        <p:spPr>
          <a:xfrm>
            <a:off x="223734" y="515594"/>
            <a:ext cx="11811572" cy="1325563"/>
          </a:xfrm>
        </p:spPr>
        <p:txBody>
          <a:bodyPr>
            <a:normAutofit fontScale="90000"/>
          </a:bodyPr>
          <a:lstStyle/>
          <a:p>
            <a:r>
              <a:rPr lang="en-US" dirty="0">
                <a:solidFill>
                  <a:schemeClr val="accent6">
                    <a:lumMod val="75000"/>
                  </a:schemeClr>
                </a:solidFill>
              </a:rPr>
              <a:t>5.4 Trauma Surgeon Response</a:t>
            </a:r>
            <a:br>
              <a:rPr lang="en-US" dirty="0">
                <a:solidFill>
                  <a:schemeClr val="accent6">
                    <a:lumMod val="75000"/>
                  </a:schemeClr>
                </a:solidFill>
              </a:rPr>
            </a:br>
            <a:r>
              <a:rPr lang="en-US" dirty="0">
                <a:solidFill>
                  <a:schemeClr val="accent6">
                    <a:lumMod val="75000"/>
                  </a:schemeClr>
                </a:solidFill>
              </a:rPr>
              <a:t>       Highest Level Activation – Type I</a:t>
            </a:r>
          </a:p>
        </p:txBody>
      </p:sp>
      <p:sp>
        <p:nvSpPr>
          <p:cNvPr id="3" name="Content Placeholder 2">
            <a:extLst>
              <a:ext uri="{FF2B5EF4-FFF2-40B4-BE49-F238E27FC236}">
                <a16:creationId xmlns:a16="http://schemas.microsoft.com/office/drawing/2014/main" id="{9B8D7C67-0436-C12C-2F15-B6AB779B6BBD}"/>
              </a:ext>
            </a:extLst>
          </p:cNvPr>
          <p:cNvSpPr>
            <a:spLocks noGrp="1"/>
          </p:cNvSpPr>
          <p:nvPr>
            <p:ph idx="1"/>
          </p:nvPr>
        </p:nvSpPr>
        <p:spPr>
          <a:xfrm>
            <a:off x="223734" y="2013282"/>
            <a:ext cx="9985137" cy="1766591"/>
          </a:xfrm>
        </p:spPr>
        <p:txBody>
          <a:bodyPr>
            <a:normAutofit fontScale="40000" lnSpcReduction="20000"/>
          </a:bodyPr>
          <a:lstStyle/>
          <a:p>
            <a:r>
              <a:rPr lang="en-US" sz="5900" u="sng" dirty="0"/>
              <a:t>Level I/II</a:t>
            </a:r>
            <a:r>
              <a:rPr lang="en-US" sz="5900" dirty="0"/>
              <a:t>: Surgeon at bedside within </a:t>
            </a:r>
            <a:r>
              <a:rPr lang="en-US" sz="5900" b="1" u="sng" dirty="0"/>
              <a:t>15 min</a:t>
            </a:r>
            <a:r>
              <a:rPr lang="en-US" sz="5900" b="1" dirty="0"/>
              <a:t> </a:t>
            </a:r>
            <a:r>
              <a:rPr lang="en-US" sz="5900" dirty="0"/>
              <a:t>of patient arrival</a:t>
            </a:r>
          </a:p>
          <a:p>
            <a:r>
              <a:rPr lang="en-US" sz="5900" u="sng" dirty="0"/>
              <a:t>Level III</a:t>
            </a:r>
            <a:r>
              <a:rPr lang="en-US" sz="5900" dirty="0"/>
              <a:t>:   Surgeon at bedside within </a:t>
            </a:r>
            <a:r>
              <a:rPr lang="en-US" sz="5900" b="1" u="sng" dirty="0"/>
              <a:t>30 min</a:t>
            </a:r>
            <a:r>
              <a:rPr lang="en-US" sz="5900" b="1" dirty="0"/>
              <a:t> </a:t>
            </a:r>
            <a:r>
              <a:rPr lang="en-US" sz="5900" dirty="0"/>
              <a:t>of patient arrival</a:t>
            </a:r>
          </a:p>
          <a:p>
            <a:r>
              <a:rPr lang="en-US" sz="5900" dirty="0">
                <a:solidFill>
                  <a:srgbClr val="FF0000"/>
                </a:solidFill>
              </a:rPr>
              <a:t>Walk-in/arrived by private car patient activation “clock” starts at time of notification/page</a:t>
            </a:r>
          </a:p>
          <a:p>
            <a:r>
              <a:rPr lang="en-US" sz="5900" dirty="0">
                <a:solidFill>
                  <a:srgbClr val="FF0000"/>
                </a:solidFill>
              </a:rPr>
              <a:t>(ACS communication, reviewed with Dr. Nathens </a:t>
            </a:r>
            <a:r>
              <a:rPr lang="en-US" sz="5900">
                <a:solidFill>
                  <a:srgbClr val="FF0000"/>
                </a:solidFill>
              </a:rPr>
              <a:t>March 2025)</a:t>
            </a:r>
            <a:endParaRPr lang="en-US" sz="5900" dirty="0">
              <a:solidFill>
                <a:srgbClr val="FF0000"/>
              </a:solidFill>
            </a:endParaRPr>
          </a:p>
          <a:p>
            <a:endParaRPr lang="en-US" dirty="0">
              <a:solidFill>
                <a:srgbClr val="FF0000"/>
              </a:solidFill>
            </a:endParaRPr>
          </a:p>
          <a:p>
            <a:pPr marL="0" indent="0">
              <a:buNone/>
            </a:pPr>
            <a:endParaRPr lang="en-US" dirty="0">
              <a:solidFill>
                <a:srgbClr val="FF0000"/>
              </a:solidFill>
            </a:endParaRPr>
          </a:p>
        </p:txBody>
      </p:sp>
      <p:sp>
        <p:nvSpPr>
          <p:cNvPr id="4" name="Rectangle 3">
            <a:extLst>
              <a:ext uri="{FF2B5EF4-FFF2-40B4-BE49-F238E27FC236}">
                <a16:creationId xmlns:a16="http://schemas.microsoft.com/office/drawing/2014/main" id="{4CEC2BB4-47B9-5AA1-F21B-715A8E584D63}"/>
              </a:ext>
            </a:extLst>
          </p:cNvPr>
          <p:cNvSpPr/>
          <p:nvPr/>
        </p:nvSpPr>
        <p:spPr>
          <a:xfrm>
            <a:off x="9324753" y="0"/>
            <a:ext cx="2867247" cy="515594"/>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LI, LII, LIII, PTCI, PTCII</a:t>
            </a:r>
          </a:p>
        </p:txBody>
      </p:sp>
      <p:sp>
        <p:nvSpPr>
          <p:cNvPr id="5" name="Rectangle 4">
            <a:extLst>
              <a:ext uri="{FF2B5EF4-FFF2-40B4-BE49-F238E27FC236}">
                <a16:creationId xmlns:a16="http://schemas.microsoft.com/office/drawing/2014/main" id="{A315E4EA-AE39-1FDF-3F07-B35D3CFF857E}"/>
              </a:ext>
            </a:extLst>
          </p:cNvPr>
          <p:cNvSpPr/>
          <p:nvPr/>
        </p:nvSpPr>
        <p:spPr>
          <a:xfrm>
            <a:off x="289324" y="3951998"/>
            <a:ext cx="10769600" cy="152682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Times must be documented and tracked</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Report of highest-level activations &amp; proportion of surgeon response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APPs, &amp; Residents may start resus </a:t>
            </a:r>
            <a:r>
              <a:rPr kumimoji="0" lang="en-US" sz="2400" b="0" i="0" u="sng" strike="noStrike" kern="1200" cap="none" spc="0" normalizeH="0" baseline="0" noProof="0" dirty="0">
                <a:ln>
                  <a:noFill/>
                </a:ln>
                <a:solidFill>
                  <a:prstClr val="black"/>
                </a:solidFill>
                <a:effectLst/>
                <a:uLnTx/>
                <a:uFillTx/>
                <a:latin typeface="Calibri" panose="020F0502020204030204"/>
                <a:ea typeface="+mn-ea"/>
                <a:cs typeface="+mn-cs"/>
              </a:rPr>
              <a:t>but do not count for this standard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2E147CAB-8E9B-9EE3-3682-985E2C335EB4}"/>
              </a:ext>
            </a:extLst>
          </p:cNvPr>
          <p:cNvSpPr/>
          <p:nvPr/>
        </p:nvSpPr>
        <p:spPr>
          <a:xfrm>
            <a:off x="9518533" y="1793731"/>
            <a:ext cx="2020711" cy="83270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80%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of the time</a:t>
            </a:r>
          </a:p>
        </p:txBody>
      </p:sp>
    </p:spTree>
    <p:extLst>
      <p:ext uri="{BB962C8B-B14F-4D97-AF65-F5344CB8AC3E}">
        <p14:creationId xmlns:p14="http://schemas.microsoft.com/office/powerpoint/2010/main" val="238311878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AD9DD-CAB8-6A3C-9C7E-DAB0E086C745}"/>
              </a:ext>
            </a:extLst>
          </p:cNvPr>
          <p:cNvSpPr>
            <a:spLocks noGrp="1"/>
          </p:cNvSpPr>
          <p:nvPr>
            <p:ph type="title"/>
          </p:nvPr>
        </p:nvSpPr>
        <p:spPr>
          <a:xfrm>
            <a:off x="223736" y="111125"/>
            <a:ext cx="11130064" cy="1325563"/>
          </a:xfrm>
        </p:spPr>
        <p:txBody>
          <a:bodyPr>
            <a:normAutofit fontScale="90000"/>
          </a:bodyPr>
          <a:lstStyle/>
          <a:p>
            <a:r>
              <a:rPr lang="en-US" dirty="0">
                <a:solidFill>
                  <a:schemeClr val="accent6">
                    <a:lumMod val="75000"/>
                  </a:schemeClr>
                </a:solidFill>
              </a:rPr>
              <a:t>5.5 Trauma Surgical Evaluation for </a:t>
            </a:r>
            <a:br>
              <a:rPr lang="en-US" dirty="0">
                <a:solidFill>
                  <a:schemeClr val="accent6">
                    <a:lumMod val="75000"/>
                  </a:schemeClr>
                </a:solidFill>
              </a:rPr>
            </a:br>
            <a:r>
              <a:rPr lang="en-US" dirty="0">
                <a:solidFill>
                  <a:schemeClr val="accent6">
                    <a:lumMod val="75000"/>
                  </a:schemeClr>
                </a:solidFill>
              </a:rPr>
              <a:t>Activations </a:t>
            </a:r>
            <a:r>
              <a:rPr lang="en-US" u="sng" dirty="0">
                <a:solidFill>
                  <a:schemeClr val="accent6">
                    <a:lumMod val="75000"/>
                  </a:schemeClr>
                </a:solidFill>
              </a:rPr>
              <a:t>below</a:t>
            </a:r>
            <a:r>
              <a:rPr lang="en-US" dirty="0">
                <a:solidFill>
                  <a:schemeClr val="accent6">
                    <a:lumMod val="75000"/>
                  </a:schemeClr>
                </a:solidFill>
              </a:rPr>
              <a:t> the Highest Level – Type II</a:t>
            </a:r>
          </a:p>
        </p:txBody>
      </p:sp>
      <p:sp>
        <p:nvSpPr>
          <p:cNvPr id="3" name="Content Placeholder 2">
            <a:extLst>
              <a:ext uri="{FF2B5EF4-FFF2-40B4-BE49-F238E27FC236}">
                <a16:creationId xmlns:a16="http://schemas.microsoft.com/office/drawing/2014/main" id="{9248EA18-FF21-30EB-9E41-B2BB9A7D95EC}"/>
              </a:ext>
            </a:extLst>
          </p:cNvPr>
          <p:cNvSpPr>
            <a:spLocks noGrp="1"/>
          </p:cNvSpPr>
          <p:nvPr>
            <p:ph idx="1"/>
          </p:nvPr>
        </p:nvSpPr>
        <p:spPr>
          <a:xfrm>
            <a:off x="264268" y="1547812"/>
            <a:ext cx="11663464" cy="4240213"/>
          </a:xfrm>
        </p:spPr>
        <p:txBody>
          <a:bodyPr>
            <a:normAutofit/>
          </a:bodyPr>
          <a:lstStyle/>
          <a:p>
            <a:r>
              <a:rPr lang="en-US" dirty="0"/>
              <a:t>Trauma program </a:t>
            </a:r>
            <a:r>
              <a:rPr lang="en-US" u="sng" dirty="0"/>
              <a:t>defines criteria </a:t>
            </a:r>
            <a:r>
              <a:rPr lang="en-US" dirty="0"/>
              <a:t>requiring trauma surgical evaluation</a:t>
            </a:r>
          </a:p>
          <a:p>
            <a:r>
              <a:rPr lang="en-US" dirty="0"/>
              <a:t>Trauma program </a:t>
            </a:r>
            <a:r>
              <a:rPr lang="en-US" u="sng" dirty="0"/>
              <a:t>defines response </a:t>
            </a:r>
            <a:r>
              <a:rPr lang="en-US" dirty="0"/>
              <a:t>time </a:t>
            </a:r>
          </a:p>
          <a:p>
            <a:pPr marL="0" indent="0">
              <a:buNone/>
            </a:pPr>
            <a:endParaRPr lang="en-US" dirty="0"/>
          </a:p>
          <a:p>
            <a:endParaRPr lang="en-US" dirty="0"/>
          </a:p>
          <a:p>
            <a:pPr marL="0" indent="0">
              <a:buNone/>
            </a:pPr>
            <a:endParaRPr lang="en-US" dirty="0"/>
          </a:p>
          <a:p>
            <a:r>
              <a:rPr lang="en-US" dirty="0"/>
              <a:t>Track &amp; enforce your policy through PIPS</a:t>
            </a:r>
          </a:p>
          <a:p>
            <a:r>
              <a:rPr lang="en-US" dirty="0"/>
              <a:t>Create report for time to surgical evaluation for lower-level activations</a:t>
            </a:r>
          </a:p>
        </p:txBody>
      </p:sp>
      <p:sp>
        <p:nvSpPr>
          <p:cNvPr id="4" name="Rectangle 3">
            <a:extLst>
              <a:ext uri="{FF2B5EF4-FFF2-40B4-BE49-F238E27FC236}">
                <a16:creationId xmlns:a16="http://schemas.microsoft.com/office/drawing/2014/main" id="{466C8A07-8160-2182-E999-1171F21ECE8E}"/>
              </a:ext>
            </a:extLst>
          </p:cNvPr>
          <p:cNvSpPr/>
          <p:nvPr/>
        </p:nvSpPr>
        <p:spPr>
          <a:xfrm>
            <a:off x="9042400" y="0"/>
            <a:ext cx="3149600" cy="68103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LI, LII, LIII, PTCI, PTCII</a:t>
            </a:r>
          </a:p>
        </p:txBody>
      </p:sp>
      <p:sp>
        <p:nvSpPr>
          <p:cNvPr id="5" name="Rectangle 4">
            <a:extLst>
              <a:ext uri="{FF2B5EF4-FFF2-40B4-BE49-F238E27FC236}">
                <a16:creationId xmlns:a16="http://schemas.microsoft.com/office/drawing/2014/main" id="{9B1A55D8-D023-4F2F-4B4E-4DC0B2030209}"/>
              </a:ext>
            </a:extLst>
          </p:cNvPr>
          <p:cNvSpPr/>
          <p:nvPr/>
        </p:nvSpPr>
        <p:spPr>
          <a:xfrm>
            <a:off x="812800" y="2540898"/>
            <a:ext cx="4720210" cy="13521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Time of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initial activation or consultation</a:t>
            </a: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49DDFFF4-F9B7-CFFF-F5E3-F48188ECA5A2}"/>
              </a:ext>
            </a:extLst>
          </p:cNvPr>
          <p:cNvSpPr/>
          <p:nvPr/>
        </p:nvSpPr>
        <p:spPr>
          <a:xfrm>
            <a:off x="6846666" y="2507031"/>
            <a:ext cx="3767409" cy="13521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Time of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trauma surgery team evaluation</a:t>
            </a:r>
          </a:p>
        </p:txBody>
      </p:sp>
      <p:sp>
        <p:nvSpPr>
          <p:cNvPr id="7" name="Arrow: Right 6">
            <a:extLst>
              <a:ext uri="{FF2B5EF4-FFF2-40B4-BE49-F238E27FC236}">
                <a16:creationId xmlns:a16="http://schemas.microsoft.com/office/drawing/2014/main" id="{ACA1C689-337C-B252-0675-8AAD347A743A}"/>
              </a:ext>
            </a:extLst>
          </p:cNvPr>
          <p:cNvSpPr/>
          <p:nvPr/>
        </p:nvSpPr>
        <p:spPr>
          <a:xfrm>
            <a:off x="5949683" y="2896138"/>
            <a:ext cx="709309" cy="5739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499375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4BE80-6030-6D85-F2F4-90D00CB0EC81}"/>
              </a:ext>
            </a:extLst>
          </p:cNvPr>
          <p:cNvSpPr>
            <a:spLocks noGrp="1"/>
          </p:cNvSpPr>
          <p:nvPr>
            <p:ph type="title"/>
          </p:nvPr>
        </p:nvSpPr>
        <p:spPr>
          <a:xfrm>
            <a:off x="340467" y="474532"/>
            <a:ext cx="10418323" cy="778214"/>
          </a:xfrm>
        </p:spPr>
        <p:txBody>
          <a:bodyPr>
            <a:normAutofit/>
          </a:bodyPr>
          <a:lstStyle/>
          <a:p>
            <a:r>
              <a:rPr lang="en-US" sz="4400" dirty="0">
                <a:solidFill>
                  <a:schemeClr val="accent6">
                    <a:lumMod val="75000"/>
                  </a:schemeClr>
                </a:solidFill>
              </a:rPr>
              <a:t>5.6 Injured Older Adult Protocol – Type II </a:t>
            </a:r>
          </a:p>
        </p:txBody>
      </p:sp>
      <p:sp>
        <p:nvSpPr>
          <p:cNvPr id="3" name="Content Placeholder 2">
            <a:extLst>
              <a:ext uri="{FF2B5EF4-FFF2-40B4-BE49-F238E27FC236}">
                <a16:creationId xmlns:a16="http://schemas.microsoft.com/office/drawing/2014/main" id="{F46FDBE1-3116-160D-BBF6-2379CC4EC59B}"/>
              </a:ext>
            </a:extLst>
          </p:cNvPr>
          <p:cNvSpPr>
            <a:spLocks noGrp="1"/>
          </p:cNvSpPr>
          <p:nvPr>
            <p:ph idx="1"/>
          </p:nvPr>
        </p:nvSpPr>
        <p:spPr>
          <a:xfrm>
            <a:off x="452227" y="1276132"/>
            <a:ext cx="10418323" cy="4270614"/>
          </a:xfrm>
          <a:solidFill>
            <a:schemeClr val="bg1"/>
          </a:solidFill>
        </p:spPr>
        <p:txBody>
          <a:bodyPr>
            <a:normAutofit fontScale="92500"/>
          </a:bodyPr>
          <a:lstStyle/>
          <a:p>
            <a:pPr marL="0" indent="0">
              <a:buNone/>
            </a:pPr>
            <a:r>
              <a:rPr lang="en-US" sz="2600" b="1" u="sng" dirty="0"/>
              <a:t>Level I and II Centers Must Have The Following Protocols for Geriatric Trauma</a:t>
            </a:r>
            <a:r>
              <a:rPr lang="en-US" sz="2600" b="1" dirty="0"/>
              <a:t>:</a:t>
            </a:r>
          </a:p>
          <a:p>
            <a:pPr marL="0" indent="0">
              <a:buNone/>
            </a:pPr>
            <a:r>
              <a:rPr lang="en-US" sz="3000" dirty="0"/>
              <a:t>• </a:t>
            </a:r>
            <a:r>
              <a:rPr lang="en-US" sz="2600" dirty="0"/>
              <a:t>Identify vulnerable geriatric patients</a:t>
            </a:r>
          </a:p>
          <a:p>
            <a:pPr marL="0" indent="0">
              <a:buNone/>
            </a:pPr>
            <a:r>
              <a:rPr lang="en-US" sz="2600" dirty="0"/>
              <a:t>• Identify those needing geriatric provider expertise </a:t>
            </a:r>
          </a:p>
          <a:p>
            <a:pPr marL="0" indent="0">
              <a:buNone/>
            </a:pPr>
            <a:r>
              <a:rPr lang="en-US" sz="2600" dirty="0"/>
              <a:t>• Prevent, identify, and manage dementia, depression, delirium</a:t>
            </a:r>
          </a:p>
          <a:p>
            <a:pPr marL="0" indent="0">
              <a:buNone/>
            </a:pPr>
            <a:r>
              <a:rPr lang="en-US" sz="2600" dirty="0"/>
              <a:t>• Process to capture and document patient preferences:</a:t>
            </a:r>
          </a:p>
          <a:p>
            <a:pPr marL="0" indent="0">
              <a:buNone/>
            </a:pPr>
            <a:r>
              <a:rPr lang="en-US" sz="2600" dirty="0"/>
              <a:t>   [care goals, code status, advanced directives, proxy decision maker]</a:t>
            </a:r>
          </a:p>
          <a:p>
            <a:pPr marL="0" indent="0">
              <a:buNone/>
            </a:pPr>
            <a:r>
              <a:rPr lang="en-US" sz="2600" dirty="0"/>
              <a:t>• Medication reconciliation and avoidance of inappropriate meds</a:t>
            </a:r>
          </a:p>
          <a:p>
            <a:pPr marL="0" indent="0">
              <a:buNone/>
            </a:pPr>
            <a:r>
              <a:rPr lang="en-US" sz="2600" dirty="0"/>
              <a:t>• Screening for mobility: Ensure early, frequent, and safe mobility</a:t>
            </a:r>
          </a:p>
          <a:p>
            <a:pPr marL="0" indent="0">
              <a:buNone/>
            </a:pPr>
            <a:r>
              <a:rPr lang="en-US" sz="2600" dirty="0"/>
              <a:t>• Implement safe transitions to home or other facilities</a:t>
            </a:r>
          </a:p>
          <a:p>
            <a:pPr marL="457200" lvl="1" indent="0">
              <a:buNone/>
            </a:pPr>
            <a:endParaRPr lang="en-US" sz="2800" dirty="0"/>
          </a:p>
        </p:txBody>
      </p:sp>
      <p:sp>
        <p:nvSpPr>
          <p:cNvPr id="4" name="Rectangle 3">
            <a:extLst>
              <a:ext uri="{FF2B5EF4-FFF2-40B4-BE49-F238E27FC236}">
                <a16:creationId xmlns:a16="http://schemas.microsoft.com/office/drawing/2014/main" id="{3DA65E3A-A745-5B10-0AF7-1D1F7662E861}"/>
              </a:ext>
            </a:extLst>
          </p:cNvPr>
          <p:cNvSpPr/>
          <p:nvPr/>
        </p:nvSpPr>
        <p:spPr>
          <a:xfrm>
            <a:off x="10644810" y="1"/>
            <a:ext cx="1547190" cy="4745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LI, LII</a:t>
            </a:r>
          </a:p>
        </p:txBody>
      </p:sp>
      <p:pic>
        <p:nvPicPr>
          <p:cNvPr id="5" name="Picture 4">
            <a:extLst>
              <a:ext uri="{FF2B5EF4-FFF2-40B4-BE49-F238E27FC236}">
                <a16:creationId xmlns:a16="http://schemas.microsoft.com/office/drawing/2014/main" id="{42C5D4B3-8879-1497-F7BB-FDD54A558D6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66986" y="3069427"/>
            <a:ext cx="2701209" cy="3455035"/>
          </a:xfrm>
          <a:prstGeom prst="rect">
            <a:avLst/>
          </a:prstGeom>
          <a:noFill/>
          <a:ln>
            <a:noFill/>
          </a:ln>
        </p:spPr>
      </p:pic>
    </p:spTree>
    <p:extLst>
      <p:ext uri="{BB962C8B-B14F-4D97-AF65-F5344CB8AC3E}">
        <p14:creationId xmlns:p14="http://schemas.microsoft.com/office/powerpoint/2010/main" val="91248254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C8EEA-03C9-5ECE-F20B-3A7854BC37E2}"/>
              </a:ext>
            </a:extLst>
          </p:cNvPr>
          <p:cNvSpPr>
            <a:spLocks noGrp="1"/>
          </p:cNvSpPr>
          <p:nvPr>
            <p:ph type="title"/>
          </p:nvPr>
        </p:nvSpPr>
        <p:spPr>
          <a:xfrm>
            <a:off x="237744" y="1144588"/>
            <a:ext cx="11902375" cy="1144588"/>
          </a:xfrm>
        </p:spPr>
        <p:txBody>
          <a:bodyPr>
            <a:normAutofit fontScale="90000"/>
          </a:bodyPr>
          <a:lstStyle/>
          <a:p>
            <a:r>
              <a:rPr lang="en-US" dirty="0">
                <a:solidFill>
                  <a:schemeClr val="accent6">
                    <a:lumMod val="75000"/>
                  </a:schemeClr>
                </a:solidFill>
              </a:rPr>
              <a:t>5.7 Child Nonaccidential Trauma (NAT) Assessment</a:t>
            </a:r>
            <a:br>
              <a:rPr lang="en-US" dirty="0">
                <a:solidFill>
                  <a:schemeClr val="accent6">
                    <a:lumMod val="75000"/>
                  </a:schemeClr>
                </a:solidFill>
              </a:rPr>
            </a:br>
            <a:r>
              <a:rPr lang="en-US" dirty="0">
                <a:solidFill>
                  <a:schemeClr val="accent6">
                    <a:lumMod val="75000"/>
                  </a:schemeClr>
                </a:solidFill>
              </a:rPr>
              <a:t>-Type II</a:t>
            </a:r>
          </a:p>
        </p:txBody>
      </p:sp>
      <p:sp>
        <p:nvSpPr>
          <p:cNvPr id="3" name="Content Placeholder 2">
            <a:extLst>
              <a:ext uri="{FF2B5EF4-FFF2-40B4-BE49-F238E27FC236}">
                <a16:creationId xmlns:a16="http://schemas.microsoft.com/office/drawing/2014/main" id="{7F33DFBF-18BF-B0F1-5F25-5DEC24303DAA}"/>
              </a:ext>
            </a:extLst>
          </p:cNvPr>
          <p:cNvSpPr>
            <a:spLocks noGrp="1"/>
          </p:cNvSpPr>
          <p:nvPr>
            <p:ph idx="1"/>
          </p:nvPr>
        </p:nvSpPr>
        <p:spPr>
          <a:xfrm>
            <a:off x="317024" y="2379662"/>
            <a:ext cx="10515600" cy="2516894"/>
          </a:xfrm>
        </p:spPr>
        <p:txBody>
          <a:bodyPr/>
          <a:lstStyle/>
          <a:p>
            <a:r>
              <a:rPr lang="en-US" dirty="0"/>
              <a:t>All trauma centers must have a process to assess NAT </a:t>
            </a:r>
          </a:p>
          <a:p>
            <a:r>
              <a:rPr lang="en-US" dirty="0"/>
              <a:t>Show integration with other resources like:</a:t>
            </a:r>
          </a:p>
          <a:p>
            <a:pPr lvl="1"/>
            <a:r>
              <a:rPr lang="en-US" dirty="0"/>
              <a:t>Child Protective Services</a:t>
            </a:r>
          </a:p>
          <a:p>
            <a:pPr lvl="1"/>
            <a:r>
              <a:rPr lang="en-US" dirty="0"/>
              <a:t>Child Advocacy Center </a:t>
            </a:r>
          </a:p>
        </p:txBody>
      </p:sp>
      <p:sp>
        <p:nvSpPr>
          <p:cNvPr id="4" name="Rectangle 3">
            <a:extLst>
              <a:ext uri="{FF2B5EF4-FFF2-40B4-BE49-F238E27FC236}">
                <a16:creationId xmlns:a16="http://schemas.microsoft.com/office/drawing/2014/main" id="{5E58D9EF-0352-C2FE-76EB-7EF2A9A60AEF}"/>
              </a:ext>
            </a:extLst>
          </p:cNvPr>
          <p:cNvSpPr/>
          <p:nvPr/>
        </p:nvSpPr>
        <p:spPr>
          <a:xfrm>
            <a:off x="8472791" y="0"/>
            <a:ext cx="3719209" cy="58010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LI, LII, LIII, PTCI, PTCII</a:t>
            </a:r>
          </a:p>
        </p:txBody>
      </p:sp>
      <p:pic>
        <p:nvPicPr>
          <p:cNvPr id="6" name="Picture 5">
            <a:extLst>
              <a:ext uri="{FF2B5EF4-FFF2-40B4-BE49-F238E27FC236}">
                <a16:creationId xmlns:a16="http://schemas.microsoft.com/office/drawing/2014/main" id="{B158E22D-4096-008E-B2A7-3DC299C0127F}"/>
              </a:ext>
            </a:extLst>
          </p:cNvPr>
          <p:cNvPicPr>
            <a:picLocks noChangeAspect="1"/>
          </p:cNvPicPr>
          <p:nvPr/>
        </p:nvPicPr>
        <p:blipFill>
          <a:blip r:embed="rId2"/>
          <a:stretch>
            <a:fillRect/>
          </a:stretch>
        </p:blipFill>
        <p:spPr>
          <a:xfrm>
            <a:off x="7010128" y="3554808"/>
            <a:ext cx="4203224" cy="2400423"/>
          </a:xfrm>
          <a:prstGeom prst="rect">
            <a:avLst/>
          </a:prstGeom>
          <a:ln w="41275">
            <a:solidFill>
              <a:schemeClr val="accent6">
                <a:lumMod val="75000"/>
              </a:schemeClr>
            </a:solidFill>
          </a:ln>
        </p:spPr>
      </p:pic>
    </p:spTree>
    <p:extLst>
      <p:ext uri="{BB962C8B-B14F-4D97-AF65-F5344CB8AC3E}">
        <p14:creationId xmlns:p14="http://schemas.microsoft.com/office/powerpoint/2010/main" val="28791366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E1188-2088-4335-ACC7-3D63345B6C91}"/>
              </a:ext>
            </a:extLst>
          </p:cNvPr>
          <p:cNvSpPr>
            <a:spLocks noGrp="1"/>
          </p:cNvSpPr>
          <p:nvPr>
            <p:ph type="title"/>
          </p:nvPr>
        </p:nvSpPr>
        <p:spPr/>
        <p:txBody>
          <a:bodyPr/>
          <a:lstStyle/>
          <a:p>
            <a:r>
              <a:rPr lang="en-US" dirty="0"/>
              <a:t>Nine Categories</a:t>
            </a:r>
          </a:p>
        </p:txBody>
      </p:sp>
      <p:graphicFrame>
        <p:nvGraphicFramePr>
          <p:cNvPr id="4" name="Content Placeholder 2">
            <a:extLst>
              <a:ext uri="{FF2B5EF4-FFF2-40B4-BE49-F238E27FC236}">
                <a16:creationId xmlns:a16="http://schemas.microsoft.com/office/drawing/2014/main" id="{41362AF6-28B4-4DD8-AAAB-60B7CB94B4B7}"/>
              </a:ext>
            </a:extLst>
          </p:cNvPr>
          <p:cNvGraphicFramePr>
            <a:graphicFrameLocks noGrp="1"/>
          </p:cNvGraphicFramePr>
          <p:nvPr>
            <p:ph idx="1"/>
            <p:extLst>
              <p:ext uri="{D42A27DB-BD31-4B8C-83A1-F6EECF244321}">
                <p14:modId xmlns:p14="http://schemas.microsoft.com/office/powerpoint/2010/main" val="1180590750"/>
              </p:ext>
            </p:extLst>
          </p:nvPr>
        </p:nvGraphicFramePr>
        <p:xfrm>
          <a:off x="838200" y="1435007"/>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554266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15BB4-5848-F2AD-0908-37C87B026E4B}"/>
              </a:ext>
            </a:extLst>
          </p:cNvPr>
          <p:cNvSpPr>
            <a:spLocks noGrp="1"/>
          </p:cNvSpPr>
          <p:nvPr>
            <p:ph type="title"/>
          </p:nvPr>
        </p:nvSpPr>
        <p:spPr>
          <a:xfrm>
            <a:off x="316992" y="936901"/>
            <a:ext cx="11875008" cy="747105"/>
          </a:xfrm>
        </p:spPr>
        <p:txBody>
          <a:bodyPr>
            <a:normAutofit fontScale="90000"/>
          </a:bodyPr>
          <a:lstStyle/>
          <a:p>
            <a:r>
              <a:rPr lang="en-US" dirty="0">
                <a:solidFill>
                  <a:schemeClr val="accent6">
                    <a:lumMod val="75000"/>
                  </a:schemeClr>
                </a:solidFill>
              </a:rPr>
              <a:t>5.8 Massive Transfusion Protocol (MTP) -Type I</a:t>
            </a:r>
          </a:p>
        </p:txBody>
      </p:sp>
      <p:sp>
        <p:nvSpPr>
          <p:cNvPr id="3" name="Content Placeholder 2">
            <a:extLst>
              <a:ext uri="{FF2B5EF4-FFF2-40B4-BE49-F238E27FC236}">
                <a16:creationId xmlns:a16="http://schemas.microsoft.com/office/drawing/2014/main" id="{F3D6F42D-57C4-CDDA-324C-B9F8F3655539}"/>
              </a:ext>
            </a:extLst>
          </p:cNvPr>
          <p:cNvSpPr>
            <a:spLocks noGrp="1"/>
          </p:cNvSpPr>
          <p:nvPr>
            <p:ph idx="1"/>
          </p:nvPr>
        </p:nvSpPr>
        <p:spPr>
          <a:xfrm>
            <a:off x="626533" y="2021138"/>
            <a:ext cx="10515600" cy="4068085"/>
          </a:xfrm>
        </p:spPr>
        <p:txBody>
          <a:bodyPr>
            <a:normAutofit lnSpcReduction="10000"/>
          </a:bodyPr>
          <a:lstStyle/>
          <a:p>
            <a:r>
              <a:rPr lang="en-US" dirty="0"/>
              <a:t>All trauma centers must have MTP</a:t>
            </a:r>
          </a:p>
          <a:p>
            <a:r>
              <a:rPr lang="en-US" dirty="0"/>
              <a:t>Collaboration between Trauma Service &amp; Blood Bank </a:t>
            </a:r>
          </a:p>
          <a:p>
            <a:r>
              <a:rPr lang="en-US" dirty="0"/>
              <a:t>MTP Should Include</a:t>
            </a:r>
          </a:p>
          <a:p>
            <a:pPr lvl="1"/>
            <a:r>
              <a:rPr lang="en-US" dirty="0"/>
              <a:t>Activation trigger </a:t>
            </a:r>
          </a:p>
          <a:p>
            <a:pPr lvl="1"/>
            <a:r>
              <a:rPr lang="en-US" dirty="0"/>
              <a:t>Cessation process</a:t>
            </a:r>
          </a:p>
          <a:p>
            <a:pPr lvl="1"/>
            <a:r>
              <a:rPr lang="en-US" dirty="0"/>
              <a:t>Unused blood preservation</a:t>
            </a:r>
          </a:p>
          <a:p>
            <a:pPr lvl="1"/>
            <a:r>
              <a:rPr lang="en-US" dirty="0"/>
              <a:t>Immediate availability of clotting studies</a:t>
            </a:r>
          </a:p>
          <a:p>
            <a:pPr marL="0" indent="0">
              <a:buNone/>
            </a:pPr>
            <a:endParaRPr lang="en-US" dirty="0"/>
          </a:p>
          <a:p>
            <a:pPr marL="0" indent="0">
              <a:buNone/>
            </a:pPr>
            <a:r>
              <a:rPr lang="en-US" dirty="0"/>
              <a:t>				</a:t>
            </a:r>
          </a:p>
          <a:p>
            <a:pPr marL="0" indent="0">
              <a:buNone/>
            </a:pPr>
            <a:endParaRPr lang="en-US" dirty="0"/>
          </a:p>
          <a:p>
            <a:pPr marL="0" indent="0">
              <a:buNone/>
            </a:pPr>
            <a:endParaRPr lang="en-US" dirty="0"/>
          </a:p>
        </p:txBody>
      </p:sp>
      <p:sp>
        <p:nvSpPr>
          <p:cNvPr id="4" name="Rectangle 3">
            <a:extLst>
              <a:ext uri="{FF2B5EF4-FFF2-40B4-BE49-F238E27FC236}">
                <a16:creationId xmlns:a16="http://schemas.microsoft.com/office/drawing/2014/main" id="{DC0AC7B3-DF07-B1E6-439E-E1B1E7D1D536}"/>
              </a:ext>
            </a:extLst>
          </p:cNvPr>
          <p:cNvSpPr/>
          <p:nvPr/>
        </p:nvSpPr>
        <p:spPr>
          <a:xfrm>
            <a:off x="8501974" y="1"/>
            <a:ext cx="3690026" cy="59976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LI, LII, LIII, PTCI, PTCII</a:t>
            </a:r>
          </a:p>
        </p:txBody>
      </p:sp>
      <p:pic>
        <p:nvPicPr>
          <p:cNvPr id="5" name="Picture 4" descr="A screenshot of a computer&#10;&#10;Description automatically generated with medium confidence">
            <a:extLst>
              <a:ext uri="{FF2B5EF4-FFF2-40B4-BE49-F238E27FC236}">
                <a16:creationId xmlns:a16="http://schemas.microsoft.com/office/drawing/2014/main" id="{CBAD64F7-CD16-342E-9B5F-8C1A62F54BC7}"/>
              </a:ext>
            </a:extLst>
          </p:cNvPr>
          <p:cNvPicPr>
            <a:picLocks noChangeAspect="1"/>
          </p:cNvPicPr>
          <p:nvPr/>
        </p:nvPicPr>
        <p:blipFill rotWithShape="1">
          <a:blip r:embed="rId2"/>
          <a:srcRect l="65545" t="13103" r="18750" b="53855"/>
          <a:stretch/>
        </p:blipFill>
        <p:spPr bwMode="auto">
          <a:xfrm>
            <a:off x="7129067" y="3333194"/>
            <a:ext cx="4013066" cy="1959844"/>
          </a:xfrm>
          <a:prstGeom prst="rect">
            <a:avLst/>
          </a:prstGeom>
          <a:ln w="12700">
            <a:solidFill>
              <a:sysClr val="windowText" lastClr="000000"/>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0518949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D5E38-C8BC-A930-FCDC-22E6F3EBE19D}"/>
              </a:ext>
            </a:extLst>
          </p:cNvPr>
          <p:cNvSpPr>
            <a:spLocks noGrp="1"/>
          </p:cNvSpPr>
          <p:nvPr>
            <p:ph type="title"/>
          </p:nvPr>
        </p:nvSpPr>
        <p:spPr>
          <a:xfrm>
            <a:off x="252411" y="1059116"/>
            <a:ext cx="10770140" cy="681037"/>
          </a:xfrm>
        </p:spPr>
        <p:txBody>
          <a:bodyPr>
            <a:normAutofit fontScale="90000"/>
          </a:bodyPr>
          <a:lstStyle/>
          <a:p>
            <a:r>
              <a:rPr lang="en-US" dirty="0">
                <a:solidFill>
                  <a:schemeClr val="accent6">
                    <a:lumMod val="75000"/>
                  </a:schemeClr>
                </a:solidFill>
              </a:rPr>
              <a:t>5.9 Anticoagulation Reversal Protocol -Type II</a:t>
            </a:r>
          </a:p>
        </p:txBody>
      </p:sp>
      <p:sp>
        <p:nvSpPr>
          <p:cNvPr id="3" name="Content Placeholder 2">
            <a:extLst>
              <a:ext uri="{FF2B5EF4-FFF2-40B4-BE49-F238E27FC236}">
                <a16:creationId xmlns:a16="http://schemas.microsoft.com/office/drawing/2014/main" id="{28C4FD8C-9416-C892-FD60-FE399F1BC631}"/>
              </a:ext>
            </a:extLst>
          </p:cNvPr>
          <p:cNvSpPr>
            <a:spLocks noGrp="1"/>
          </p:cNvSpPr>
          <p:nvPr>
            <p:ph idx="1"/>
          </p:nvPr>
        </p:nvSpPr>
        <p:spPr>
          <a:xfrm>
            <a:off x="332362" y="2118233"/>
            <a:ext cx="11527276" cy="4351338"/>
          </a:xfrm>
        </p:spPr>
        <p:txBody>
          <a:bodyPr/>
          <a:lstStyle/>
          <a:p>
            <a:r>
              <a:rPr lang="en-US" dirty="0"/>
              <a:t>All centers must have rapid reversal protocol </a:t>
            </a:r>
          </a:p>
          <a:p>
            <a:r>
              <a:rPr lang="en-US" dirty="0"/>
              <a:t>Protocol should include:</a:t>
            </a:r>
          </a:p>
          <a:p>
            <a:pPr lvl="1"/>
            <a:r>
              <a:rPr lang="en-US" dirty="0"/>
              <a:t>Therapeutic options </a:t>
            </a:r>
          </a:p>
          <a:p>
            <a:pPr lvl="1"/>
            <a:r>
              <a:rPr lang="en-US" dirty="0"/>
              <a:t>Indications for use of each reversal agent</a:t>
            </a:r>
          </a:p>
        </p:txBody>
      </p:sp>
      <p:sp>
        <p:nvSpPr>
          <p:cNvPr id="4" name="Rectangle 3">
            <a:extLst>
              <a:ext uri="{FF2B5EF4-FFF2-40B4-BE49-F238E27FC236}">
                <a16:creationId xmlns:a16="http://schemas.microsoft.com/office/drawing/2014/main" id="{B170E7E6-E596-3745-56D7-CECC77FDCA77}"/>
              </a:ext>
            </a:extLst>
          </p:cNvPr>
          <p:cNvSpPr/>
          <p:nvPr/>
        </p:nvSpPr>
        <p:spPr>
          <a:xfrm>
            <a:off x="8618707" y="0"/>
            <a:ext cx="3573294" cy="68103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LI, LII, LIII, PTCI, PTCII</a:t>
            </a:r>
          </a:p>
        </p:txBody>
      </p:sp>
    </p:spTree>
    <p:extLst>
      <p:ext uri="{BB962C8B-B14F-4D97-AF65-F5344CB8AC3E}">
        <p14:creationId xmlns:p14="http://schemas.microsoft.com/office/powerpoint/2010/main" val="74817495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5A9A4-DD28-3602-E66E-A48BCD03CF54}"/>
              </a:ext>
            </a:extLst>
          </p:cNvPr>
          <p:cNvSpPr>
            <a:spLocks noGrp="1"/>
          </p:cNvSpPr>
          <p:nvPr>
            <p:ph type="title"/>
          </p:nvPr>
        </p:nvSpPr>
        <p:spPr>
          <a:xfrm>
            <a:off x="525293" y="668594"/>
            <a:ext cx="10295991" cy="747400"/>
          </a:xfrm>
        </p:spPr>
        <p:txBody>
          <a:bodyPr>
            <a:normAutofit fontScale="90000"/>
          </a:bodyPr>
          <a:lstStyle/>
          <a:p>
            <a:r>
              <a:rPr lang="en-US" dirty="0">
                <a:solidFill>
                  <a:schemeClr val="accent6">
                    <a:lumMod val="75000"/>
                  </a:schemeClr>
                </a:solidFill>
              </a:rPr>
              <a:t>5.10 Pediatric Readiness -Type II</a:t>
            </a:r>
          </a:p>
        </p:txBody>
      </p:sp>
      <p:sp>
        <p:nvSpPr>
          <p:cNvPr id="3" name="Content Placeholder 2">
            <a:extLst>
              <a:ext uri="{FF2B5EF4-FFF2-40B4-BE49-F238E27FC236}">
                <a16:creationId xmlns:a16="http://schemas.microsoft.com/office/drawing/2014/main" id="{4850687A-CB85-9800-3A7A-BED181D9B808}"/>
              </a:ext>
            </a:extLst>
          </p:cNvPr>
          <p:cNvSpPr>
            <a:spLocks noGrp="1"/>
          </p:cNvSpPr>
          <p:nvPr>
            <p:ph sz="half" idx="1"/>
          </p:nvPr>
        </p:nvSpPr>
        <p:spPr>
          <a:xfrm>
            <a:off x="525294" y="1825625"/>
            <a:ext cx="4280170" cy="4351338"/>
          </a:xfrm>
        </p:spPr>
        <p:txBody>
          <a:bodyPr>
            <a:normAutofit/>
          </a:bodyPr>
          <a:lstStyle/>
          <a:p>
            <a:pPr marL="0" indent="0">
              <a:buNone/>
            </a:pPr>
            <a:r>
              <a:rPr lang="en-US" u="sng" dirty="0"/>
              <a:t>Pediatric Readiness To Treat Injured Child</a:t>
            </a:r>
          </a:p>
          <a:p>
            <a:pPr lvl="1"/>
            <a:r>
              <a:rPr lang="en-US" dirty="0"/>
              <a:t>Infrastructure</a:t>
            </a:r>
          </a:p>
          <a:p>
            <a:pPr lvl="1"/>
            <a:r>
              <a:rPr lang="en-US" dirty="0"/>
              <a:t>Administration</a:t>
            </a:r>
          </a:p>
          <a:p>
            <a:pPr lvl="1"/>
            <a:r>
              <a:rPr lang="en-US" dirty="0"/>
              <a:t>Coordination of care</a:t>
            </a:r>
          </a:p>
          <a:p>
            <a:pPr lvl="1"/>
            <a:r>
              <a:rPr lang="en-US" dirty="0"/>
              <a:t>Personnel</a:t>
            </a:r>
          </a:p>
          <a:p>
            <a:pPr lvl="1"/>
            <a:r>
              <a:rPr lang="en-US" dirty="0"/>
              <a:t>Pediatric-specific policies</a:t>
            </a:r>
          </a:p>
          <a:p>
            <a:pPr lvl="1"/>
            <a:r>
              <a:rPr lang="en-US" dirty="0"/>
              <a:t>Equipment</a:t>
            </a:r>
          </a:p>
          <a:p>
            <a:pPr lvl="1"/>
            <a:r>
              <a:rPr lang="en-US" dirty="0"/>
              <a:t>Other resources</a:t>
            </a:r>
          </a:p>
        </p:txBody>
      </p:sp>
      <p:sp>
        <p:nvSpPr>
          <p:cNvPr id="5" name="Content Placeholder 4">
            <a:extLst>
              <a:ext uri="{FF2B5EF4-FFF2-40B4-BE49-F238E27FC236}">
                <a16:creationId xmlns:a16="http://schemas.microsoft.com/office/drawing/2014/main" id="{4CC00150-943F-701B-3218-8FA3CA9B971A}"/>
              </a:ext>
            </a:extLst>
          </p:cNvPr>
          <p:cNvSpPr>
            <a:spLocks noGrp="1"/>
          </p:cNvSpPr>
          <p:nvPr>
            <p:ph sz="half" idx="2"/>
          </p:nvPr>
        </p:nvSpPr>
        <p:spPr>
          <a:xfrm>
            <a:off x="5029200" y="1841905"/>
            <a:ext cx="6713707" cy="3652962"/>
          </a:xfrm>
          <a:solidFill>
            <a:schemeClr val="accent1">
              <a:lumMod val="20000"/>
              <a:lumOff val="80000"/>
            </a:schemeClr>
          </a:solidFill>
        </p:spPr>
        <p:txBody>
          <a:bodyPr>
            <a:normAutofit/>
          </a:bodyPr>
          <a:lstStyle/>
          <a:p>
            <a:r>
              <a:rPr lang="en-US" dirty="0"/>
              <a:t>All centers EDs must perform:</a:t>
            </a:r>
          </a:p>
          <a:p>
            <a:pPr lvl="1"/>
            <a:r>
              <a:rPr lang="en-US" dirty="0"/>
              <a:t>Pediatric readiness assessment</a:t>
            </a:r>
          </a:p>
          <a:p>
            <a:pPr lvl="1"/>
            <a:r>
              <a:rPr lang="en-US" dirty="0"/>
              <a:t>During verification cycle</a:t>
            </a:r>
          </a:p>
          <a:p>
            <a:pPr lvl="1"/>
            <a:r>
              <a:rPr lang="en-US" dirty="0"/>
              <a:t>Plan to address identified gaps</a:t>
            </a:r>
          </a:p>
          <a:p>
            <a:r>
              <a:rPr lang="en-US" u="sng" dirty="0"/>
              <a:t>Compliance</a:t>
            </a:r>
            <a:r>
              <a:rPr lang="en-US" dirty="0"/>
              <a:t>:  </a:t>
            </a:r>
          </a:p>
          <a:p>
            <a:pPr lvl="1"/>
            <a:r>
              <a:rPr lang="en-US" dirty="0"/>
              <a:t>Pediatric Readiness Assessment Gap Report</a:t>
            </a:r>
          </a:p>
          <a:p>
            <a:r>
              <a:rPr lang="en-US" u="sng" dirty="0"/>
              <a:t>Resource</a:t>
            </a:r>
            <a:r>
              <a:rPr lang="en-US" dirty="0"/>
              <a:t>:</a:t>
            </a:r>
          </a:p>
          <a:p>
            <a:pPr lvl="1"/>
            <a:r>
              <a:rPr lang="en-US" dirty="0">
                <a:hlinkClick r:id="rId2"/>
              </a:rPr>
              <a:t>https://www.pedsready.org/</a:t>
            </a:r>
            <a:endParaRPr lang="en-US" dirty="0"/>
          </a:p>
        </p:txBody>
      </p:sp>
      <p:sp>
        <p:nvSpPr>
          <p:cNvPr id="4" name="Rectangle 3">
            <a:extLst>
              <a:ext uri="{FF2B5EF4-FFF2-40B4-BE49-F238E27FC236}">
                <a16:creationId xmlns:a16="http://schemas.microsoft.com/office/drawing/2014/main" id="{A17836B9-076B-3196-D647-6777FA93B515}"/>
              </a:ext>
            </a:extLst>
          </p:cNvPr>
          <p:cNvSpPr/>
          <p:nvPr/>
        </p:nvSpPr>
        <p:spPr>
          <a:xfrm>
            <a:off x="8976852" y="0"/>
            <a:ext cx="3215148" cy="66859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LI, LII, LIII, PTCI, PTCII</a:t>
            </a:r>
          </a:p>
        </p:txBody>
      </p:sp>
    </p:spTree>
    <p:extLst>
      <p:ext uri="{BB962C8B-B14F-4D97-AF65-F5344CB8AC3E}">
        <p14:creationId xmlns:p14="http://schemas.microsoft.com/office/powerpoint/2010/main" val="169435540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5521E4-BDA9-FC97-E82D-A8DD66401E05}"/>
              </a:ext>
            </a:extLst>
          </p:cNvPr>
          <p:cNvSpPr>
            <a:spLocks noGrp="1"/>
          </p:cNvSpPr>
          <p:nvPr>
            <p:ph type="title"/>
          </p:nvPr>
        </p:nvSpPr>
        <p:spPr>
          <a:xfrm>
            <a:off x="147484" y="973181"/>
            <a:ext cx="10515600" cy="649828"/>
          </a:xfrm>
        </p:spPr>
        <p:txBody>
          <a:bodyPr>
            <a:normAutofit fontScale="90000"/>
          </a:bodyPr>
          <a:lstStyle/>
          <a:p>
            <a:r>
              <a:rPr lang="en-US" dirty="0">
                <a:solidFill>
                  <a:schemeClr val="accent6">
                    <a:lumMod val="75000"/>
                  </a:schemeClr>
                </a:solidFill>
              </a:rPr>
              <a:t>5.11 Emergency Airway Management -Type I</a:t>
            </a:r>
          </a:p>
        </p:txBody>
      </p:sp>
      <p:sp>
        <p:nvSpPr>
          <p:cNvPr id="6" name="Content Placeholder 5">
            <a:extLst>
              <a:ext uri="{FF2B5EF4-FFF2-40B4-BE49-F238E27FC236}">
                <a16:creationId xmlns:a16="http://schemas.microsoft.com/office/drawing/2014/main" id="{791E6B76-AEE5-049D-F1E5-A99EF0E7874C}"/>
              </a:ext>
            </a:extLst>
          </p:cNvPr>
          <p:cNvSpPr>
            <a:spLocks noGrp="1"/>
          </p:cNvSpPr>
          <p:nvPr>
            <p:ph idx="1"/>
          </p:nvPr>
        </p:nvSpPr>
        <p:spPr>
          <a:xfrm>
            <a:off x="442637" y="1819443"/>
            <a:ext cx="10515600" cy="3997967"/>
          </a:xfrm>
        </p:spPr>
        <p:txBody>
          <a:bodyPr/>
          <a:lstStyle/>
          <a:p>
            <a:r>
              <a:rPr lang="en-US" dirty="0"/>
              <a:t>Provider &amp; equipment immediately available</a:t>
            </a:r>
          </a:p>
          <a:p>
            <a:r>
              <a:rPr lang="en-US" dirty="0"/>
              <a:t>Provider capable of advanced airway techniques + surgical airway</a:t>
            </a:r>
          </a:p>
          <a:p>
            <a:pPr marL="0" indent="0">
              <a:buNone/>
            </a:pPr>
            <a:endParaRPr lang="en-US" u="sng" dirty="0"/>
          </a:p>
          <a:p>
            <a:pPr marL="0" indent="0">
              <a:buNone/>
            </a:pPr>
            <a:endParaRPr lang="en-US" u="sng" dirty="0"/>
          </a:p>
          <a:p>
            <a:pPr marL="457200" lvl="1" indent="0">
              <a:buNone/>
            </a:pPr>
            <a:endParaRPr lang="en-US" dirty="0"/>
          </a:p>
        </p:txBody>
      </p:sp>
      <p:sp>
        <p:nvSpPr>
          <p:cNvPr id="7" name="Rectangle 6">
            <a:extLst>
              <a:ext uri="{FF2B5EF4-FFF2-40B4-BE49-F238E27FC236}">
                <a16:creationId xmlns:a16="http://schemas.microsoft.com/office/drawing/2014/main" id="{5C583ED4-9CC6-BD67-5DFF-650EB6EA65B0}"/>
              </a:ext>
            </a:extLst>
          </p:cNvPr>
          <p:cNvSpPr/>
          <p:nvPr/>
        </p:nvSpPr>
        <p:spPr>
          <a:xfrm>
            <a:off x="8652387" y="0"/>
            <a:ext cx="3539613" cy="77674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LI, LII, LIII, PTCI, PTCII</a:t>
            </a:r>
          </a:p>
        </p:txBody>
      </p:sp>
      <p:sp>
        <p:nvSpPr>
          <p:cNvPr id="2" name="Rectangle 1">
            <a:extLst>
              <a:ext uri="{FF2B5EF4-FFF2-40B4-BE49-F238E27FC236}">
                <a16:creationId xmlns:a16="http://schemas.microsoft.com/office/drawing/2014/main" id="{7206C028-146A-2C38-5500-4631B6A1B25A}"/>
              </a:ext>
            </a:extLst>
          </p:cNvPr>
          <p:cNvSpPr/>
          <p:nvPr/>
        </p:nvSpPr>
        <p:spPr>
          <a:xfrm>
            <a:off x="442637" y="3004343"/>
            <a:ext cx="8965324" cy="18908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prstClr val="black"/>
                </a:solidFill>
                <a:effectLst/>
                <a:uLnTx/>
                <a:uFillTx/>
                <a:latin typeface="Calibri" panose="020F0502020204030204"/>
                <a:ea typeface="+mn-ea"/>
                <a:cs typeface="+mn-cs"/>
              </a:rPr>
              <a:t>Compliance: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Emergency Airway Plan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Specify provider, means of escalation, and equipment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260864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7BE8F-B581-5B26-874E-69678DFAD790}"/>
              </a:ext>
            </a:extLst>
          </p:cNvPr>
          <p:cNvSpPr>
            <a:spLocks noGrp="1"/>
          </p:cNvSpPr>
          <p:nvPr>
            <p:ph type="title"/>
          </p:nvPr>
        </p:nvSpPr>
        <p:spPr>
          <a:xfrm>
            <a:off x="145915" y="107004"/>
            <a:ext cx="11207885" cy="761359"/>
          </a:xfrm>
        </p:spPr>
        <p:txBody>
          <a:bodyPr/>
          <a:lstStyle/>
          <a:p>
            <a:r>
              <a:rPr lang="en-US" sz="4400" dirty="0">
                <a:solidFill>
                  <a:schemeClr val="accent6">
                    <a:lumMod val="75000"/>
                  </a:schemeClr>
                </a:solidFill>
              </a:rPr>
              <a:t>Transfer Related Protocols – Type II</a:t>
            </a:r>
            <a:endParaRPr lang="en-US" dirty="0">
              <a:solidFill>
                <a:schemeClr val="accent6">
                  <a:lumMod val="75000"/>
                </a:schemeClr>
              </a:solidFill>
            </a:endParaRPr>
          </a:p>
        </p:txBody>
      </p:sp>
      <p:graphicFrame>
        <p:nvGraphicFramePr>
          <p:cNvPr id="4" name="Table 4">
            <a:extLst>
              <a:ext uri="{FF2B5EF4-FFF2-40B4-BE49-F238E27FC236}">
                <a16:creationId xmlns:a16="http://schemas.microsoft.com/office/drawing/2014/main" id="{C9628102-96D9-F71C-16DC-4713AEB62B0E}"/>
              </a:ext>
            </a:extLst>
          </p:cNvPr>
          <p:cNvGraphicFramePr>
            <a:graphicFrameLocks noGrp="1"/>
          </p:cNvGraphicFramePr>
          <p:nvPr>
            <p:ph idx="1"/>
          </p:nvPr>
        </p:nvGraphicFramePr>
        <p:xfrm>
          <a:off x="186446" y="1070043"/>
          <a:ext cx="11819107" cy="3657600"/>
        </p:xfrm>
        <a:graphic>
          <a:graphicData uri="http://schemas.openxmlformats.org/drawingml/2006/table">
            <a:tbl>
              <a:tblPr firstRow="1" bandRow="1">
                <a:tableStyleId>{5C22544A-7EE6-4342-B048-85BDC9FD1C3A}</a:tableStyleId>
              </a:tblPr>
              <a:tblGrid>
                <a:gridCol w="739302">
                  <a:extLst>
                    <a:ext uri="{9D8B030D-6E8A-4147-A177-3AD203B41FA5}">
                      <a16:colId xmlns:a16="http://schemas.microsoft.com/office/drawing/2014/main" val="1982061298"/>
                    </a:ext>
                  </a:extLst>
                </a:gridCol>
                <a:gridCol w="2259904">
                  <a:extLst>
                    <a:ext uri="{9D8B030D-6E8A-4147-A177-3AD203B41FA5}">
                      <a16:colId xmlns:a16="http://schemas.microsoft.com/office/drawing/2014/main" val="2841264621"/>
                    </a:ext>
                  </a:extLst>
                </a:gridCol>
                <a:gridCol w="8819901">
                  <a:extLst>
                    <a:ext uri="{9D8B030D-6E8A-4147-A177-3AD203B41FA5}">
                      <a16:colId xmlns:a16="http://schemas.microsoft.com/office/drawing/2014/main" val="4220127746"/>
                    </a:ext>
                  </a:extLst>
                </a:gridCol>
              </a:tblGrid>
              <a:tr h="445647">
                <a:tc>
                  <a:txBody>
                    <a:bodyPr/>
                    <a:lstStyle/>
                    <a:p>
                      <a:r>
                        <a:rPr lang="en-US" sz="2400"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400" dirty="0">
                          <a:solidFill>
                            <a:schemeClr val="tx1"/>
                          </a:solidFill>
                        </a:rPr>
                        <a:t>Protocol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400" dirty="0">
                          <a:solidFill>
                            <a:schemeClr val="tx1"/>
                          </a:solidFill>
                        </a:rPr>
                        <a:t>Requirements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0360333"/>
                  </a:ext>
                </a:extLst>
              </a:tr>
              <a:tr h="668252">
                <a:tc>
                  <a:txBody>
                    <a:bodyPr/>
                    <a:lstStyle/>
                    <a:p>
                      <a:r>
                        <a:rPr lang="en-US" sz="2400" b="1" dirty="0">
                          <a:solidFill>
                            <a:schemeClr val="accent6">
                              <a:lumMod val="75000"/>
                            </a:schemeClr>
                          </a:solidFill>
                        </a:rPr>
                        <a:t>5.12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b="1" dirty="0">
                          <a:solidFill>
                            <a:schemeClr val="accent6">
                              <a:lumMod val="75000"/>
                            </a:schemeClr>
                          </a:solidFill>
                        </a:rPr>
                        <a:t>Transfer Protocol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a:t>-Patient type, expected time for frame initiating &amp; accepting transfers</a:t>
                      </a:r>
                    </a:p>
                    <a:p>
                      <a:r>
                        <a:rPr lang="en-US" sz="2400" dirty="0"/>
                        <a:t>-Predetermined referral centers for outgoing transfers</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02278127"/>
                  </a:ext>
                </a:extLst>
              </a:tr>
              <a:tr h="816330">
                <a:tc>
                  <a:txBody>
                    <a:bodyPr/>
                    <a:lstStyle/>
                    <a:p>
                      <a:r>
                        <a:rPr lang="en-US" sz="2400" b="1" dirty="0">
                          <a:solidFill>
                            <a:schemeClr val="accent6">
                              <a:lumMod val="75000"/>
                            </a:schemeClr>
                          </a:solidFill>
                        </a:rPr>
                        <a:t>5.13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b="1" dirty="0">
                          <a:solidFill>
                            <a:schemeClr val="accent6">
                              <a:lumMod val="75000"/>
                            </a:schemeClr>
                          </a:solidFill>
                        </a:rPr>
                        <a:t>Decision to Transfer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a:t>-Transfer must be based on patient needs (not payor status)</a:t>
                      </a:r>
                    </a:p>
                    <a:p>
                      <a:r>
                        <a:rPr lang="en-US" sz="2400" dirty="0"/>
                        <a:t>-Transfer in managed care network made only after patient stabilized </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30538334"/>
                  </a:ext>
                </a:extLst>
              </a:tr>
              <a:tr h="1552534">
                <a:tc>
                  <a:txBody>
                    <a:bodyPr/>
                    <a:lstStyle/>
                    <a:p>
                      <a:r>
                        <a:rPr lang="en-US" sz="2400" b="1" dirty="0">
                          <a:solidFill>
                            <a:schemeClr val="accent6">
                              <a:lumMod val="75000"/>
                            </a:schemeClr>
                          </a:solidFill>
                        </a:rPr>
                        <a:t>5.14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b="1" dirty="0">
                          <a:solidFill>
                            <a:schemeClr val="accent6">
                              <a:lumMod val="75000"/>
                            </a:schemeClr>
                          </a:solidFill>
                        </a:rPr>
                        <a:t>Transfer Communication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a:t>-</a:t>
                      </a:r>
                      <a:r>
                        <a:rPr lang="en-US" sz="2400" u="none" dirty="0"/>
                        <a:t>Direct communication between </a:t>
                      </a:r>
                      <a:r>
                        <a:rPr lang="en-US" sz="2400" dirty="0"/>
                        <a:t>transferring &amp; receiving provider </a:t>
                      </a:r>
                    </a:p>
                    <a:p>
                      <a:r>
                        <a:rPr lang="en-US" sz="2400" dirty="0"/>
                        <a:t>-Includes communications through transfer center</a:t>
                      </a:r>
                    </a:p>
                    <a:p>
                      <a:r>
                        <a:rPr lang="en-US" sz="2400" dirty="0"/>
                        <a:t>-Communication documentation </a:t>
                      </a:r>
                      <a:r>
                        <a:rPr lang="en-US" sz="2400" i="0" dirty="0"/>
                        <a:t>may</a:t>
                      </a:r>
                      <a:r>
                        <a:rPr lang="en-US" sz="2400" dirty="0"/>
                        <a:t> include call logs, emails, EMR documentation, patient summary reports</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38941584"/>
                  </a:ext>
                </a:extLst>
              </a:tr>
            </a:tbl>
          </a:graphicData>
        </a:graphic>
      </p:graphicFrame>
      <p:sp>
        <p:nvSpPr>
          <p:cNvPr id="5" name="Rectangle 4">
            <a:extLst>
              <a:ext uri="{FF2B5EF4-FFF2-40B4-BE49-F238E27FC236}">
                <a16:creationId xmlns:a16="http://schemas.microsoft.com/office/drawing/2014/main" id="{A660CCE9-0A60-9D9C-9719-C14175892219}"/>
              </a:ext>
            </a:extLst>
          </p:cNvPr>
          <p:cNvSpPr/>
          <p:nvPr/>
        </p:nvSpPr>
        <p:spPr>
          <a:xfrm>
            <a:off x="8978630" y="0"/>
            <a:ext cx="3213370" cy="60311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LI, LII, LIII, PTCI, PTCII</a:t>
            </a:r>
          </a:p>
        </p:txBody>
      </p:sp>
    </p:spTree>
    <p:extLst>
      <p:ext uri="{BB962C8B-B14F-4D97-AF65-F5344CB8AC3E}">
        <p14:creationId xmlns:p14="http://schemas.microsoft.com/office/powerpoint/2010/main" val="187030342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D370A69-BD42-B11D-DEE0-9442526D24D5}"/>
              </a:ext>
            </a:extLst>
          </p:cNvPr>
          <p:cNvSpPr/>
          <p:nvPr/>
        </p:nvSpPr>
        <p:spPr>
          <a:xfrm>
            <a:off x="312436" y="4385361"/>
            <a:ext cx="7035378" cy="11351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srgbClr val="70AD47">
                    <a:lumMod val="75000"/>
                  </a:srgbClr>
                </a:solidFill>
                <a:effectLst/>
                <a:uLnTx/>
                <a:uFillTx/>
                <a:latin typeface="Calibri" panose="020F0502020204030204"/>
                <a:ea typeface="+mn-ea"/>
                <a:cs typeface="+mn-cs"/>
              </a:rPr>
              <a:t>5.16 Diversion Hours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Not to exceed 400 hrs during reporting year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Maintain diversion log/report</a:t>
            </a:r>
          </a:p>
        </p:txBody>
      </p:sp>
      <p:sp>
        <p:nvSpPr>
          <p:cNvPr id="2" name="Title 1">
            <a:extLst>
              <a:ext uri="{FF2B5EF4-FFF2-40B4-BE49-F238E27FC236}">
                <a16:creationId xmlns:a16="http://schemas.microsoft.com/office/drawing/2014/main" id="{8E1CD5D3-3E25-6A7B-CC66-E8389E82B327}"/>
              </a:ext>
            </a:extLst>
          </p:cNvPr>
          <p:cNvSpPr>
            <a:spLocks noGrp="1"/>
          </p:cNvSpPr>
          <p:nvPr>
            <p:ph type="title"/>
          </p:nvPr>
        </p:nvSpPr>
        <p:spPr>
          <a:xfrm>
            <a:off x="252919" y="154393"/>
            <a:ext cx="10633954" cy="701641"/>
          </a:xfrm>
        </p:spPr>
        <p:txBody>
          <a:bodyPr>
            <a:normAutofit fontScale="90000"/>
          </a:bodyPr>
          <a:lstStyle/>
          <a:p>
            <a:r>
              <a:rPr lang="en-US" dirty="0">
                <a:solidFill>
                  <a:schemeClr val="accent6">
                    <a:lumMod val="75000"/>
                  </a:schemeClr>
                </a:solidFill>
              </a:rPr>
              <a:t>Diversion Protocol – Type II</a:t>
            </a:r>
          </a:p>
        </p:txBody>
      </p:sp>
      <p:sp>
        <p:nvSpPr>
          <p:cNvPr id="3" name="Content Placeholder 2">
            <a:extLst>
              <a:ext uri="{FF2B5EF4-FFF2-40B4-BE49-F238E27FC236}">
                <a16:creationId xmlns:a16="http://schemas.microsoft.com/office/drawing/2014/main" id="{22185060-9ECE-3D5E-08D1-F118D073A683}"/>
              </a:ext>
            </a:extLst>
          </p:cNvPr>
          <p:cNvSpPr>
            <a:spLocks noGrp="1"/>
          </p:cNvSpPr>
          <p:nvPr>
            <p:ph sz="half" idx="1"/>
          </p:nvPr>
        </p:nvSpPr>
        <p:spPr>
          <a:xfrm>
            <a:off x="312436" y="2274919"/>
            <a:ext cx="6860092" cy="2238087"/>
          </a:xfrm>
        </p:spPr>
        <p:txBody>
          <a:bodyPr>
            <a:normAutofit fontScale="92500" lnSpcReduction="20000"/>
          </a:bodyPr>
          <a:lstStyle/>
          <a:p>
            <a:pPr marL="0" indent="0">
              <a:buNone/>
            </a:pPr>
            <a:r>
              <a:rPr lang="en-US" sz="3000" b="1" u="sng" dirty="0">
                <a:solidFill>
                  <a:schemeClr val="accent6">
                    <a:lumMod val="75000"/>
                  </a:schemeClr>
                </a:solidFill>
              </a:rPr>
              <a:t>5.15 Diversion Protocol</a:t>
            </a:r>
          </a:p>
          <a:p>
            <a:r>
              <a:rPr lang="en-US" dirty="0"/>
              <a:t>Protocol must be approved by the TMD</a:t>
            </a:r>
          </a:p>
          <a:p>
            <a:r>
              <a:rPr lang="en-US" dirty="0"/>
              <a:t>Trauma surgeon of pt must agree to diversion</a:t>
            </a:r>
          </a:p>
          <a:p>
            <a:r>
              <a:rPr lang="en-US" dirty="0"/>
              <a:t>Notification process for dispatch &amp; EMS </a:t>
            </a:r>
          </a:p>
          <a:p>
            <a:r>
              <a:rPr lang="en-US" dirty="0"/>
              <a:t>Diversion log: reasons &amp; duration documented </a:t>
            </a:r>
          </a:p>
          <a:p>
            <a:pPr marL="0" indent="0">
              <a:buNone/>
            </a:pPr>
            <a:endParaRPr lang="en-US" dirty="0"/>
          </a:p>
        </p:txBody>
      </p:sp>
      <p:sp>
        <p:nvSpPr>
          <p:cNvPr id="5" name="Content Placeholder 4">
            <a:extLst>
              <a:ext uri="{FF2B5EF4-FFF2-40B4-BE49-F238E27FC236}">
                <a16:creationId xmlns:a16="http://schemas.microsoft.com/office/drawing/2014/main" id="{08BD1FA9-C183-2874-73E8-D15960C2CC6B}"/>
              </a:ext>
            </a:extLst>
          </p:cNvPr>
          <p:cNvSpPr>
            <a:spLocks noGrp="1"/>
          </p:cNvSpPr>
          <p:nvPr>
            <p:ph sz="half" idx="2"/>
          </p:nvPr>
        </p:nvSpPr>
        <p:spPr>
          <a:xfrm>
            <a:off x="7015734" y="2274919"/>
            <a:ext cx="4863830" cy="3363574"/>
          </a:xfrm>
        </p:spPr>
        <p:txBody>
          <a:bodyPr>
            <a:normAutofit fontScale="92500" lnSpcReduction="20000"/>
          </a:bodyPr>
          <a:lstStyle/>
          <a:p>
            <a:pPr marL="0" indent="0">
              <a:buNone/>
            </a:pPr>
            <a:r>
              <a:rPr lang="en-US" b="1" u="sng" dirty="0"/>
              <a:t>Possible Diversion Reasons</a:t>
            </a:r>
            <a:r>
              <a:rPr lang="en-US" dirty="0"/>
              <a:t>:</a:t>
            </a:r>
          </a:p>
          <a:p>
            <a:r>
              <a:rPr lang="en-US" sz="3200" dirty="0"/>
              <a:t>CT scanner down</a:t>
            </a:r>
          </a:p>
          <a:p>
            <a:r>
              <a:rPr lang="en-US" sz="3200" dirty="0"/>
              <a:t>Critical infrastructure failure</a:t>
            </a:r>
          </a:p>
          <a:p>
            <a:pPr lvl="1"/>
            <a:r>
              <a:rPr lang="en-US" sz="2800" dirty="0"/>
              <a:t>weather, electrical, IT</a:t>
            </a:r>
          </a:p>
          <a:p>
            <a:r>
              <a:rPr lang="en-US" sz="3200" dirty="0"/>
              <a:t>Lack of essential services</a:t>
            </a:r>
          </a:p>
          <a:p>
            <a:pPr lvl="1"/>
            <a:r>
              <a:rPr lang="en-US" sz="2800" dirty="0"/>
              <a:t>Neurosurgeon encumbered</a:t>
            </a:r>
          </a:p>
          <a:p>
            <a:pPr lvl="1"/>
            <a:r>
              <a:rPr lang="en-US" sz="2800" dirty="0"/>
              <a:t>Trauma Surgeon encumbered</a:t>
            </a:r>
          </a:p>
          <a:p>
            <a:r>
              <a:rPr lang="en-US" sz="3200" dirty="0"/>
              <a:t>ICU beds, Staffing</a:t>
            </a:r>
          </a:p>
          <a:p>
            <a:pPr marL="457200" lvl="1" indent="0">
              <a:buNone/>
            </a:pPr>
            <a:endParaRPr lang="en-US" dirty="0"/>
          </a:p>
          <a:p>
            <a:pPr lvl="1"/>
            <a:endParaRPr lang="en-US" dirty="0"/>
          </a:p>
        </p:txBody>
      </p:sp>
      <p:sp>
        <p:nvSpPr>
          <p:cNvPr id="4" name="Rectangle 3">
            <a:extLst>
              <a:ext uri="{FF2B5EF4-FFF2-40B4-BE49-F238E27FC236}">
                <a16:creationId xmlns:a16="http://schemas.microsoft.com/office/drawing/2014/main" id="{403A565F-D2AE-95BB-87F5-022A5F67CAB7}"/>
              </a:ext>
            </a:extLst>
          </p:cNvPr>
          <p:cNvSpPr/>
          <p:nvPr/>
        </p:nvSpPr>
        <p:spPr>
          <a:xfrm>
            <a:off x="8842443" y="0"/>
            <a:ext cx="3349557" cy="85603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LI, LII, LIII, PTCI, PTCII</a:t>
            </a:r>
          </a:p>
        </p:txBody>
      </p:sp>
      <p:sp>
        <p:nvSpPr>
          <p:cNvPr id="6" name="Rectangle 5">
            <a:extLst>
              <a:ext uri="{FF2B5EF4-FFF2-40B4-BE49-F238E27FC236}">
                <a16:creationId xmlns:a16="http://schemas.microsoft.com/office/drawing/2014/main" id="{F51C115D-5F49-2CE6-699A-28BDBE9D5C91}"/>
              </a:ext>
            </a:extLst>
          </p:cNvPr>
          <p:cNvSpPr/>
          <p:nvPr/>
        </p:nvSpPr>
        <p:spPr>
          <a:xfrm>
            <a:off x="252919" y="1157590"/>
            <a:ext cx="11713793" cy="8560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prstClr val="white"/>
                </a:solidFill>
                <a:effectLst/>
                <a:uLnTx/>
                <a:uFillTx/>
                <a:latin typeface="Calibri" panose="020F0502020204030204"/>
                <a:ea typeface="+mn-ea"/>
                <a:cs typeface="+mn-cs"/>
              </a:rPr>
              <a:t>Diversion</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  time trauma center is not accepting patients from scene or interfacility transfer</a:t>
            </a:r>
          </a:p>
        </p:txBody>
      </p:sp>
    </p:spTree>
    <p:extLst>
      <p:ext uri="{BB962C8B-B14F-4D97-AF65-F5344CB8AC3E}">
        <p14:creationId xmlns:p14="http://schemas.microsoft.com/office/powerpoint/2010/main" val="4966833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B3340-73CC-B08D-20CE-54040204BA1B}"/>
              </a:ext>
            </a:extLst>
          </p:cNvPr>
          <p:cNvSpPr>
            <a:spLocks noGrp="1"/>
          </p:cNvSpPr>
          <p:nvPr>
            <p:ph type="title"/>
          </p:nvPr>
        </p:nvSpPr>
        <p:spPr>
          <a:xfrm>
            <a:off x="312906" y="692030"/>
            <a:ext cx="10515600" cy="172365"/>
          </a:xfrm>
        </p:spPr>
        <p:txBody>
          <a:bodyPr>
            <a:normAutofit fontScale="90000"/>
          </a:bodyPr>
          <a:lstStyle/>
          <a:p>
            <a:r>
              <a:rPr lang="en-US" sz="4000" dirty="0">
                <a:solidFill>
                  <a:schemeClr val="accent6">
                    <a:lumMod val="75000"/>
                  </a:schemeClr>
                </a:solidFill>
                <a:latin typeface="+mn-lt"/>
              </a:rPr>
              <a:t>5.17 Neurosurgeon Response - Type II</a:t>
            </a:r>
            <a:br>
              <a:rPr lang="en-US" sz="4000" dirty="0">
                <a:solidFill>
                  <a:schemeClr val="accent6">
                    <a:lumMod val="75000"/>
                  </a:schemeClr>
                </a:solidFill>
                <a:latin typeface="+mn-lt"/>
              </a:rPr>
            </a:br>
            <a:endParaRPr lang="en-US" sz="4000" dirty="0">
              <a:solidFill>
                <a:schemeClr val="accent6">
                  <a:lumMod val="75000"/>
                </a:schemeClr>
              </a:solidFill>
              <a:latin typeface="+mn-lt"/>
            </a:endParaRPr>
          </a:p>
        </p:txBody>
      </p:sp>
      <p:sp>
        <p:nvSpPr>
          <p:cNvPr id="3" name="Content Placeholder 2">
            <a:extLst>
              <a:ext uri="{FF2B5EF4-FFF2-40B4-BE49-F238E27FC236}">
                <a16:creationId xmlns:a16="http://schemas.microsoft.com/office/drawing/2014/main" id="{6DBA48AB-354B-58E0-EE95-D0070422FB7B}"/>
              </a:ext>
            </a:extLst>
          </p:cNvPr>
          <p:cNvSpPr>
            <a:spLocks noGrp="1"/>
          </p:cNvSpPr>
          <p:nvPr>
            <p:ph sz="half" idx="1"/>
          </p:nvPr>
        </p:nvSpPr>
        <p:spPr>
          <a:xfrm>
            <a:off x="568545" y="1016397"/>
            <a:ext cx="11881587" cy="4825205"/>
          </a:xfrm>
          <a:solidFill>
            <a:schemeClr val="bg1"/>
          </a:solidFill>
        </p:spPr>
        <p:txBody>
          <a:bodyPr>
            <a:normAutofit fontScale="92500" lnSpcReduction="10000"/>
          </a:bodyPr>
          <a:lstStyle/>
          <a:p>
            <a:pPr marL="0" indent="0">
              <a:buNone/>
            </a:pPr>
            <a:r>
              <a:rPr lang="en-US" b="1" dirty="0"/>
              <a:t> </a:t>
            </a:r>
          </a:p>
          <a:p>
            <a:r>
              <a:rPr lang="en-US" b="1" dirty="0"/>
              <a:t> All Centers NS evaluation must occur within 30 min of </a:t>
            </a:r>
            <a:r>
              <a:rPr lang="en-US" b="1" u="sng" dirty="0"/>
              <a:t>request</a:t>
            </a:r>
            <a:r>
              <a:rPr lang="en-US" b="1" dirty="0"/>
              <a:t>:</a:t>
            </a:r>
          </a:p>
          <a:p>
            <a:pPr marL="914400" lvl="1" indent="-457200">
              <a:buFont typeface="+mj-lt"/>
              <a:buAutoNum type="arabicPeriod"/>
            </a:pPr>
            <a:r>
              <a:rPr lang="en-US" u="sng" dirty="0"/>
              <a:t>Severe TBI </a:t>
            </a:r>
            <a:r>
              <a:rPr lang="en-US" dirty="0"/>
              <a:t>(GCS &lt;9) + CT evidence intracranial trauma</a:t>
            </a:r>
          </a:p>
          <a:p>
            <a:pPr marL="914400" lvl="1" indent="-457200">
              <a:buFont typeface="+mj-lt"/>
              <a:buAutoNum type="arabicPeriod"/>
            </a:pPr>
            <a:r>
              <a:rPr lang="en-US" u="sng" dirty="0"/>
              <a:t>Mod TBI </a:t>
            </a:r>
            <a:r>
              <a:rPr lang="en-US" dirty="0"/>
              <a:t>(GCS 9-12) + CT evidence pot intracranial lesion</a:t>
            </a:r>
          </a:p>
          <a:p>
            <a:pPr marL="914400" lvl="1" indent="-457200">
              <a:buFont typeface="+mj-lt"/>
              <a:buAutoNum type="arabicPeriod"/>
            </a:pPr>
            <a:r>
              <a:rPr lang="en-US" u="sng" dirty="0"/>
              <a:t>Spinal cord injury + deficits </a:t>
            </a:r>
            <a:r>
              <a:rPr lang="en-US" dirty="0"/>
              <a:t>(neuro/ortho spine surgeon) </a:t>
            </a:r>
          </a:p>
          <a:p>
            <a:pPr marL="914400" lvl="1" indent="-457200">
              <a:buFont typeface="+mj-lt"/>
              <a:buAutoNum type="arabicPeriod"/>
            </a:pPr>
            <a:r>
              <a:rPr lang="en-US" dirty="0"/>
              <a:t>Trauma surgeon discretion</a:t>
            </a:r>
          </a:p>
          <a:p>
            <a:r>
              <a:rPr lang="en-US" dirty="0"/>
              <a:t>Level I, II, III-N Response Documentation: </a:t>
            </a:r>
          </a:p>
          <a:p>
            <a:pPr lvl="1"/>
            <a:r>
              <a:rPr lang="en-US" dirty="0"/>
              <a:t>NS attending response times document </a:t>
            </a:r>
          </a:p>
          <a:p>
            <a:pPr lvl="2"/>
            <a:r>
              <a:rPr lang="en-US" dirty="0"/>
              <a:t>(request time, eval start time)</a:t>
            </a:r>
          </a:p>
          <a:p>
            <a:pPr lvl="1"/>
            <a:r>
              <a:rPr lang="en-US" dirty="0"/>
              <a:t>Resident/APP response times document </a:t>
            </a:r>
          </a:p>
          <a:p>
            <a:pPr lvl="2"/>
            <a:r>
              <a:rPr lang="en-US" dirty="0"/>
              <a:t>(request time, eval start time, communication time to NS attending) </a:t>
            </a:r>
          </a:p>
          <a:p>
            <a:r>
              <a:rPr lang="en-US" dirty="0"/>
              <a:t>All centers: </a:t>
            </a:r>
          </a:p>
          <a:p>
            <a:pPr lvl="1"/>
            <a:r>
              <a:rPr lang="en-US" dirty="0"/>
              <a:t>NS </a:t>
            </a:r>
            <a:r>
              <a:rPr lang="en-US" u="sng" dirty="0"/>
              <a:t>attending</a:t>
            </a:r>
            <a:r>
              <a:rPr lang="en-US" dirty="0"/>
              <a:t> involved in decision making</a:t>
            </a:r>
          </a:p>
          <a:p>
            <a:pPr marL="0" indent="0">
              <a:buNone/>
            </a:pPr>
            <a:endParaRPr lang="en-US" dirty="0"/>
          </a:p>
        </p:txBody>
      </p:sp>
      <p:sp>
        <p:nvSpPr>
          <p:cNvPr id="5" name="Rectangle 4">
            <a:extLst>
              <a:ext uri="{FF2B5EF4-FFF2-40B4-BE49-F238E27FC236}">
                <a16:creationId xmlns:a16="http://schemas.microsoft.com/office/drawing/2014/main" id="{88575B86-609B-97D8-AD49-B8B58DB5F6BC}"/>
              </a:ext>
            </a:extLst>
          </p:cNvPr>
          <p:cNvSpPr/>
          <p:nvPr/>
        </p:nvSpPr>
        <p:spPr>
          <a:xfrm>
            <a:off x="9055511" y="0"/>
            <a:ext cx="3136490" cy="77821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LI, LII, LIII-N, PTCI, PTCII</a:t>
            </a:r>
          </a:p>
        </p:txBody>
      </p:sp>
    </p:spTree>
    <p:extLst>
      <p:ext uri="{BB962C8B-B14F-4D97-AF65-F5344CB8AC3E}">
        <p14:creationId xmlns:p14="http://schemas.microsoft.com/office/powerpoint/2010/main" val="186876679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B3340-73CC-B08D-20CE-54040204BA1B}"/>
              </a:ext>
            </a:extLst>
          </p:cNvPr>
          <p:cNvSpPr>
            <a:spLocks noGrp="1"/>
          </p:cNvSpPr>
          <p:nvPr>
            <p:ph type="title"/>
          </p:nvPr>
        </p:nvSpPr>
        <p:spPr>
          <a:xfrm>
            <a:off x="293958" y="1144183"/>
            <a:ext cx="11528587" cy="1069171"/>
          </a:xfrm>
        </p:spPr>
        <p:txBody>
          <a:bodyPr>
            <a:normAutofit fontScale="90000"/>
          </a:bodyPr>
          <a:lstStyle/>
          <a:p>
            <a:r>
              <a:rPr lang="en-US" sz="4000" dirty="0">
                <a:solidFill>
                  <a:schemeClr val="accent6">
                    <a:lumMod val="75000"/>
                  </a:schemeClr>
                </a:solidFill>
                <a:latin typeface="+mn-lt"/>
              </a:rPr>
              <a:t>5.18 Neurotrauma Plan of Care for Level III Trauma Centers -Type II</a:t>
            </a:r>
          </a:p>
        </p:txBody>
      </p:sp>
      <p:sp>
        <p:nvSpPr>
          <p:cNvPr id="3" name="Content Placeholder 2">
            <a:extLst>
              <a:ext uri="{FF2B5EF4-FFF2-40B4-BE49-F238E27FC236}">
                <a16:creationId xmlns:a16="http://schemas.microsoft.com/office/drawing/2014/main" id="{6DBA48AB-354B-58E0-EE95-D0070422FB7B}"/>
              </a:ext>
            </a:extLst>
          </p:cNvPr>
          <p:cNvSpPr>
            <a:spLocks noGrp="1"/>
          </p:cNvSpPr>
          <p:nvPr>
            <p:ph sz="half" idx="1"/>
          </p:nvPr>
        </p:nvSpPr>
        <p:spPr>
          <a:xfrm>
            <a:off x="293958" y="2475344"/>
            <a:ext cx="11847572" cy="2087419"/>
          </a:xfrm>
        </p:spPr>
        <p:txBody>
          <a:bodyPr>
            <a:normAutofit/>
          </a:bodyPr>
          <a:lstStyle/>
          <a:p>
            <a:pPr marL="0" indent="0">
              <a:buNone/>
            </a:pPr>
            <a:r>
              <a:rPr lang="en-US" dirty="0"/>
              <a:t>All Level III trauma centers must have a </a:t>
            </a:r>
            <a:r>
              <a:rPr lang="en-US" u="sng" dirty="0"/>
              <a:t>written plan </a:t>
            </a:r>
            <a:r>
              <a:rPr lang="en-US" dirty="0"/>
              <a:t>approved by the TMD that defines the types of neurotrauma injuries that may be treated at the center.</a:t>
            </a:r>
          </a:p>
        </p:txBody>
      </p:sp>
      <p:sp>
        <p:nvSpPr>
          <p:cNvPr id="5" name="Rectangle 4">
            <a:extLst>
              <a:ext uri="{FF2B5EF4-FFF2-40B4-BE49-F238E27FC236}">
                <a16:creationId xmlns:a16="http://schemas.microsoft.com/office/drawing/2014/main" id="{88575B86-609B-97D8-AD49-B8B58DB5F6BC}"/>
              </a:ext>
            </a:extLst>
          </p:cNvPr>
          <p:cNvSpPr/>
          <p:nvPr/>
        </p:nvSpPr>
        <p:spPr>
          <a:xfrm>
            <a:off x="9742311" y="0"/>
            <a:ext cx="2449690" cy="77821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L III</a:t>
            </a:r>
          </a:p>
        </p:txBody>
      </p:sp>
    </p:spTree>
    <p:extLst>
      <p:ext uri="{BB962C8B-B14F-4D97-AF65-F5344CB8AC3E}">
        <p14:creationId xmlns:p14="http://schemas.microsoft.com/office/powerpoint/2010/main" val="340049421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F7A00-1BDD-EAF3-7A07-33CA353F2A7C}"/>
              </a:ext>
            </a:extLst>
          </p:cNvPr>
          <p:cNvSpPr>
            <a:spLocks noGrp="1"/>
          </p:cNvSpPr>
          <p:nvPr>
            <p:ph type="title"/>
          </p:nvPr>
        </p:nvSpPr>
        <p:spPr>
          <a:xfrm>
            <a:off x="326022" y="716878"/>
            <a:ext cx="11414422" cy="689989"/>
          </a:xfrm>
        </p:spPr>
        <p:txBody>
          <a:bodyPr>
            <a:normAutofit fontScale="90000"/>
          </a:bodyPr>
          <a:lstStyle/>
          <a:p>
            <a:r>
              <a:rPr lang="en-US" dirty="0">
                <a:solidFill>
                  <a:schemeClr val="accent6">
                    <a:lumMod val="75000"/>
                  </a:schemeClr>
                </a:solidFill>
              </a:rPr>
              <a:t>5.19 Neurotrauma Contingency Plan – Type II</a:t>
            </a:r>
          </a:p>
        </p:txBody>
      </p:sp>
      <p:sp>
        <p:nvSpPr>
          <p:cNvPr id="3" name="Content Placeholder 2">
            <a:extLst>
              <a:ext uri="{FF2B5EF4-FFF2-40B4-BE49-F238E27FC236}">
                <a16:creationId xmlns:a16="http://schemas.microsoft.com/office/drawing/2014/main" id="{892DB9C7-0BBF-71C9-1565-937CA5FEB6CF}"/>
              </a:ext>
            </a:extLst>
          </p:cNvPr>
          <p:cNvSpPr>
            <a:spLocks noGrp="1"/>
          </p:cNvSpPr>
          <p:nvPr>
            <p:ph sz="half" idx="1"/>
          </p:nvPr>
        </p:nvSpPr>
        <p:spPr>
          <a:xfrm>
            <a:off x="451555" y="1633557"/>
            <a:ext cx="11288889" cy="4224160"/>
          </a:xfrm>
        </p:spPr>
        <p:txBody>
          <a:bodyPr>
            <a:normAutofit fontScale="85000" lnSpcReduction="10000"/>
          </a:bodyPr>
          <a:lstStyle/>
          <a:p>
            <a:r>
              <a:rPr lang="en-US" sz="3300" b="1" u="sng" dirty="0"/>
              <a:t>Definition</a:t>
            </a:r>
            <a:r>
              <a:rPr lang="en-US" sz="3300" dirty="0"/>
              <a:t>: Neurosurgery capabilities are </a:t>
            </a:r>
            <a:r>
              <a:rPr lang="en-US" sz="3300" u="sng" dirty="0"/>
              <a:t>encumbered</a:t>
            </a:r>
            <a:r>
              <a:rPr lang="en-US" sz="3300" dirty="0"/>
              <a:t> or </a:t>
            </a:r>
            <a:r>
              <a:rPr lang="en-US" sz="3300" u="sng" dirty="0"/>
              <a:t>overwhelmed</a:t>
            </a:r>
            <a:r>
              <a:rPr lang="en-US" sz="3300" dirty="0"/>
              <a:t> when inability to meet standards of care for time-sensitive injuries</a:t>
            </a:r>
            <a:endParaRPr lang="en-US" sz="3300" b="1" u="sng" dirty="0"/>
          </a:p>
          <a:p>
            <a:r>
              <a:rPr lang="en-US" sz="3300" b="1" u="sng" dirty="0"/>
              <a:t>Level I, II</a:t>
            </a:r>
            <a:r>
              <a:rPr lang="en-US" sz="3300" b="1" dirty="0"/>
              <a:t> </a:t>
            </a:r>
          </a:p>
          <a:p>
            <a:pPr lvl="1"/>
            <a:r>
              <a:rPr lang="en-US" sz="2900" dirty="0"/>
              <a:t>Implement plan when NS encumbered, overwhelmed, unavailable</a:t>
            </a:r>
          </a:p>
          <a:p>
            <a:r>
              <a:rPr lang="en-US" sz="3300" b="1" u="sng" dirty="0"/>
              <a:t>Level III-N</a:t>
            </a:r>
            <a:r>
              <a:rPr lang="en-US" sz="3300" b="1" dirty="0"/>
              <a:t> </a:t>
            </a:r>
          </a:p>
          <a:p>
            <a:pPr lvl="1"/>
            <a:r>
              <a:rPr lang="en-US" sz="2900" dirty="0"/>
              <a:t>Have contingency plan that includes the potential for diversion</a:t>
            </a:r>
          </a:p>
          <a:p>
            <a:pPr lvl="1"/>
            <a:r>
              <a:rPr lang="en-US" sz="2900" dirty="0"/>
              <a:t>Implement plan when NS encumbered, overwhelmed, unavailable</a:t>
            </a:r>
          </a:p>
          <a:p>
            <a:r>
              <a:rPr lang="en-US" sz="3300" b="1" u="sng" dirty="0"/>
              <a:t>Plan must include</a:t>
            </a:r>
            <a:r>
              <a:rPr lang="en-US" sz="3300" dirty="0"/>
              <a:t>: </a:t>
            </a:r>
          </a:p>
          <a:p>
            <a:pPr lvl="1"/>
            <a:r>
              <a:rPr lang="en-US" sz="3300" dirty="0"/>
              <a:t>PI review of each instance</a:t>
            </a:r>
          </a:p>
          <a:p>
            <a:pPr lvl="1"/>
            <a:r>
              <a:rPr lang="en-US" sz="3300" dirty="0"/>
              <a:t>Monitor effectiveness of the process through PIPS</a:t>
            </a:r>
          </a:p>
          <a:p>
            <a:endParaRPr lang="en-US" sz="3300" dirty="0"/>
          </a:p>
          <a:p>
            <a:endParaRPr lang="en-US" dirty="0"/>
          </a:p>
        </p:txBody>
      </p:sp>
      <p:sp>
        <p:nvSpPr>
          <p:cNvPr id="5" name="Rectangle 4">
            <a:extLst>
              <a:ext uri="{FF2B5EF4-FFF2-40B4-BE49-F238E27FC236}">
                <a16:creationId xmlns:a16="http://schemas.microsoft.com/office/drawing/2014/main" id="{33FBAEC2-7E51-3849-B3C3-C854A292EF25}"/>
              </a:ext>
            </a:extLst>
          </p:cNvPr>
          <p:cNvSpPr/>
          <p:nvPr/>
        </p:nvSpPr>
        <p:spPr>
          <a:xfrm>
            <a:off x="9027268" y="0"/>
            <a:ext cx="3164732" cy="57027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LI, LII, LIII-N, PTCI, PTCII</a:t>
            </a:r>
          </a:p>
        </p:txBody>
      </p:sp>
    </p:spTree>
    <p:extLst>
      <p:ext uri="{BB962C8B-B14F-4D97-AF65-F5344CB8AC3E}">
        <p14:creationId xmlns:p14="http://schemas.microsoft.com/office/powerpoint/2010/main" val="428391457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F1C8C-BE65-0A7C-C5A7-D8D1F76DD6F6}"/>
              </a:ext>
            </a:extLst>
          </p:cNvPr>
          <p:cNvSpPr>
            <a:spLocks noGrp="1"/>
          </p:cNvSpPr>
          <p:nvPr>
            <p:ph type="title"/>
          </p:nvPr>
        </p:nvSpPr>
        <p:spPr>
          <a:xfrm>
            <a:off x="435080" y="442660"/>
            <a:ext cx="10515600" cy="1325563"/>
          </a:xfrm>
        </p:spPr>
        <p:txBody>
          <a:bodyPr>
            <a:normAutofit/>
          </a:bodyPr>
          <a:lstStyle/>
          <a:p>
            <a:r>
              <a:rPr lang="en-US" sz="3600" dirty="0"/>
              <a:t>5.20 Treatment Guidelines for Orthopaedic – Type II</a:t>
            </a:r>
            <a:br>
              <a:rPr lang="en-US" sz="3600" dirty="0"/>
            </a:br>
            <a:r>
              <a:rPr lang="en-US" sz="3600" dirty="0"/>
              <a:t>5.21 Orthopaedic Surgeon Response – Type II</a:t>
            </a:r>
          </a:p>
        </p:txBody>
      </p:sp>
      <p:graphicFrame>
        <p:nvGraphicFramePr>
          <p:cNvPr id="4" name="Content Placeholder 3">
            <a:extLst>
              <a:ext uri="{FF2B5EF4-FFF2-40B4-BE49-F238E27FC236}">
                <a16:creationId xmlns:a16="http://schemas.microsoft.com/office/drawing/2014/main" id="{9299EBEE-DEAB-C6A0-293E-017DDBC1D1CF}"/>
              </a:ext>
            </a:extLst>
          </p:cNvPr>
          <p:cNvGraphicFramePr>
            <a:graphicFrameLocks noGrp="1"/>
          </p:cNvGraphicFramePr>
          <p:nvPr>
            <p:ph idx="1"/>
            <p:extLst>
              <p:ext uri="{D42A27DB-BD31-4B8C-83A1-F6EECF244321}">
                <p14:modId xmlns:p14="http://schemas.microsoft.com/office/powerpoint/2010/main" val="1602853902"/>
              </p:ext>
            </p:extLst>
          </p:nvPr>
        </p:nvGraphicFramePr>
        <p:xfrm>
          <a:off x="553067" y="1906998"/>
          <a:ext cx="10515597" cy="3845560"/>
        </p:xfrm>
        <a:graphic>
          <a:graphicData uri="http://schemas.openxmlformats.org/drawingml/2006/table">
            <a:tbl>
              <a:tblPr firstRow="1" bandRow="1">
                <a:tableStyleId>{5C22544A-7EE6-4342-B048-85BDC9FD1C3A}</a:tableStyleId>
              </a:tblPr>
              <a:tblGrid>
                <a:gridCol w="754623">
                  <a:extLst>
                    <a:ext uri="{9D8B030D-6E8A-4147-A177-3AD203B41FA5}">
                      <a16:colId xmlns:a16="http://schemas.microsoft.com/office/drawing/2014/main" val="2542976893"/>
                    </a:ext>
                  </a:extLst>
                </a:gridCol>
                <a:gridCol w="2654710">
                  <a:extLst>
                    <a:ext uri="{9D8B030D-6E8A-4147-A177-3AD203B41FA5}">
                      <a16:colId xmlns:a16="http://schemas.microsoft.com/office/drawing/2014/main" val="1926048298"/>
                    </a:ext>
                  </a:extLst>
                </a:gridCol>
                <a:gridCol w="7106264">
                  <a:extLst>
                    <a:ext uri="{9D8B030D-6E8A-4147-A177-3AD203B41FA5}">
                      <a16:colId xmlns:a16="http://schemas.microsoft.com/office/drawing/2014/main" val="1111060247"/>
                    </a:ext>
                  </a:extLst>
                </a:gridCol>
              </a:tblGrid>
              <a:tr h="370840">
                <a:tc>
                  <a:txBody>
                    <a:bodyPr/>
                    <a:lstStyle/>
                    <a:p>
                      <a:r>
                        <a:rPr lang="en-US"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Protocol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Requirement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47876054"/>
                  </a:ext>
                </a:extLst>
              </a:tr>
              <a:tr h="370840">
                <a:tc>
                  <a:txBody>
                    <a:bodyPr/>
                    <a:lstStyle/>
                    <a:p>
                      <a:r>
                        <a:rPr lang="en-US" dirty="0"/>
                        <a:t>5.20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t>Ortho Injuries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b="1" dirty="0"/>
                        <a:t>Must have treatment guidelines for:</a:t>
                      </a:r>
                    </a:p>
                    <a:p>
                      <a:r>
                        <a:rPr lang="en-US" dirty="0"/>
                        <a:t>Unstable pelvic ring (hemodynamically unstable)</a:t>
                      </a:r>
                    </a:p>
                    <a:p>
                      <a:r>
                        <a:rPr lang="en-US" dirty="0"/>
                        <a:t>Long bone </a:t>
                      </a:r>
                      <a:r>
                        <a:rPr lang="en-US" dirty="0" err="1"/>
                        <a:t>fx</a:t>
                      </a:r>
                      <a:r>
                        <a:rPr lang="en-US" dirty="0"/>
                        <a:t> (multi-injured) [time &amp; order fix, damage control vs </a:t>
                      </a:r>
                      <a:r>
                        <a:rPr lang="en-US" dirty="0" err="1"/>
                        <a:t>defin</a:t>
                      </a:r>
                      <a:r>
                        <a:rPr lang="en-US" dirty="0"/>
                        <a:t> fix] </a:t>
                      </a:r>
                    </a:p>
                    <a:p>
                      <a:r>
                        <a:rPr lang="en-US" dirty="0"/>
                        <a:t>Open extremity </a:t>
                      </a:r>
                      <a:r>
                        <a:rPr lang="en-US" dirty="0" err="1"/>
                        <a:t>fx</a:t>
                      </a:r>
                      <a:r>
                        <a:rPr lang="en-US" dirty="0"/>
                        <a:t> [time to </a:t>
                      </a:r>
                      <a:r>
                        <a:rPr lang="en-US" dirty="0" err="1"/>
                        <a:t>abx</a:t>
                      </a:r>
                      <a:r>
                        <a:rPr lang="en-US" dirty="0"/>
                        <a:t> &amp; OR, </a:t>
                      </a:r>
                      <a:r>
                        <a:rPr lang="en-US" dirty="0" err="1"/>
                        <a:t>wnd</a:t>
                      </a:r>
                      <a:r>
                        <a:rPr lang="en-US" dirty="0"/>
                        <a:t> coverage]</a:t>
                      </a:r>
                    </a:p>
                    <a:p>
                      <a:r>
                        <a:rPr lang="en-US" dirty="0"/>
                        <a:t>Hip </a:t>
                      </a:r>
                      <a:r>
                        <a:rPr lang="en-US" dirty="0" err="1"/>
                        <a:t>fx</a:t>
                      </a:r>
                      <a:r>
                        <a:rPr lang="en-US" dirty="0"/>
                        <a:t> geriatric [time to 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87194430"/>
                  </a:ext>
                </a:extLst>
              </a:tr>
              <a:tr h="370840">
                <a:tc>
                  <a:txBody>
                    <a:bodyPr/>
                    <a:lstStyle/>
                    <a:p>
                      <a:r>
                        <a:rPr lang="en-US" dirty="0"/>
                        <a:t>5.21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Ortho Response</a:t>
                      </a:r>
                    </a:p>
                    <a:p>
                      <a:r>
                        <a:rPr lang="en-US" dirty="0"/>
                        <a:t>APP/Resident may act as consultant with documented</a:t>
                      </a:r>
                    </a:p>
                    <a:p>
                      <a:r>
                        <a:rPr lang="en-US" dirty="0"/>
                        <a:t>communication with Orthopaedic Surgeon</a:t>
                      </a:r>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a:t>Orthopaedic Surgeon at bedside within 30 min of request:</a:t>
                      </a:r>
                    </a:p>
                    <a:p>
                      <a:r>
                        <a:rPr lang="en-US" dirty="0"/>
                        <a:t>Pelvic </a:t>
                      </a:r>
                      <a:r>
                        <a:rPr lang="en-US" dirty="0" err="1"/>
                        <a:t>fx</a:t>
                      </a:r>
                      <a:r>
                        <a:rPr lang="en-US" dirty="0"/>
                        <a:t> (hemodynamically unstable)</a:t>
                      </a:r>
                    </a:p>
                    <a:p>
                      <a:r>
                        <a:rPr lang="en-US" dirty="0"/>
                        <a:t>R/O compartment syndrome</a:t>
                      </a:r>
                    </a:p>
                    <a:p>
                      <a:r>
                        <a:rPr lang="en-US" dirty="0" err="1"/>
                        <a:t>Fx</a:t>
                      </a:r>
                      <a:r>
                        <a:rPr lang="en-US" dirty="0"/>
                        <a:t>/dislocation with risk of avascular necrosis </a:t>
                      </a:r>
                    </a:p>
                    <a:p>
                      <a:r>
                        <a:rPr lang="en-US" dirty="0" err="1"/>
                        <a:t>Fx</a:t>
                      </a:r>
                      <a:r>
                        <a:rPr lang="en-US" dirty="0"/>
                        <a:t>/dislocation with vascular compromise</a:t>
                      </a:r>
                    </a:p>
                    <a:p>
                      <a:r>
                        <a:rPr lang="en-US" dirty="0"/>
                        <a:t>Trauma surgeon discretion</a:t>
                      </a:r>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73170821"/>
                  </a:ext>
                </a:extLst>
              </a:tr>
            </a:tbl>
          </a:graphicData>
        </a:graphic>
      </p:graphicFrame>
      <p:sp>
        <p:nvSpPr>
          <p:cNvPr id="5" name="Rectangle 4">
            <a:extLst>
              <a:ext uri="{FF2B5EF4-FFF2-40B4-BE49-F238E27FC236}">
                <a16:creationId xmlns:a16="http://schemas.microsoft.com/office/drawing/2014/main" id="{34C937BF-8256-CD06-68FD-49A84CAE9DD8}"/>
              </a:ext>
            </a:extLst>
          </p:cNvPr>
          <p:cNvSpPr/>
          <p:nvPr/>
        </p:nvSpPr>
        <p:spPr>
          <a:xfrm>
            <a:off x="8703837" y="4179786"/>
            <a:ext cx="2364827" cy="15727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dirty="0">
                <a:ln>
                  <a:noFill/>
                </a:ln>
                <a:solidFill>
                  <a:prstClr val="white"/>
                </a:solidFill>
                <a:effectLst/>
                <a:uLnTx/>
                <a:uFillTx/>
                <a:latin typeface="Calibri" panose="020F0502020204030204"/>
                <a:ea typeface="+mn-ea"/>
                <a:cs typeface="+mn-cs"/>
              </a:rPr>
              <a:t>Document Times</a:t>
            </a: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-Request time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-Eval start time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-Communicate to attending time</a:t>
            </a:r>
          </a:p>
        </p:txBody>
      </p:sp>
      <p:sp>
        <p:nvSpPr>
          <p:cNvPr id="6" name="Rectangle 5">
            <a:extLst>
              <a:ext uri="{FF2B5EF4-FFF2-40B4-BE49-F238E27FC236}">
                <a16:creationId xmlns:a16="http://schemas.microsoft.com/office/drawing/2014/main" id="{FE0FBAE0-6B0B-CBA9-2528-B0967AD74F50}"/>
              </a:ext>
            </a:extLst>
          </p:cNvPr>
          <p:cNvSpPr/>
          <p:nvPr/>
        </p:nvSpPr>
        <p:spPr>
          <a:xfrm>
            <a:off x="8978630" y="0"/>
            <a:ext cx="3213370" cy="60311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LI, LII, LIII, PTCI, PTCII</a:t>
            </a:r>
          </a:p>
        </p:txBody>
      </p:sp>
    </p:spTree>
    <p:extLst>
      <p:ext uri="{BB962C8B-B14F-4D97-AF65-F5344CB8AC3E}">
        <p14:creationId xmlns:p14="http://schemas.microsoft.com/office/powerpoint/2010/main" val="14657502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10;&#10;Description automatically generated">
            <a:extLst>
              <a:ext uri="{FF2B5EF4-FFF2-40B4-BE49-F238E27FC236}">
                <a16:creationId xmlns:a16="http://schemas.microsoft.com/office/drawing/2014/main" id="{238ECD7E-D6C2-BAA0-96F8-BEABAE47C0AB}"/>
              </a:ext>
            </a:extLst>
          </p:cNvPr>
          <p:cNvPicPr>
            <a:picLocks noChangeAspect="1"/>
          </p:cNvPicPr>
          <p:nvPr/>
        </p:nvPicPr>
        <p:blipFill rotWithShape="1">
          <a:blip r:embed="rId3"/>
          <a:srcRect l="61420" t="22078" r="13127" b="16399"/>
          <a:stretch/>
        </p:blipFill>
        <p:spPr bwMode="auto">
          <a:xfrm>
            <a:off x="1700464" y="280737"/>
            <a:ext cx="7259051" cy="5511133"/>
          </a:xfrm>
          <a:prstGeom prst="rect">
            <a:avLst/>
          </a:prstGeom>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F4976669-0EFB-5657-5E9F-885205793E58}"/>
              </a:ext>
            </a:extLst>
          </p:cNvPr>
          <p:cNvSpPr txBox="1"/>
          <p:nvPr/>
        </p:nvSpPr>
        <p:spPr>
          <a:xfrm>
            <a:off x="2446420" y="5857223"/>
            <a:ext cx="9103896" cy="646331"/>
          </a:xfrm>
          <a:prstGeom prst="rect">
            <a:avLst/>
          </a:prstGeom>
          <a:noFill/>
        </p:spPr>
        <p:txBody>
          <a:bodyPr wrap="square">
            <a:spAutoFit/>
          </a:bodyPr>
          <a:lstStyle/>
          <a:p>
            <a:r>
              <a:rPr lang="en-US" dirty="0"/>
              <a:t>https://www.facs.org/quality-programs/trauma/quality/verification-review-and-consultation-program/standards/2022-resources-repository/</a:t>
            </a:r>
          </a:p>
        </p:txBody>
      </p:sp>
    </p:spTree>
    <p:extLst>
      <p:ext uri="{BB962C8B-B14F-4D97-AF65-F5344CB8AC3E}">
        <p14:creationId xmlns:p14="http://schemas.microsoft.com/office/powerpoint/2010/main" val="175961150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201F5-D936-25E5-435F-7E717581BB46}"/>
              </a:ext>
            </a:extLst>
          </p:cNvPr>
          <p:cNvSpPr>
            <a:spLocks noGrp="1"/>
          </p:cNvSpPr>
          <p:nvPr>
            <p:ph type="title"/>
          </p:nvPr>
        </p:nvSpPr>
        <p:spPr>
          <a:xfrm>
            <a:off x="422787" y="603115"/>
            <a:ext cx="10931013" cy="1325563"/>
          </a:xfrm>
        </p:spPr>
        <p:txBody>
          <a:bodyPr>
            <a:normAutofit fontScale="90000"/>
          </a:bodyPr>
          <a:lstStyle/>
          <a:p>
            <a:r>
              <a:rPr lang="en-US" dirty="0"/>
              <a:t>5.22 Operating Room Scheduling Policy – Type II</a:t>
            </a:r>
          </a:p>
        </p:txBody>
      </p:sp>
      <p:sp>
        <p:nvSpPr>
          <p:cNvPr id="6" name="Content Placeholder 5">
            <a:extLst>
              <a:ext uri="{FF2B5EF4-FFF2-40B4-BE49-F238E27FC236}">
                <a16:creationId xmlns:a16="http://schemas.microsoft.com/office/drawing/2014/main" id="{A3E89CD7-48B2-B511-F939-66A13B5D600E}"/>
              </a:ext>
            </a:extLst>
          </p:cNvPr>
          <p:cNvSpPr>
            <a:spLocks noGrp="1"/>
          </p:cNvSpPr>
          <p:nvPr>
            <p:ph idx="1"/>
          </p:nvPr>
        </p:nvSpPr>
        <p:spPr/>
        <p:txBody>
          <a:bodyPr/>
          <a:lstStyle/>
          <a:p>
            <a:r>
              <a:rPr lang="en-US" dirty="0"/>
              <a:t>All trauma centers must have an OR booking policy that specifies targets for timely access to the OR based on level of urgency and includes access targets for a range of clinical trauma priorities</a:t>
            </a:r>
          </a:p>
          <a:p>
            <a:pPr marL="0" indent="0">
              <a:buNone/>
            </a:pPr>
            <a:r>
              <a:rPr lang="en-US" dirty="0"/>
              <a:t>Measure of Compliance </a:t>
            </a:r>
          </a:p>
          <a:p>
            <a:r>
              <a:rPr lang="en-US" dirty="0"/>
              <a:t>OR scheduling policy </a:t>
            </a:r>
          </a:p>
        </p:txBody>
      </p:sp>
      <p:sp>
        <p:nvSpPr>
          <p:cNvPr id="7" name="Rectangle 6">
            <a:extLst>
              <a:ext uri="{FF2B5EF4-FFF2-40B4-BE49-F238E27FC236}">
                <a16:creationId xmlns:a16="http://schemas.microsoft.com/office/drawing/2014/main" id="{DEF8646F-4BAC-E47E-F341-A86ECC0A7397}"/>
              </a:ext>
            </a:extLst>
          </p:cNvPr>
          <p:cNvSpPr/>
          <p:nvPr/>
        </p:nvSpPr>
        <p:spPr>
          <a:xfrm>
            <a:off x="8978630" y="0"/>
            <a:ext cx="3213370" cy="60311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LI, LII, LIII, PTCI, PTCII</a:t>
            </a:r>
          </a:p>
        </p:txBody>
      </p:sp>
    </p:spTree>
    <p:extLst>
      <p:ext uri="{BB962C8B-B14F-4D97-AF65-F5344CB8AC3E}">
        <p14:creationId xmlns:p14="http://schemas.microsoft.com/office/powerpoint/2010/main" val="30260221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16ED5-901C-3FBB-C9E3-0339F1F3908E}"/>
              </a:ext>
            </a:extLst>
          </p:cNvPr>
          <p:cNvSpPr>
            <a:spLocks noGrp="1"/>
          </p:cNvSpPr>
          <p:nvPr>
            <p:ph type="title"/>
          </p:nvPr>
        </p:nvSpPr>
        <p:spPr>
          <a:xfrm>
            <a:off x="395736" y="25761"/>
            <a:ext cx="10967301" cy="803798"/>
          </a:xfrm>
        </p:spPr>
        <p:txBody>
          <a:bodyPr/>
          <a:lstStyle/>
          <a:p>
            <a:r>
              <a:rPr lang="en-US" dirty="0">
                <a:solidFill>
                  <a:schemeClr val="accent6">
                    <a:lumMod val="75000"/>
                  </a:schemeClr>
                </a:solidFill>
              </a:rPr>
              <a:t>ICU Patients – Type II</a:t>
            </a:r>
          </a:p>
        </p:txBody>
      </p:sp>
      <p:sp>
        <p:nvSpPr>
          <p:cNvPr id="3" name="Content Placeholder 2">
            <a:extLst>
              <a:ext uri="{FF2B5EF4-FFF2-40B4-BE49-F238E27FC236}">
                <a16:creationId xmlns:a16="http://schemas.microsoft.com/office/drawing/2014/main" id="{53768278-C7D9-A050-3C54-C2A736A90A47}"/>
              </a:ext>
            </a:extLst>
          </p:cNvPr>
          <p:cNvSpPr>
            <a:spLocks noGrp="1"/>
          </p:cNvSpPr>
          <p:nvPr>
            <p:ph sz="half" idx="1"/>
          </p:nvPr>
        </p:nvSpPr>
        <p:spPr>
          <a:xfrm>
            <a:off x="529339" y="1101917"/>
            <a:ext cx="6222123" cy="4279380"/>
          </a:xfrm>
        </p:spPr>
        <p:txBody>
          <a:bodyPr>
            <a:normAutofit lnSpcReduction="10000"/>
          </a:bodyPr>
          <a:lstStyle/>
          <a:p>
            <a:pPr marL="0" indent="0">
              <a:buNone/>
            </a:pPr>
            <a:r>
              <a:rPr lang="en-US" b="1" u="sng" dirty="0">
                <a:solidFill>
                  <a:schemeClr val="accent6">
                    <a:lumMod val="75000"/>
                  </a:schemeClr>
                </a:solidFill>
              </a:rPr>
              <a:t>5.23 Surgical Evaluation – Type II</a:t>
            </a:r>
          </a:p>
          <a:p>
            <a:r>
              <a:rPr lang="en-US" b="1" dirty="0"/>
              <a:t>Patients requiring ICU admission </a:t>
            </a:r>
          </a:p>
          <a:p>
            <a:pPr lvl="1"/>
            <a:r>
              <a:rPr lang="en-US" dirty="0"/>
              <a:t>Must be </a:t>
            </a:r>
            <a:r>
              <a:rPr lang="en-US" u="sng" dirty="0"/>
              <a:t>admitted</a:t>
            </a:r>
            <a:r>
              <a:rPr lang="en-US" dirty="0"/>
              <a:t> </a:t>
            </a:r>
            <a:r>
              <a:rPr lang="en-US" b="1" i="1" dirty="0"/>
              <a:t>OR</a:t>
            </a:r>
            <a:r>
              <a:rPr lang="en-US" dirty="0"/>
              <a:t> </a:t>
            </a:r>
            <a:r>
              <a:rPr lang="en-US" u="sng" dirty="0"/>
              <a:t>evaluated</a:t>
            </a:r>
            <a:r>
              <a:rPr lang="en-US" dirty="0"/>
              <a:t> by a surgical service</a:t>
            </a:r>
          </a:p>
          <a:p>
            <a:r>
              <a:rPr lang="en-US" b="1" dirty="0"/>
              <a:t>Center defines timely response</a:t>
            </a:r>
            <a:r>
              <a:rPr lang="en-US" dirty="0"/>
              <a:t>:</a:t>
            </a:r>
          </a:p>
          <a:p>
            <a:pPr lvl="1"/>
            <a:r>
              <a:rPr lang="en-US" dirty="0"/>
              <a:t>Example:  tertiary exam completed within 2, 6, or 24 hrs of admission, or per center policy </a:t>
            </a:r>
          </a:p>
          <a:p>
            <a:r>
              <a:rPr lang="en-US" b="1" dirty="0"/>
              <a:t>ICU Policy:</a:t>
            </a:r>
            <a:r>
              <a:rPr lang="en-US" dirty="0"/>
              <a:t> includes notification of changes in care to the trauma service</a:t>
            </a:r>
          </a:p>
          <a:p>
            <a:r>
              <a:rPr lang="en-US" b="1" dirty="0"/>
              <a:t>Compliance</a:t>
            </a:r>
            <a:r>
              <a:rPr lang="en-US" dirty="0"/>
              <a:t>:  ICU Policy, chart review </a:t>
            </a:r>
          </a:p>
        </p:txBody>
      </p:sp>
      <p:sp>
        <p:nvSpPr>
          <p:cNvPr id="4" name="Content Placeholder 3">
            <a:extLst>
              <a:ext uri="{FF2B5EF4-FFF2-40B4-BE49-F238E27FC236}">
                <a16:creationId xmlns:a16="http://schemas.microsoft.com/office/drawing/2014/main" id="{351F962D-9084-C63E-52A7-3D28BFBC15BE}"/>
              </a:ext>
            </a:extLst>
          </p:cNvPr>
          <p:cNvSpPr>
            <a:spLocks noGrp="1"/>
          </p:cNvSpPr>
          <p:nvPr>
            <p:ph sz="half" idx="2"/>
          </p:nvPr>
        </p:nvSpPr>
        <p:spPr>
          <a:xfrm>
            <a:off x="6989379" y="1101917"/>
            <a:ext cx="4998373" cy="4078621"/>
          </a:xfrm>
        </p:spPr>
        <p:txBody>
          <a:bodyPr>
            <a:normAutofit lnSpcReduction="10000"/>
          </a:bodyPr>
          <a:lstStyle/>
          <a:p>
            <a:pPr marL="0" indent="0">
              <a:buNone/>
            </a:pPr>
            <a:r>
              <a:rPr lang="en-US" b="1" u="sng" dirty="0">
                <a:solidFill>
                  <a:schemeClr val="accent6">
                    <a:lumMod val="75000"/>
                  </a:schemeClr>
                </a:solidFill>
              </a:rPr>
              <a:t>5.24 Trauma Surgeon ICU Responsibility-Type II</a:t>
            </a:r>
          </a:p>
          <a:p>
            <a:pPr marL="0" indent="0">
              <a:buNone/>
            </a:pPr>
            <a:r>
              <a:rPr lang="en-US" dirty="0"/>
              <a:t>Trauma surgeon remains </a:t>
            </a:r>
            <a:r>
              <a:rPr lang="en-US" u="sng" dirty="0"/>
              <a:t>responsible</a:t>
            </a:r>
            <a:r>
              <a:rPr lang="en-US" dirty="0"/>
              <a:t> for ICU patient care, is </a:t>
            </a:r>
            <a:r>
              <a:rPr lang="en-US" u="sng" dirty="0"/>
              <a:t>kept informed </a:t>
            </a:r>
            <a:r>
              <a:rPr lang="en-US" dirty="0"/>
              <a:t>and </a:t>
            </a:r>
            <a:r>
              <a:rPr lang="en-US" u="sng" dirty="0"/>
              <a:t>concurs</a:t>
            </a:r>
            <a:r>
              <a:rPr lang="en-US" dirty="0"/>
              <a:t> with major care decisions, </a:t>
            </a:r>
            <a:r>
              <a:rPr lang="en-US" u="sng" dirty="0"/>
              <a:t>until </a:t>
            </a:r>
            <a:r>
              <a:rPr lang="en-US" dirty="0"/>
              <a:t>the trauma surgeon </a:t>
            </a:r>
            <a:r>
              <a:rPr lang="en-US" u="sng" dirty="0"/>
              <a:t>documents transfer</a:t>
            </a:r>
            <a:r>
              <a:rPr lang="en-US" dirty="0"/>
              <a:t> of primary responsibility to another service.</a:t>
            </a:r>
          </a:p>
          <a:p>
            <a:pPr marL="457200" lvl="1" indent="0">
              <a:buNone/>
            </a:pPr>
            <a:endParaRPr lang="en-US" dirty="0"/>
          </a:p>
        </p:txBody>
      </p:sp>
      <p:sp>
        <p:nvSpPr>
          <p:cNvPr id="5" name="Rectangle 4">
            <a:extLst>
              <a:ext uri="{FF2B5EF4-FFF2-40B4-BE49-F238E27FC236}">
                <a16:creationId xmlns:a16="http://schemas.microsoft.com/office/drawing/2014/main" id="{DDCACB9B-57BD-FC51-AFD5-BFA8A84761F5}"/>
              </a:ext>
            </a:extLst>
          </p:cNvPr>
          <p:cNvSpPr/>
          <p:nvPr/>
        </p:nvSpPr>
        <p:spPr>
          <a:xfrm>
            <a:off x="8974318" y="18854"/>
            <a:ext cx="3217682" cy="81070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LI, LII, LIII, PTCI, PTCII</a:t>
            </a:r>
          </a:p>
        </p:txBody>
      </p:sp>
    </p:spTree>
    <p:extLst>
      <p:ext uri="{BB962C8B-B14F-4D97-AF65-F5344CB8AC3E}">
        <p14:creationId xmlns:p14="http://schemas.microsoft.com/office/powerpoint/2010/main" val="327881560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7BE8F-B581-5B26-874E-69678DFAD790}"/>
              </a:ext>
            </a:extLst>
          </p:cNvPr>
          <p:cNvSpPr>
            <a:spLocks noGrp="1"/>
          </p:cNvSpPr>
          <p:nvPr>
            <p:ph type="title"/>
          </p:nvPr>
        </p:nvSpPr>
        <p:spPr>
          <a:xfrm>
            <a:off x="145915" y="107004"/>
            <a:ext cx="11207885" cy="761359"/>
          </a:xfrm>
        </p:spPr>
        <p:txBody>
          <a:bodyPr/>
          <a:lstStyle/>
          <a:p>
            <a:r>
              <a:rPr lang="en-US" dirty="0">
                <a:solidFill>
                  <a:schemeClr val="accent6">
                    <a:lumMod val="75000"/>
                  </a:schemeClr>
                </a:solidFill>
              </a:rPr>
              <a:t>Imaging Protocols – Type II</a:t>
            </a:r>
          </a:p>
        </p:txBody>
      </p:sp>
      <p:graphicFrame>
        <p:nvGraphicFramePr>
          <p:cNvPr id="4" name="Table 4">
            <a:extLst>
              <a:ext uri="{FF2B5EF4-FFF2-40B4-BE49-F238E27FC236}">
                <a16:creationId xmlns:a16="http://schemas.microsoft.com/office/drawing/2014/main" id="{C9628102-96D9-F71C-16DC-4713AEB62B0E}"/>
              </a:ext>
            </a:extLst>
          </p:cNvPr>
          <p:cNvGraphicFramePr>
            <a:graphicFrameLocks noGrp="1"/>
          </p:cNvGraphicFramePr>
          <p:nvPr>
            <p:ph idx="1"/>
          </p:nvPr>
        </p:nvGraphicFramePr>
        <p:xfrm>
          <a:off x="173217" y="975367"/>
          <a:ext cx="11845565" cy="3563203"/>
        </p:xfrm>
        <a:graphic>
          <a:graphicData uri="http://schemas.openxmlformats.org/drawingml/2006/table">
            <a:tbl>
              <a:tblPr firstRow="1" bandRow="1">
                <a:tableStyleId>{5C22544A-7EE6-4342-B048-85BDC9FD1C3A}</a:tableStyleId>
              </a:tblPr>
              <a:tblGrid>
                <a:gridCol w="765760">
                  <a:extLst>
                    <a:ext uri="{9D8B030D-6E8A-4147-A177-3AD203B41FA5}">
                      <a16:colId xmlns:a16="http://schemas.microsoft.com/office/drawing/2014/main" val="1982061298"/>
                    </a:ext>
                  </a:extLst>
                </a:gridCol>
                <a:gridCol w="2476213">
                  <a:extLst>
                    <a:ext uri="{9D8B030D-6E8A-4147-A177-3AD203B41FA5}">
                      <a16:colId xmlns:a16="http://schemas.microsoft.com/office/drawing/2014/main" val="2841264621"/>
                    </a:ext>
                  </a:extLst>
                </a:gridCol>
                <a:gridCol w="8603592">
                  <a:extLst>
                    <a:ext uri="{9D8B030D-6E8A-4147-A177-3AD203B41FA5}">
                      <a16:colId xmlns:a16="http://schemas.microsoft.com/office/drawing/2014/main" val="4220127746"/>
                    </a:ext>
                  </a:extLst>
                </a:gridCol>
              </a:tblGrid>
              <a:tr h="445647">
                <a:tc>
                  <a:txBody>
                    <a:bodyPr/>
                    <a:lstStyle/>
                    <a:p>
                      <a:r>
                        <a:rPr lang="en-US" sz="2400"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dirty="0">
                          <a:solidFill>
                            <a:schemeClr val="tx1"/>
                          </a:solidFill>
                        </a:rPr>
                        <a:t>Protocol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dirty="0">
                          <a:solidFill>
                            <a:schemeClr val="tx1"/>
                          </a:solidFill>
                        </a:rPr>
                        <a:t>Requirements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0360333"/>
                  </a:ext>
                </a:extLst>
              </a:tr>
              <a:tr h="1084058">
                <a:tc>
                  <a:txBody>
                    <a:bodyPr/>
                    <a:lstStyle/>
                    <a:p>
                      <a:r>
                        <a:rPr lang="en-US" sz="2400" b="1" dirty="0">
                          <a:solidFill>
                            <a:schemeClr val="accent6">
                              <a:lumMod val="75000"/>
                            </a:schemeClr>
                          </a:solidFill>
                        </a:rPr>
                        <a:t>5.25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b="1" dirty="0">
                          <a:solidFill>
                            <a:schemeClr val="accent6">
                              <a:lumMod val="75000"/>
                            </a:schemeClr>
                          </a:solidFill>
                        </a:rPr>
                        <a:t>Communicating Critical Results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b="0" u="sng" dirty="0"/>
                        <a:t>Preliminary Report</a:t>
                      </a:r>
                      <a:r>
                        <a:rPr lang="en-US" sz="2400" b="0" dirty="0"/>
                        <a:t>:</a:t>
                      </a:r>
                    </a:p>
                    <a:p>
                      <a:pPr marL="342900" indent="-342900">
                        <a:buFont typeface="Arial" panose="020B0604020202020204" pitchFamily="34" charset="0"/>
                        <a:buChar char="•"/>
                      </a:pPr>
                      <a:r>
                        <a:rPr lang="en-US" sz="2400" dirty="0"/>
                        <a:t>Evidence critical findings were communicated to trauma team</a:t>
                      </a:r>
                    </a:p>
                    <a:p>
                      <a:r>
                        <a:rPr lang="en-US" sz="2400" b="0" u="sng" dirty="0"/>
                        <a:t>Final Report</a:t>
                      </a:r>
                      <a:r>
                        <a:rPr lang="en-US" sz="2400" b="0" dirty="0"/>
                        <a:t>:</a:t>
                      </a:r>
                    </a:p>
                    <a:p>
                      <a:pPr marL="342900" indent="-342900">
                        <a:buFont typeface="Arial" panose="020B0604020202020204" pitchFamily="34" charset="0"/>
                        <a:buChar char="•"/>
                      </a:pPr>
                      <a:r>
                        <a:rPr lang="en-US" sz="2400" dirty="0"/>
                        <a:t>Reflect chronology &amp; content of communication to trauma team</a:t>
                      </a:r>
                    </a:p>
                    <a:p>
                      <a:pPr marL="342900" indent="-342900">
                        <a:buFont typeface="Arial" panose="020B0604020202020204" pitchFamily="34" charset="0"/>
                        <a:buChar char="•"/>
                      </a:pPr>
                      <a:r>
                        <a:rPr lang="en-US" sz="2400" dirty="0"/>
                        <a:t>Include changes between preliminary and final interpretations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02278127"/>
                  </a:ext>
                </a:extLst>
              </a:tr>
              <a:tr h="1185763">
                <a:tc>
                  <a:txBody>
                    <a:bodyPr/>
                    <a:lstStyle/>
                    <a:p>
                      <a:r>
                        <a:rPr lang="en-US" sz="2400" b="1" dirty="0">
                          <a:solidFill>
                            <a:schemeClr val="accent6">
                              <a:lumMod val="75000"/>
                            </a:schemeClr>
                          </a:solidFill>
                        </a:rPr>
                        <a:t>5.26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b="1" dirty="0">
                          <a:solidFill>
                            <a:schemeClr val="accent6">
                              <a:lumMod val="75000"/>
                            </a:schemeClr>
                          </a:solidFill>
                        </a:rPr>
                        <a:t>Timely CT Scan Reporting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dirty="0"/>
                        <a:t>Documentation of final interpretation </a:t>
                      </a:r>
                    </a:p>
                    <a:p>
                      <a:r>
                        <a:rPr lang="en-US" sz="2400" b="1" dirty="0"/>
                        <a:t>Within </a:t>
                      </a:r>
                      <a:r>
                        <a:rPr lang="en-US" sz="2400" b="1" u="sng" dirty="0"/>
                        <a:t>12 hrs</a:t>
                      </a:r>
                      <a:r>
                        <a:rPr lang="en-US" sz="2400" b="1" u="none" dirty="0"/>
                        <a:t> of scan </a:t>
                      </a:r>
                      <a:r>
                        <a:rPr lang="en-US" sz="2400" b="1" dirty="0"/>
                        <a:t>completion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30538334"/>
                  </a:ext>
                </a:extLst>
              </a:tr>
            </a:tbl>
          </a:graphicData>
        </a:graphic>
      </p:graphicFrame>
      <p:sp>
        <p:nvSpPr>
          <p:cNvPr id="5" name="Rectangle 4">
            <a:extLst>
              <a:ext uri="{FF2B5EF4-FFF2-40B4-BE49-F238E27FC236}">
                <a16:creationId xmlns:a16="http://schemas.microsoft.com/office/drawing/2014/main" id="{A660CCE9-0A60-9D9C-9719-C14175892219}"/>
              </a:ext>
            </a:extLst>
          </p:cNvPr>
          <p:cNvSpPr/>
          <p:nvPr/>
        </p:nvSpPr>
        <p:spPr>
          <a:xfrm>
            <a:off x="8978630" y="0"/>
            <a:ext cx="3213370" cy="60311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LI, LII, LIII, PTCI, PTCII</a:t>
            </a:r>
          </a:p>
        </p:txBody>
      </p:sp>
      <p:pic>
        <p:nvPicPr>
          <p:cNvPr id="6" name="Picture 5">
            <a:extLst>
              <a:ext uri="{FF2B5EF4-FFF2-40B4-BE49-F238E27FC236}">
                <a16:creationId xmlns:a16="http://schemas.microsoft.com/office/drawing/2014/main" id="{714411AC-4B76-8687-54A8-E08A675BFA3E}"/>
              </a:ext>
            </a:extLst>
          </p:cNvPr>
          <p:cNvPicPr>
            <a:picLocks noChangeAspect="1"/>
          </p:cNvPicPr>
          <p:nvPr/>
        </p:nvPicPr>
        <p:blipFill>
          <a:blip r:embed="rId3"/>
          <a:stretch>
            <a:fillRect/>
          </a:stretch>
        </p:blipFill>
        <p:spPr>
          <a:xfrm>
            <a:off x="4839855" y="4821919"/>
            <a:ext cx="3190650" cy="1536779"/>
          </a:xfrm>
          <a:prstGeom prst="rect">
            <a:avLst/>
          </a:prstGeom>
          <a:ln w="19050">
            <a:solidFill>
              <a:schemeClr val="accent1">
                <a:lumMod val="75000"/>
              </a:schemeClr>
            </a:solidFill>
          </a:ln>
        </p:spPr>
      </p:pic>
    </p:spTree>
    <p:extLst>
      <p:ext uri="{BB962C8B-B14F-4D97-AF65-F5344CB8AC3E}">
        <p14:creationId xmlns:p14="http://schemas.microsoft.com/office/powerpoint/2010/main" val="300600387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240C97E-688A-16F0-7C66-2E71D4CDD92A}"/>
              </a:ext>
            </a:extLst>
          </p:cNvPr>
          <p:cNvSpPr>
            <a:spLocks noGrp="1"/>
          </p:cNvSpPr>
          <p:nvPr>
            <p:ph type="title"/>
          </p:nvPr>
        </p:nvSpPr>
        <p:spPr>
          <a:xfrm>
            <a:off x="208561" y="436059"/>
            <a:ext cx="11774877" cy="543948"/>
          </a:xfrm>
        </p:spPr>
        <p:txBody>
          <a:bodyPr>
            <a:normAutofit fontScale="90000"/>
          </a:bodyPr>
          <a:lstStyle/>
          <a:p>
            <a:r>
              <a:rPr lang="en-US" dirty="0">
                <a:solidFill>
                  <a:schemeClr val="accent6">
                    <a:lumMod val="75000"/>
                  </a:schemeClr>
                </a:solidFill>
              </a:rPr>
              <a:t>5.27 Rehabilitation Services- </a:t>
            </a:r>
            <a:br>
              <a:rPr lang="en-US" dirty="0">
                <a:solidFill>
                  <a:schemeClr val="accent6">
                    <a:lumMod val="75000"/>
                  </a:schemeClr>
                </a:solidFill>
              </a:rPr>
            </a:br>
            <a:r>
              <a:rPr lang="en-US" dirty="0">
                <a:solidFill>
                  <a:schemeClr val="accent6">
                    <a:lumMod val="75000"/>
                  </a:schemeClr>
                </a:solidFill>
              </a:rPr>
              <a:t>Acute Phase of Care-Type II</a:t>
            </a:r>
          </a:p>
        </p:txBody>
      </p:sp>
      <p:sp>
        <p:nvSpPr>
          <p:cNvPr id="6" name="Content Placeholder 5">
            <a:extLst>
              <a:ext uri="{FF2B5EF4-FFF2-40B4-BE49-F238E27FC236}">
                <a16:creationId xmlns:a16="http://schemas.microsoft.com/office/drawing/2014/main" id="{7E0BB8F9-42A0-1753-6E18-329A003D21EA}"/>
              </a:ext>
            </a:extLst>
          </p:cNvPr>
          <p:cNvSpPr>
            <a:spLocks noGrp="1"/>
          </p:cNvSpPr>
          <p:nvPr>
            <p:ph idx="1"/>
          </p:nvPr>
        </p:nvSpPr>
        <p:spPr>
          <a:xfrm>
            <a:off x="299511" y="1253331"/>
            <a:ext cx="10515600" cy="4351338"/>
          </a:xfrm>
        </p:spPr>
        <p:txBody>
          <a:bodyPr>
            <a:normAutofit lnSpcReduction="10000"/>
          </a:bodyPr>
          <a:lstStyle/>
          <a:p>
            <a:r>
              <a:rPr lang="en-US" b="1" dirty="0"/>
              <a:t>All centers must meet rehabilitation needs during acute care</a:t>
            </a:r>
            <a:r>
              <a:rPr lang="en-US" dirty="0"/>
              <a:t>:</a:t>
            </a:r>
          </a:p>
          <a:p>
            <a:pPr lvl="1"/>
            <a:r>
              <a:rPr lang="en-US" u="sng" dirty="0"/>
              <a:t>Screen</a:t>
            </a:r>
            <a:r>
              <a:rPr lang="en-US" dirty="0"/>
              <a:t> patients requiring rehabilitation services</a:t>
            </a:r>
          </a:p>
          <a:p>
            <a:pPr lvl="1"/>
            <a:r>
              <a:rPr lang="en-US" u="sng" dirty="0"/>
              <a:t>Assess</a:t>
            </a:r>
            <a:r>
              <a:rPr lang="en-US" dirty="0"/>
              <a:t> rehabilitation care, needs, services </a:t>
            </a:r>
          </a:p>
          <a:p>
            <a:pPr lvl="1"/>
            <a:r>
              <a:rPr lang="en-US" u="sng" dirty="0"/>
              <a:t>Provide timely </a:t>
            </a:r>
            <a:r>
              <a:rPr lang="en-US" dirty="0"/>
              <a:t>rehabilitation services during acute stay</a:t>
            </a:r>
          </a:p>
          <a:p>
            <a:r>
              <a:rPr lang="en-US" b="1" dirty="0"/>
              <a:t>Multidisciplinary assessment:</a:t>
            </a:r>
          </a:p>
          <a:p>
            <a:pPr lvl="1"/>
            <a:r>
              <a:rPr lang="en-US" dirty="0"/>
              <a:t>physician input</a:t>
            </a:r>
          </a:p>
          <a:p>
            <a:pPr lvl="1"/>
            <a:r>
              <a:rPr lang="en-US" dirty="0"/>
              <a:t>physiatry </a:t>
            </a:r>
            <a:r>
              <a:rPr lang="en-US" sz="2000" i="1" dirty="0"/>
              <a:t>(where applicable)</a:t>
            </a:r>
            <a:endParaRPr lang="en-US" sz="1800" i="1" dirty="0"/>
          </a:p>
          <a:p>
            <a:pPr lvl="1"/>
            <a:r>
              <a:rPr lang="en-US" dirty="0"/>
              <a:t>physiotherapy</a:t>
            </a:r>
          </a:p>
          <a:p>
            <a:pPr lvl="1"/>
            <a:r>
              <a:rPr lang="en-US" dirty="0"/>
              <a:t>occupational therapy</a:t>
            </a:r>
          </a:p>
          <a:p>
            <a:pPr lvl="1"/>
            <a:r>
              <a:rPr lang="en-US" dirty="0"/>
              <a:t>speech language pathology</a:t>
            </a:r>
          </a:p>
          <a:p>
            <a:pPr lvl="1"/>
            <a:r>
              <a:rPr lang="en-US" dirty="0"/>
              <a:t>mental health providers</a:t>
            </a:r>
          </a:p>
        </p:txBody>
      </p:sp>
      <p:sp>
        <p:nvSpPr>
          <p:cNvPr id="7" name="Rectangle 6">
            <a:extLst>
              <a:ext uri="{FF2B5EF4-FFF2-40B4-BE49-F238E27FC236}">
                <a16:creationId xmlns:a16="http://schemas.microsoft.com/office/drawing/2014/main" id="{3DF0A467-DA41-5549-1396-81C76B9658C3}"/>
              </a:ext>
            </a:extLst>
          </p:cNvPr>
          <p:cNvSpPr/>
          <p:nvPr/>
        </p:nvSpPr>
        <p:spPr>
          <a:xfrm>
            <a:off x="9202994" y="0"/>
            <a:ext cx="2989006" cy="65876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LI, LII, LIII, PTCI, PTCII</a:t>
            </a:r>
          </a:p>
        </p:txBody>
      </p:sp>
      <p:sp>
        <p:nvSpPr>
          <p:cNvPr id="8" name="Rectangle 7">
            <a:extLst>
              <a:ext uri="{FF2B5EF4-FFF2-40B4-BE49-F238E27FC236}">
                <a16:creationId xmlns:a16="http://schemas.microsoft.com/office/drawing/2014/main" id="{97690D0E-3F38-8DF3-2241-0DE21F6FA9A7}"/>
              </a:ext>
            </a:extLst>
          </p:cNvPr>
          <p:cNvSpPr/>
          <p:nvPr/>
        </p:nvSpPr>
        <p:spPr>
          <a:xfrm>
            <a:off x="5868276" y="2853718"/>
            <a:ext cx="5339255" cy="21125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Compliance Measures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Evidence of a Rehabilitation Protocol</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Chart review showing:</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sng" strike="noStrike" kern="1200" cap="none" spc="0" normalizeH="0" baseline="0" noProof="0" dirty="0">
                <a:ln>
                  <a:noFill/>
                </a:ln>
                <a:solidFill>
                  <a:prstClr val="black"/>
                </a:solidFill>
                <a:effectLst/>
                <a:uLnTx/>
                <a:uFillTx/>
                <a:latin typeface="Calibri" panose="020F0502020204030204"/>
                <a:ea typeface="+mn-ea"/>
                <a:cs typeface="+mn-cs"/>
              </a:rPr>
              <a:t>early</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multidisciplinary assessment</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sng" strike="noStrike" kern="1200" cap="none" spc="0" normalizeH="0" baseline="0" noProof="0" dirty="0">
                <a:ln>
                  <a:noFill/>
                </a:ln>
                <a:solidFill>
                  <a:prstClr val="black"/>
                </a:solidFill>
                <a:effectLst/>
                <a:uLnTx/>
                <a:uFillTx/>
                <a:latin typeface="Calibri" panose="020F0502020204030204"/>
                <a:ea typeface="+mn-ea"/>
                <a:cs typeface="+mn-cs"/>
              </a:rPr>
              <a:t>multidisciplinary</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plan of care</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sng" strike="noStrike" kern="1200" cap="none" spc="0" normalizeH="0" baseline="0" noProof="0" dirty="0">
                <a:ln>
                  <a:noFill/>
                </a:ln>
                <a:solidFill>
                  <a:prstClr val="black"/>
                </a:solidFill>
                <a:effectLst/>
                <a:uLnTx/>
                <a:uFillTx/>
                <a:latin typeface="Calibri" panose="020F0502020204030204"/>
                <a:ea typeface="+mn-ea"/>
                <a:cs typeface="+mn-cs"/>
              </a:rPr>
              <a:t>timely</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provision of rehab services</a:t>
            </a:r>
          </a:p>
        </p:txBody>
      </p:sp>
    </p:spTree>
    <p:extLst>
      <p:ext uri="{BB962C8B-B14F-4D97-AF65-F5344CB8AC3E}">
        <p14:creationId xmlns:p14="http://schemas.microsoft.com/office/powerpoint/2010/main" val="117295569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240C97E-688A-16F0-7C66-2E71D4CDD92A}"/>
              </a:ext>
            </a:extLst>
          </p:cNvPr>
          <p:cNvSpPr>
            <a:spLocks noGrp="1"/>
          </p:cNvSpPr>
          <p:nvPr>
            <p:ph type="title"/>
          </p:nvPr>
        </p:nvSpPr>
        <p:spPr>
          <a:xfrm>
            <a:off x="181897" y="706300"/>
            <a:ext cx="11307738" cy="445695"/>
          </a:xfrm>
        </p:spPr>
        <p:txBody>
          <a:bodyPr>
            <a:normAutofit fontScale="90000"/>
          </a:bodyPr>
          <a:lstStyle/>
          <a:p>
            <a:r>
              <a:rPr lang="en-US" dirty="0">
                <a:solidFill>
                  <a:schemeClr val="accent6">
                    <a:lumMod val="75000"/>
                  </a:schemeClr>
                </a:solidFill>
              </a:rPr>
              <a:t>5.28 Rehabilitation &amp; Discharge Planning- Type II</a:t>
            </a:r>
          </a:p>
        </p:txBody>
      </p:sp>
      <p:sp>
        <p:nvSpPr>
          <p:cNvPr id="6" name="Content Placeholder 5">
            <a:extLst>
              <a:ext uri="{FF2B5EF4-FFF2-40B4-BE49-F238E27FC236}">
                <a16:creationId xmlns:a16="http://schemas.microsoft.com/office/drawing/2014/main" id="{7E0BB8F9-42A0-1753-6E18-329A003D21EA}"/>
              </a:ext>
            </a:extLst>
          </p:cNvPr>
          <p:cNvSpPr>
            <a:spLocks noGrp="1"/>
          </p:cNvSpPr>
          <p:nvPr>
            <p:ph sz="half" idx="1"/>
          </p:nvPr>
        </p:nvSpPr>
        <p:spPr>
          <a:xfrm>
            <a:off x="199424" y="1841679"/>
            <a:ext cx="5636342" cy="4899616"/>
          </a:xfrm>
        </p:spPr>
        <p:txBody>
          <a:bodyPr>
            <a:normAutofit fontScale="92500" lnSpcReduction="20000"/>
          </a:bodyPr>
          <a:lstStyle/>
          <a:p>
            <a:r>
              <a:rPr lang="en-US" b="1" dirty="0"/>
              <a:t>All Centers Must Determine:</a:t>
            </a:r>
          </a:p>
          <a:p>
            <a:pPr lvl="1"/>
            <a:r>
              <a:rPr lang="en-US" dirty="0"/>
              <a:t>Level of care required after discharge</a:t>
            </a:r>
          </a:p>
          <a:p>
            <a:pPr lvl="1"/>
            <a:r>
              <a:rPr lang="en-US" dirty="0"/>
              <a:t>Specific services for next level of care</a:t>
            </a:r>
          </a:p>
          <a:p>
            <a:pPr lvl="1"/>
            <a:r>
              <a:rPr lang="en-US" dirty="0"/>
              <a:t>Med record documentation</a:t>
            </a:r>
          </a:p>
          <a:p>
            <a:r>
              <a:rPr lang="en-US" b="1" dirty="0"/>
              <a:t>Disposition options:</a:t>
            </a:r>
          </a:p>
          <a:p>
            <a:pPr lvl="1"/>
            <a:r>
              <a:rPr lang="en-US" dirty="0"/>
              <a:t>Home with services</a:t>
            </a:r>
          </a:p>
          <a:p>
            <a:pPr lvl="1"/>
            <a:r>
              <a:rPr lang="en-US" dirty="0"/>
              <a:t>Outpatient rehabilitation</a:t>
            </a:r>
          </a:p>
          <a:p>
            <a:pPr lvl="1"/>
            <a:r>
              <a:rPr lang="en-US" dirty="0"/>
              <a:t>Inpatient rehabilitation</a:t>
            </a:r>
          </a:p>
          <a:p>
            <a:pPr lvl="1"/>
            <a:r>
              <a:rPr lang="en-US" dirty="0"/>
              <a:t>Skilled nursing facility</a:t>
            </a:r>
          </a:p>
          <a:p>
            <a:pPr lvl="1"/>
            <a:r>
              <a:rPr lang="en-US" dirty="0"/>
              <a:t>Long term acute care hospital</a:t>
            </a:r>
          </a:p>
          <a:p>
            <a:pPr lvl="1"/>
            <a:r>
              <a:rPr lang="en-US" dirty="0"/>
              <a:t>Specific expertise: SCI, TBI, etc.</a:t>
            </a:r>
          </a:p>
          <a:p>
            <a:pPr lvl="1"/>
            <a:endParaRPr lang="en-US" dirty="0"/>
          </a:p>
        </p:txBody>
      </p:sp>
      <p:sp>
        <p:nvSpPr>
          <p:cNvPr id="2" name="Content Placeholder 1">
            <a:extLst>
              <a:ext uri="{FF2B5EF4-FFF2-40B4-BE49-F238E27FC236}">
                <a16:creationId xmlns:a16="http://schemas.microsoft.com/office/drawing/2014/main" id="{45179A97-AB1B-9A56-7BFA-56ADBB932622}"/>
              </a:ext>
            </a:extLst>
          </p:cNvPr>
          <p:cNvSpPr>
            <a:spLocks noGrp="1"/>
          </p:cNvSpPr>
          <p:nvPr>
            <p:ph sz="half" idx="2"/>
          </p:nvPr>
        </p:nvSpPr>
        <p:spPr>
          <a:xfrm>
            <a:off x="5538019" y="1841679"/>
            <a:ext cx="6570407" cy="4457648"/>
          </a:xfrm>
        </p:spPr>
        <p:txBody>
          <a:bodyPr>
            <a:normAutofit fontScale="92500" lnSpcReduction="20000"/>
          </a:bodyPr>
          <a:lstStyle/>
          <a:p>
            <a:r>
              <a:rPr lang="en-US" b="1" dirty="0"/>
              <a:t>Patient Centered Care</a:t>
            </a:r>
          </a:p>
          <a:p>
            <a:pPr marL="457200" lvl="1" indent="0">
              <a:buNone/>
            </a:pPr>
            <a:r>
              <a:rPr lang="en-US" b="1" dirty="0"/>
              <a:t>Level I &amp; II Centers </a:t>
            </a:r>
            <a:r>
              <a:rPr lang="en-US" b="1" i="1" u="sng" dirty="0"/>
              <a:t>should</a:t>
            </a:r>
            <a:r>
              <a:rPr lang="en-US" b="1" dirty="0"/>
              <a:t> use </a:t>
            </a:r>
          </a:p>
          <a:p>
            <a:pPr marL="457200" lvl="1" indent="0">
              <a:buNone/>
            </a:pPr>
            <a:r>
              <a:rPr lang="en-US" b="1" dirty="0"/>
              <a:t>Patient-centered strategies such as:</a:t>
            </a:r>
          </a:p>
          <a:p>
            <a:pPr lvl="2"/>
            <a:r>
              <a:rPr lang="en-US" sz="2400" dirty="0"/>
              <a:t>Peer-to-peer mentoring</a:t>
            </a:r>
          </a:p>
          <a:p>
            <a:pPr lvl="2"/>
            <a:r>
              <a:rPr lang="en-US" sz="2400" dirty="0"/>
              <a:t>Trauma survivor program</a:t>
            </a:r>
          </a:p>
          <a:p>
            <a:pPr lvl="2"/>
            <a:r>
              <a:rPr lang="en-US" sz="2400" dirty="0"/>
              <a:t>ATS Trauma Survivors Network (TSN)</a:t>
            </a:r>
          </a:p>
          <a:p>
            <a:pPr lvl="2"/>
            <a:r>
              <a:rPr lang="en-US" sz="2400" dirty="0"/>
              <a:t>Pt reported outcomes (PROs) data collection</a:t>
            </a:r>
          </a:p>
          <a:p>
            <a:pPr lvl="2"/>
            <a:r>
              <a:rPr lang="en-US" sz="2400" dirty="0"/>
              <a:t>Continuous case management</a:t>
            </a:r>
          </a:p>
          <a:p>
            <a:pPr lvl="3"/>
            <a:r>
              <a:rPr lang="en-US" sz="2200" dirty="0"/>
              <a:t>Wrap around services, Navigator positions</a:t>
            </a:r>
          </a:p>
          <a:p>
            <a:pPr lvl="3"/>
            <a:r>
              <a:rPr lang="en-US" sz="2200" dirty="0"/>
              <a:t>Trauma center community linkages</a:t>
            </a:r>
          </a:p>
          <a:p>
            <a:r>
              <a:rPr lang="en-US" sz="3000" b="1" dirty="0"/>
              <a:t>Compliance Measures</a:t>
            </a:r>
          </a:p>
          <a:p>
            <a:pPr lvl="1"/>
            <a:r>
              <a:rPr lang="en-US" sz="2600" dirty="0"/>
              <a:t>Site visit review of the process </a:t>
            </a:r>
          </a:p>
          <a:p>
            <a:pPr lvl="1"/>
            <a:r>
              <a:rPr lang="en-US" sz="2600" dirty="0"/>
              <a:t>Chart review</a:t>
            </a:r>
          </a:p>
          <a:p>
            <a:pPr lvl="1"/>
            <a:endParaRPr lang="en-US" dirty="0"/>
          </a:p>
          <a:p>
            <a:endParaRPr lang="en-US" dirty="0"/>
          </a:p>
          <a:p>
            <a:pPr marL="0" indent="0">
              <a:buNone/>
            </a:pPr>
            <a:endParaRPr lang="en-US" dirty="0"/>
          </a:p>
        </p:txBody>
      </p:sp>
      <p:sp>
        <p:nvSpPr>
          <p:cNvPr id="7" name="Rectangle 6">
            <a:extLst>
              <a:ext uri="{FF2B5EF4-FFF2-40B4-BE49-F238E27FC236}">
                <a16:creationId xmlns:a16="http://schemas.microsoft.com/office/drawing/2014/main" id="{3DF0A467-DA41-5549-1396-81C76B9658C3}"/>
              </a:ext>
            </a:extLst>
          </p:cNvPr>
          <p:cNvSpPr/>
          <p:nvPr/>
        </p:nvSpPr>
        <p:spPr>
          <a:xfrm>
            <a:off x="9202994" y="0"/>
            <a:ext cx="2989006" cy="65876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LI, LII, LIII, PTCI, PTCII</a:t>
            </a:r>
          </a:p>
        </p:txBody>
      </p:sp>
    </p:spTree>
    <p:extLst>
      <p:ext uri="{BB962C8B-B14F-4D97-AF65-F5344CB8AC3E}">
        <p14:creationId xmlns:p14="http://schemas.microsoft.com/office/powerpoint/2010/main" val="19576692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240C97E-688A-16F0-7C66-2E71D4CDD92A}"/>
              </a:ext>
            </a:extLst>
          </p:cNvPr>
          <p:cNvSpPr>
            <a:spLocks noGrp="1"/>
          </p:cNvSpPr>
          <p:nvPr>
            <p:ph type="title"/>
          </p:nvPr>
        </p:nvSpPr>
        <p:spPr>
          <a:xfrm>
            <a:off x="335903" y="166254"/>
            <a:ext cx="9021097" cy="725134"/>
          </a:xfrm>
        </p:spPr>
        <p:txBody>
          <a:bodyPr>
            <a:normAutofit fontScale="90000"/>
          </a:bodyPr>
          <a:lstStyle/>
          <a:p>
            <a:r>
              <a:rPr lang="en-US" dirty="0">
                <a:solidFill>
                  <a:schemeClr val="accent6">
                    <a:lumMod val="75000"/>
                  </a:schemeClr>
                </a:solidFill>
              </a:rPr>
              <a:t>5.29 Mental Health Screening -Type II</a:t>
            </a:r>
          </a:p>
        </p:txBody>
      </p:sp>
      <p:sp>
        <p:nvSpPr>
          <p:cNvPr id="6" name="Content Placeholder 5">
            <a:extLst>
              <a:ext uri="{FF2B5EF4-FFF2-40B4-BE49-F238E27FC236}">
                <a16:creationId xmlns:a16="http://schemas.microsoft.com/office/drawing/2014/main" id="{7E0BB8F9-42A0-1753-6E18-329A003D21EA}"/>
              </a:ext>
            </a:extLst>
          </p:cNvPr>
          <p:cNvSpPr>
            <a:spLocks noGrp="1"/>
          </p:cNvSpPr>
          <p:nvPr>
            <p:ph idx="1"/>
          </p:nvPr>
        </p:nvSpPr>
        <p:spPr>
          <a:xfrm>
            <a:off x="419584" y="825015"/>
            <a:ext cx="10515600" cy="4539943"/>
          </a:xfrm>
        </p:spPr>
        <p:txBody>
          <a:bodyPr>
            <a:normAutofit/>
          </a:bodyPr>
          <a:lstStyle/>
          <a:p>
            <a:pPr marL="0" indent="0">
              <a:buNone/>
            </a:pPr>
            <a:r>
              <a:rPr lang="en-US" b="1" dirty="0"/>
              <a:t>All centers must meet trauma patients mental health needs</a:t>
            </a:r>
          </a:p>
          <a:p>
            <a:r>
              <a:rPr lang="en-US" b="1" dirty="0"/>
              <a:t>LI, LII, PTCI, PTCII</a:t>
            </a:r>
            <a:endParaRPr lang="en-US" dirty="0"/>
          </a:p>
          <a:p>
            <a:pPr lvl="1"/>
            <a:r>
              <a:rPr lang="en-US" dirty="0"/>
              <a:t>Must have a </a:t>
            </a:r>
            <a:r>
              <a:rPr lang="en-US" u="sng" dirty="0"/>
              <a:t>protocol to screen</a:t>
            </a:r>
            <a:r>
              <a:rPr lang="en-US" dirty="0"/>
              <a:t> patients at high risk for psychological sequelae with </a:t>
            </a:r>
            <a:r>
              <a:rPr lang="en-US" u="sng" dirty="0"/>
              <a:t>subsequent referral </a:t>
            </a:r>
            <a:r>
              <a:rPr lang="en-US" dirty="0"/>
              <a:t>to a mental health provider</a:t>
            </a:r>
          </a:p>
          <a:p>
            <a:r>
              <a:rPr lang="en-US" b="1" dirty="0"/>
              <a:t>Level III</a:t>
            </a:r>
          </a:p>
          <a:p>
            <a:pPr lvl="1"/>
            <a:r>
              <a:rPr lang="en-US" dirty="0"/>
              <a:t>Must have a </a:t>
            </a:r>
            <a:r>
              <a:rPr lang="en-US" u="sng" dirty="0"/>
              <a:t>process for referral</a:t>
            </a:r>
            <a:r>
              <a:rPr lang="en-US" dirty="0"/>
              <a:t> to a mental health provider when a problem case or risk is identified during inpatient admission</a:t>
            </a:r>
          </a:p>
          <a:p>
            <a:r>
              <a:rPr lang="en-US" b="1" dirty="0"/>
              <a:t>Compliance</a:t>
            </a:r>
          </a:p>
          <a:p>
            <a:pPr lvl="1"/>
            <a:r>
              <a:rPr lang="en-US" dirty="0"/>
              <a:t>Mental health screening and referral protocol (LI, LII, PTCI, PTCII)</a:t>
            </a:r>
          </a:p>
          <a:p>
            <a:pPr lvl="1"/>
            <a:r>
              <a:rPr lang="en-US" dirty="0"/>
              <a:t>Mental health referral process (LIII)</a:t>
            </a:r>
          </a:p>
          <a:p>
            <a:pPr lvl="1"/>
            <a:endParaRPr lang="en-US" dirty="0"/>
          </a:p>
          <a:p>
            <a:pPr lvl="1"/>
            <a:endParaRPr lang="en-US" dirty="0"/>
          </a:p>
          <a:p>
            <a:pPr lvl="1"/>
            <a:endParaRPr lang="en-US" dirty="0"/>
          </a:p>
        </p:txBody>
      </p:sp>
      <p:sp>
        <p:nvSpPr>
          <p:cNvPr id="7" name="Rectangle 6">
            <a:extLst>
              <a:ext uri="{FF2B5EF4-FFF2-40B4-BE49-F238E27FC236}">
                <a16:creationId xmlns:a16="http://schemas.microsoft.com/office/drawing/2014/main" id="{3DF0A467-DA41-5549-1396-81C76B9658C3}"/>
              </a:ext>
            </a:extLst>
          </p:cNvPr>
          <p:cNvSpPr/>
          <p:nvPr/>
        </p:nvSpPr>
        <p:spPr>
          <a:xfrm>
            <a:off x="9202994" y="0"/>
            <a:ext cx="2989006" cy="65876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LI, LII, LIII, PTCI, PTCII</a:t>
            </a:r>
          </a:p>
        </p:txBody>
      </p:sp>
    </p:spTree>
    <p:extLst>
      <p:ext uri="{BB962C8B-B14F-4D97-AF65-F5344CB8AC3E}">
        <p14:creationId xmlns:p14="http://schemas.microsoft.com/office/powerpoint/2010/main" val="279033560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110F8B79-5490-E083-0FD4-F3183A8FAE17}"/>
              </a:ext>
            </a:extLst>
          </p:cNvPr>
          <p:cNvGraphicFramePr/>
          <p:nvPr/>
        </p:nvGraphicFramePr>
        <p:xfrm>
          <a:off x="491299" y="406515"/>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a:extLst>
              <a:ext uri="{FF2B5EF4-FFF2-40B4-BE49-F238E27FC236}">
                <a16:creationId xmlns:a16="http://schemas.microsoft.com/office/drawing/2014/main" id="{312C472A-FD3B-21A7-ACD1-7C5227153F4A}"/>
              </a:ext>
            </a:extLst>
          </p:cNvPr>
          <p:cNvPicPr>
            <a:picLocks noChangeAspect="1"/>
          </p:cNvPicPr>
          <p:nvPr/>
        </p:nvPicPr>
        <p:blipFill>
          <a:blip r:embed="rId7"/>
          <a:stretch>
            <a:fillRect/>
          </a:stretch>
        </p:blipFill>
        <p:spPr>
          <a:xfrm>
            <a:off x="7144424" y="406515"/>
            <a:ext cx="4442218" cy="5418667"/>
          </a:xfrm>
          <a:prstGeom prst="rect">
            <a:avLst/>
          </a:prstGeom>
        </p:spPr>
      </p:pic>
    </p:spTree>
    <p:extLst>
      <p:ext uri="{BB962C8B-B14F-4D97-AF65-F5344CB8AC3E}">
        <p14:creationId xmlns:p14="http://schemas.microsoft.com/office/powerpoint/2010/main" val="327444979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10;&#10;Description automatically generated">
            <a:extLst>
              <a:ext uri="{FF2B5EF4-FFF2-40B4-BE49-F238E27FC236}">
                <a16:creationId xmlns:a16="http://schemas.microsoft.com/office/drawing/2014/main" id="{76CEC045-9F29-838E-548B-5D2A33876233}"/>
              </a:ext>
            </a:extLst>
          </p:cNvPr>
          <p:cNvPicPr>
            <a:picLocks noChangeAspect="1"/>
          </p:cNvPicPr>
          <p:nvPr/>
        </p:nvPicPr>
        <p:blipFill rotWithShape="1">
          <a:blip r:embed="rId3"/>
          <a:srcRect l="62693" t="56498" r="15778" b="34062"/>
          <a:stretch/>
        </p:blipFill>
        <p:spPr bwMode="auto">
          <a:xfrm>
            <a:off x="3228507" y="5638801"/>
            <a:ext cx="6254750" cy="771525"/>
          </a:xfrm>
          <a:prstGeom prst="rect">
            <a:avLst/>
          </a:prstGeom>
          <a:ln>
            <a:noFill/>
          </a:ln>
          <a:extLst>
            <a:ext uri="{53640926-AAD7-44D8-BBD7-CCE9431645EC}">
              <a14:shadowObscured xmlns:a14="http://schemas.microsoft.com/office/drawing/2010/main"/>
            </a:ext>
          </a:extLst>
        </p:spPr>
      </p:pic>
      <p:pic>
        <p:nvPicPr>
          <p:cNvPr id="2" name="Picture 1" descr="A screenshot of a computer&#10;&#10;Description automatically generated">
            <a:extLst>
              <a:ext uri="{FF2B5EF4-FFF2-40B4-BE49-F238E27FC236}">
                <a16:creationId xmlns:a16="http://schemas.microsoft.com/office/drawing/2014/main" id="{FA775AB4-EDFE-31E0-3245-EA103EBCF484}"/>
              </a:ext>
            </a:extLst>
          </p:cNvPr>
          <p:cNvPicPr>
            <a:picLocks noChangeAspect="1"/>
          </p:cNvPicPr>
          <p:nvPr/>
        </p:nvPicPr>
        <p:blipFill rotWithShape="1">
          <a:blip r:embed="rId4"/>
          <a:srcRect l="58829" t="14838" r="8704" b="31762"/>
          <a:stretch/>
        </p:blipFill>
        <p:spPr bwMode="auto">
          <a:xfrm>
            <a:off x="927117" y="325369"/>
            <a:ext cx="10337765" cy="531343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2663687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3697D-49B3-4D3F-CFA7-94FD0A9B4B88}"/>
              </a:ext>
            </a:extLst>
          </p:cNvPr>
          <p:cNvSpPr>
            <a:spLocks noGrp="1"/>
          </p:cNvSpPr>
          <p:nvPr>
            <p:ph type="title"/>
          </p:nvPr>
        </p:nvSpPr>
        <p:spPr>
          <a:xfrm>
            <a:off x="443345" y="188950"/>
            <a:ext cx="10910455" cy="785635"/>
          </a:xfrm>
        </p:spPr>
        <p:txBody>
          <a:bodyPr/>
          <a:lstStyle/>
          <a:p>
            <a:r>
              <a:rPr lang="en-US" b="1" dirty="0"/>
              <a:t>Various Models</a:t>
            </a:r>
          </a:p>
        </p:txBody>
      </p:sp>
      <p:sp>
        <p:nvSpPr>
          <p:cNvPr id="4" name="Content Placeholder 3">
            <a:extLst>
              <a:ext uri="{FF2B5EF4-FFF2-40B4-BE49-F238E27FC236}">
                <a16:creationId xmlns:a16="http://schemas.microsoft.com/office/drawing/2014/main" id="{E10CE9A0-AD5E-9496-061A-8D84D1BD2CD0}"/>
              </a:ext>
            </a:extLst>
          </p:cNvPr>
          <p:cNvSpPr>
            <a:spLocks noGrp="1"/>
          </p:cNvSpPr>
          <p:nvPr>
            <p:ph idx="1"/>
          </p:nvPr>
        </p:nvSpPr>
        <p:spPr>
          <a:xfrm>
            <a:off x="520436" y="1109555"/>
            <a:ext cx="11443855" cy="4938063"/>
          </a:xfrm>
        </p:spPr>
        <p:txBody>
          <a:bodyPr/>
          <a:lstStyle/>
          <a:p>
            <a:r>
              <a:rPr lang="en-US" dirty="0"/>
              <a:t>Partner with Psychology Departments</a:t>
            </a:r>
          </a:p>
          <a:p>
            <a:r>
              <a:rPr lang="en-US" dirty="0"/>
              <a:t>Integrate trauma psychologists </a:t>
            </a:r>
            <a:r>
              <a:rPr lang="en-US" dirty="0">
                <a:latin typeface="Calibri" panose="020F0502020204030204" pitchFamily="34" charset="0"/>
                <a:cs typeface="Calibri" panose="020F0502020204030204" pitchFamily="34" charset="0"/>
              </a:rPr>
              <a:t>→ </a:t>
            </a:r>
            <a:r>
              <a:rPr lang="en-US" dirty="0"/>
              <a:t>trauma team</a:t>
            </a:r>
          </a:p>
          <a:p>
            <a:r>
              <a:rPr lang="en-US" dirty="0"/>
              <a:t>Stepped care model</a:t>
            </a:r>
            <a:r>
              <a:rPr lang="en-US" dirty="0">
                <a:latin typeface="Calibri" panose="020F0502020204030204" pitchFamily="34" charset="0"/>
                <a:cs typeface="Calibri" panose="020F0502020204030204" pitchFamily="34" charset="0"/>
              </a:rPr>
              <a:t>→ </a:t>
            </a:r>
            <a:r>
              <a:rPr lang="en-US" dirty="0"/>
              <a:t>Screen &amp; Brief Intervention</a:t>
            </a:r>
            <a:r>
              <a:rPr lang="en-US" dirty="0">
                <a:latin typeface="Calibri" panose="020F0502020204030204" pitchFamily="34" charset="0"/>
                <a:cs typeface="Calibri" panose="020F0502020204030204" pitchFamily="34" charset="0"/>
              </a:rPr>
              <a:t>→ </a:t>
            </a:r>
            <a:r>
              <a:rPr lang="en-US" dirty="0"/>
              <a:t>clinic follow up </a:t>
            </a:r>
            <a:r>
              <a:rPr lang="en-US" dirty="0">
                <a:latin typeface="Calibri" panose="020F0502020204030204" pitchFamily="34" charset="0"/>
                <a:cs typeface="Calibri" panose="020F0502020204030204" pitchFamily="34" charset="0"/>
              </a:rPr>
              <a:t>→ long term follow up</a:t>
            </a:r>
            <a:endParaRPr lang="en-US" dirty="0"/>
          </a:p>
          <a:p>
            <a:r>
              <a:rPr lang="en-US" dirty="0"/>
              <a:t>Trauma team screens </a:t>
            </a:r>
            <a:r>
              <a:rPr lang="en-US" dirty="0">
                <a:latin typeface="Calibri" panose="020F0502020204030204" pitchFamily="34" charset="0"/>
                <a:cs typeface="Calibri" panose="020F0502020204030204" pitchFamily="34" charset="0"/>
              </a:rPr>
              <a:t>→ </a:t>
            </a:r>
            <a:r>
              <a:rPr lang="en-US" dirty="0"/>
              <a:t>Consultation-Liaison Service</a:t>
            </a:r>
          </a:p>
          <a:p>
            <a:r>
              <a:rPr lang="en-US" dirty="0"/>
              <a:t>Tech solutions</a:t>
            </a:r>
          </a:p>
          <a:p>
            <a:pPr lvl="1"/>
            <a:r>
              <a:rPr lang="en-US" dirty="0"/>
              <a:t>Integrate screening tool into EMR</a:t>
            </a:r>
          </a:p>
          <a:p>
            <a:pPr lvl="1"/>
            <a:r>
              <a:rPr lang="en-US" dirty="0"/>
              <a:t>Automated text messaging </a:t>
            </a:r>
          </a:p>
          <a:p>
            <a:pPr lvl="1"/>
            <a:r>
              <a:rPr lang="en-US" dirty="0"/>
              <a:t>Telephone screen 30-day p/dc</a:t>
            </a:r>
          </a:p>
          <a:p>
            <a:pPr lvl="1"/>
            <a:r>
              <a:rPr lang="en-US" dirty="0"/>
              <a:t>Telehealth follow up </a:t>
            </a:r>
          </a:p>
          <a:p>
            <a:pPr lvl="1"/>
            <a:endParaRPr lang="en-US" dirty="0"/>
          </a:p>
        </p:txBody>
      </p:sp>
    </p:spTree>
    <p:extLst>
      <p:ext uri="{BB962C8B-B14F-4D97-AF65-F5344CB8AC3E}">
        <p14:creationId xmlns:p14="http://schemas.microsoft.com/office/powerpoint/2010/main" val="113510364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F7AD64B5-4173-AE0A-7DB8-738B97926176}"/>
              </a:ext>
            </a:extLst>
          </p:cNvPr>
          <p:cNvPicPr>
            <a:picLocks noGrp="1" noChangeAspect="1"/>
          </p:cNvPicPr>
          <p:nvPr>
            <p:ph idx="4294967295"/>
          </p:nvPr>
        </p:nvPicPr>
        <p:blipFill rotWithShape="1">
          <a:blip r:embed="rId2"/>
          <a:srcRect t="7141"/>
          <a:stretch/>
        </p:blipFill>
        <p:spPr>
          <a:xfrm>
            <a:off x="5862320" y="589280"/>
            <a:ext cx="5675593" cy="4805680"/>
          </a:xfrm>
          <a:prstGeom prst="rect">
            <a:avLst/>
          </a:prstGeom>
        </p:spPr>
      </p:pic>
      <p:pic>
        <p:nvPicPr>
          <p:cNvPr id="5" name="Picture 4">
            <a:extLst>
              <a:ext uri="{FF2B5EF4-FFF2-40B4-BE49-F238E27FC236}">
                <a16:creationId xmlns:a16="http://schemas.microsoft.com/office/drawing/2014/main" id="{5FC6484B-8659-5386-DA0A-11E70AC8D5BC}"/>
              </a:ext>
            </a:extLst>
          </p:cNvPr>
          <p:cNvPicPr>
            <a:picLocks noChangeAspect="1"/>
          </p:cNvPicPr>
          <p:nvPr/>
        </p:nvPicPr>
        <p:blipFill>
          <a:blip r:embed="rId3"/>
          <a:stretch>
            <a:fillRect/>
          </a:stretch>
        </p:blipFill>
        <p:spPr>
          <a:xfrm>
            <a:off x="654087" y="2484998"/>
            <a:ext cx="5529551" cy="3188484"/>
          </a:xfrm>
          <a:prstGeom prst="rect">
            <a:avLst/>
          </a:prstGeom>
        </p:spPr>
      </p:pic>
      <p:pic>
        <p:nvPicPr>
          <p:cNvPr id="7" name="Picture 6">
            <a:extLst>
              <a:ext uri="{FF2B5EF4-FFF2-40B4-BE49-F238E27FC236}">
                <a16:creationId xmlns:a16="http://schemas.microsoft.com/office/drawing/2014/main" id="{A06F3C3E-D32C-C9F3-201A-C7697B00A4C0}"/>
              </a:ext>
            </a:extLst>
          </p:cNvPr>
          <p:cNvPicPr>
            <a:picLocks noChangeAspect="1"/>
          </p:cNvPicPr>
          <p:nvPr/>
        </p:nvPicPr>
        <p:blipFill>
          <a:blip r:embed="rId4"/>
          <a:stretch>
            <a:fillRect/>
          </a:stretch>
        </p:blipFill>
        <p:spPr>
          <a:xfrm>
            <a:off x="654087" y="808466"/>
            <a:ext cx="4840644" cy="1524132"/>
          </a:xfrm>
          <a:prstGeom prst="rect">
            <a:avLst/>
          </a:prstGeom>
          <a:solidFill>
            <a:srgbClr val="0070C0"/>
          </a:solidFill>
        </p:spPr>
      </p:pic>
      <p:sp>
        <p:nvSpPr>
          <p:cNvPr id="8" name="TextBox 7">
            <a:extLst>
              <a:ext uri="{FF2B5EF4-FFF2-40B4-BE49-F238E27FC236}">
                <a16:creationId xmlns:a16="http://schemas.microsoft.com/office/drawing/2014/main" id="{DECD3032-5364-EEB4-74CC-79CD52B0E676}"/>
              </a:ext>
            </a:extLst>
          </p:cNvPr>
          <p:cNvSpPr txBox="1"/>
          <p:nvPr/>
        </p:nvSpPr>
        <p:spPr>
          <a:xfrm>
            <a:off x="558800" y="254000"/>
            <a:ext cx="4840644" cy="584775"/>
          </a:xfrm>
          <a:prstGeom prst="rect">
            <a:avLst/>
          </a:prstGeom>
          <a:noFill/>
        </p:spPr>
        <p:txBody>
          <a:bodyPr wrap="square" rtlCol="0">
            <a:spAutoFit/>
          </a:bodyPr>
          <a:lstStyle/>
          <a:p>
            <a:r>
              <a:rPr lang="en-US" sz="3200" dirty="0">
                <a:solidFill>
                  <a:schemeClr val="accent6">
                    <a:lumMod val="50000"/>
                  </a:schemeClr>
                </a:solidFill>
              </a:rPr>
              <a:t>5.29 Documentation - ITSS</a:t>
            </a:r>
          </a:p>
        </p:txBody>
      </p:sp>
    </p:spTree>
    <p:extLst>
      <p:ext uri="{BB962C8B-B14F-4D97-AF65-F5344CB8AC3E}">
        <p14:creationId xmlns:p14="http://schemas.microsoft.com/office/powerpoint/2010/main" val="36973905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2DE84-8D40-53A6-02A5-27E7C1588C70}"/>
              </a:ext>
            </a:extLst>
          </p:cNvPr>
          <p:cNvSpPr>
            <a:spLocks noGrp="1"/>
          </p:cNvSpPr>
          <p:nvPr>
            <p:ph type="title"/>
          </p:nvPr>
        </p:nvSpPr>
        <p:spPr>
          <a:xfrm>
            <a:off x="216310" y="365126"/>
            <a:ext cx="2576051" cy="2230590"/>
          </a:xfrm>
        </p:spPr>
        <p:txBody>
          <a:bodyPr>
            <a:normAutofit/>
          </a:bodyPr>
          <a:lstStyle/>
          <a:p>
            <a:r>
              <a:rPr lang="en-US" sz="4000" dirty="0" err="1"/>
              <a:t>Qport</a:t>
            </a:r>
            <a:r>
              <a:rPr lang="en-US" sz="4000" dirty="0"/>
              <a:t> </a:t>
            </a:r>
            <a:br>
              <a:rPr lang="en-US" sz="4000" dirty="0"/>
            </a:br>
            <a:r>
              <a:rPr lang="en-US" sz="4000" dirty="0"/>
              <a:t>Resources</a:t>
            </a:r>
          </a:p>
        </p:txBody>
      </p:sp>
      <p:pic>
        <p:nvPicPr>
          <p:cNvPr id="7" name="Content Placeholder 6">
            <a:extLst>
              <a:ext uri="{FF2B5EF4-FFF2-40B4-BE49-F238E27FC236}">
                <a16:creationId xmlns:a16="http://schemas.microsoft.com/office/drawing/2014/main" id="{8F417A88-07E0-73D6-EA44-37212E688E0A}"/>
              </a:ext>
            </a:extLst>
          </p:cNvPr>
          <p:cNvPicPr>
            <a:picLocks noGrp="1" noChangeAspect="1"/>
          </p:cNvPicPr>
          <p:nvPr>
            <p:ph idx="1"/>
          </p:nvPr>
        </p:nvPicPr>
        <p:blipFill>
          <a:blip r:embed="rId2"/>
          <a:srcRect t="2688" r="15396"/>
          <a:stretch/>
        </p:blipFill>
        <p:spPr>
          <a:xfrm>
            <a:off x="2977134" y="422687"/>
            <a:ext cx="5959048" cy="6210979"/>
          </a:xfrm>
          <a:prstGeom prst="rect">
            <a:avLst/>
          </a:prstGeom>
        </p:spPr>
      </p:pic>
    </p:spTree>
    <p:extLst>
      <p:ext uri="{BB962C8B-B14F-4D97-AF65-F5344CB8AC3E}">
        <p14:creationId xmlns:p14="http://schemas.microsoft.com/office/powerpoint/2010/main" val="140746919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240C97E-688A-16F0-7C66-2E71D4CDD92A}"/>
              </a:ext>
            </a:extLst>
          </p:cNvPr>
          <p:cNvSpPr>
            <a:spLocks noGrp="1"/>
          </p:cNvSpPr>
          <p:nvPr>
            <p:ph type="title"/>
          </p:nvPr>
        </p:nvSpPr>
        <p:spPr>
          <a:xfrm>
            <a:off x="196646" y="18256"/>
            <a:ext cx="10852354" cy="1023964"/>
          </a:xfrm>
        </p:spPr>
        <p:txBody>
          <a:bodyPr>
            <a:normAutofit/>
          </a:bodyPr>
          <a:lstStyle/>
          <a:p>
            <a:r>
              <a:rPr lang="en-US" dirty="0">
                <a:solidFill>
                  <a:schemeClr val="accent6">
                    <a:lumMod val="75000"/>
                  </a:schemeClr>
                </a:solidFill>
              </a:rPr>
              <a:t>Alcohol Misuse -Type II</a:t>
            </a:r>
          </a:p>
        </p:txBody>
      </p:sp>
      <p:sp>
        <p:nvSpPr>
          <p:cNvPr id="6" name="Content Placeholder 5">
            <a:extLst>
              <a:ext uri="{FF2B5EF4-FFF2-40B4-BE49-F238E27FC236}">
                <a16:creationId xmlns:a16="http://schemas.microsoft.com/office/drawing/2014/main" id="{7E0BB8F9-42A0-1753-6E18-329A003D21EA}"/>
              </a:ext>
            </a:extLst>
          </p:cNvPr>
          <p:cNvSpPr>
            <a:spLocks noGrp="1"/>
          </p:cNvSpPr>
          <p:nvPr>
            <p:ph sz="half" idx="1"/>
          </p:nvPr>
        </p:nvSpPr>
        <p:spPr>
          <a:xfrm>
            <a:off x="196646" y="1044007"/>
            <a:ext cx="6094770" cy="4928267"/>
          </a:xfrm>
        </p:spPr>
        <p:txBody>
          <a:bodyPr>
            <a:normAutofit fontScale="62500" lnSpcReduction="20000"/>
          </a:bodyPr>
          <a:lstStyle/>
          <a:p>
            <a:pPr marL="0" indent="0">
              <a:buNone/>
            </a:pPr>
            <a:r>
              <a:rPr lang="en-US" sz="3600" b="1" dirty="0">
                <a:solidFill>
                  <a:schemeClr val="accent6">
                    <a:lumMod val="75000"/>
                  </a:schemeClr>
                </a:solidFill>
              </a:rPr>
              <a:t>5.30 Alcohol Misuse Screening (min 80%)</a:t>
            </a:r>
          </a:p>
          <a:p>
            <a:r>
              <a:rPr lang="en-US" b="1" dirty="0"/>
              <a:t>All centers must screen </a:t>
            </a:r>
            <a:r>
              <a:rPr lang="en-US" b="1" u="sng" dirty="0"/>
              <a:t>all admitted</a:t>
            </a:r>
            <a:r>
              <a:rPr lang="en-US" b="1" dirty="0"/>
              <a:t> trauma patients (age &gt;12 yr) by:</a:t>
            </a:r>
          </a:p>
          <a:p>
            <a:pPr lvl="1"/>
            <a:r>
              <a:rPr lang="en-US" dirty="0"/>
              <a:t>Validated tool </a:t>
            </a:r>
            <a:r>
              <a:rPr lang="en-US" i="1" dirty="0"/>
              <a:t>OR</a:t>
            </a:r>
          </a:p>
          <a:p>
            <a:pPr lvl="1"/>
            <a:r>
              <a:rPr lang="en-US" dirty="0"/>
              <a:t>Routine blood alcohol testing</a:t>
            </a:r>
            <a:endParaRPr lang="en-US" b="1" dirty="0"/>
          </a:p>
          <a:p>
            <a:pPr marL="0" indent="0">
              <a:buNone/>
            </a:pPr>
            <a:endParaRPr lang="en-US" sz="3600" b="1" dirty="0">
              <a:solidFill>
                <a:schemeClr val="accent6">
                  <a:lumMod val="75000"/>
                </a:schemeClr>
              </a:solidFill>
            </a:endParaRPr>
          </a:p>
          <a:p>
            <a:pPr marL="0" indent="0">
              <a:buNone/>
            </a:pPr>
            <a:r>
              <a:rPr lang="en-US" sz="3600" b="1" dirty="0">
                <a:solidFill>
                  <a:schemeClr val="accent6">
                    <a:lumMod val="75000"/>
                  </a:schemeClr>
                </a:solidFill>
              </a:rPr>
              <a:t>5.31 Alcohol Misuse Intervention (min 80%)</a:t>
            </a:r>
            <a:endParaRPr lang="en-US" b="1" dirty="0">
              <a:solidFill>
                <a:schemeClr val="accent6">
                  <a:lumMod val="75000"/>
                </a:schemeClr>
              </a:solidFill>
            </a:endParaRPr>
          </a:p>
          <a:p>
            <a:r>
              <a:rPr lang="en-US" b="1" dirty="0"/>
              <a:t>All centers, at least 80% of patients who have screened positive for alcohol misuse:</a:t>
            </a:r>
          </a:p>
          <a:p>
            <a:pPr lvl="1"/>
            <a:r>
              <a:rPr lang="en-US" dirty="0"/>
              <a:t>Must receive a brief intervention before discharge</a:t>
            </a:r>
          </a:p>
          <a:p>
            <a:pPr lvl="1"/>
            <a:r>
              <a:rPr lang="en-US" dirty="0"/>
              <a:t>By staff </a:t>
            </a:r>
            <a:r>
              <a:rPr lang="en-US" b="1" dirty="0"/>
              <a:t>trained &amp; credentialed by center</a:t>
            </a:r>
          </a:p>
          <a:p>
            <a:pPr lvl="1"/>
            <a:r>
              <a:rPr lang="en-US" dirty="0"/>
              <a:t>May include RN, MSW </a:t>
            </a:r>
          </a:p>
          <a:p>
            <a:r>
              <a:rPr lang="en-US" b="1" dirty="0"/>
              <a:t>Level III</a:t>
            </a:r>
          </a:p>
          <a:p>
            <a:pPr lvl="1"/>
            <a:r>
              <a:rPr lang="en-US" b="1" dirty="0"/>
              <a:t>At least 80 percent of patients who have screened positive for alcohol misuse must receive a brief intervention by appropriately trained staff prior to discharge. This intervention must be documented.</a:t>
            </a:r>
            <a:r>
              <a:rPr lang="en-US" dirty="0"/>
              <a:t> If brief intervention is not available as an inpatient, there must be a mechanism for referral.</a:t>
            </a:r>
            <a:endParaRPr lang="en-US" u="sng" dirty="0"/>
          </a:p>
          <a:p>
            <a:pPr lvl="1"/>
            <a:r>
              <a:rPr lang="en-US" b="1" dirty="0"/>
              <a:t>Centers that do not have brief intervention available must be able to track referrals for those screened positive. </a:t>
            </a:r>
          </a:p>
          <a:p>
            <a:pPr marL="457200" lvl="1" indent="0">
              <a:buNone/>
            </a:pPr>
            <a:endParaRPr lang="en-US" dirty="0"/>
          </a:p>
          <a:p>
            <a:pPr lvl="1"/>
            <a:endParaRPr lang="en-US" dirty="0"/>
          </a:p>
        </p:txBody>
      </p:sp>
      <p:sp>
        <p:nvSpPr>
          <p:cNvPr id="3" name="Content Placeholder 2">
            <a:extLst>
              <a:ext uri="{FF2B5EF4-FFF2-40B4-BE49-F238E27FC236}">
                <a16:creationId xmlns:a16="http://schemas.microsoft.com/office/drawing/2014/main" id="{3E6C7000-62A8-26BA-E864-C7AEBD4418F0}"/>
              </a:ext>
            </a:extLst>
          </p:cNvPr>
          <p:cNvSpPr>
            <a:spLocks noGrp="1"/>
          </p:cNvSpPr>
          <p:nvPr>
            <p:ph sz="half" idx="2"/>
          </p:nvPr>
        </p:nvSpPr>
        <p:spPr>
          <a:xfrm>
            <a:off x="6446698" y="1042220"/>
            <a:ext cx="5745302" cy="4721789"/>
          </a:xfrm>
        </p:spPr>
        <p:txBody>
          <a:bodyPr>
            <a:normAutofit fontScale="62500" lnSpcReduction="20000"/>
          </a:bodyPr>
          <a:lstStyle/>
          <a:p>
            <a:pPr marL="0" indent="0">
              <a:buNone/>
            </a:pPr>
            <a:r>
              <a:rPr lang="en-US" sz="3800" b="1" dirty="0"/>
              <a:t>Compliance Measures</a:t>
            </a:r>
          </a:p>
          <a:p>
            <a:r>
              <a:rPr lang="en-US" sz="3200" dirty="0"/>
              <a:t>Alcohol Misuse Report</a:t>
            </a:r>
          </a:p>
          <a:p>
            <a:r>
              <a:rPr lang="en-US" sz="3200" dirty="0"/>
              <a:t>Screening Brief Intervention and Referral to Treatment (SBIRT) Protocol</a:t>
            </a:r>
          </a:p>
          <a:p>
            <a:r>
              <a:rPr lang="en-US" sz="3200" dirty="0"/>
              <a:t>Alcohol Misuse Intervention Report</a:t>
            </a:r>
          </a:p>
          <a:p>
            <a:endParaRPr lang="en-US" sz="3200" dirty="0"/>
          </a:p>
          <a:p>
            <a:endParaRPr lang="en-US" sz="3200" dirty="0"/>
          </a:p>
          <a:p>
            <a:endParaRPr lang="en-US" sz="3200" dirty="0"/>
          </a:p>
          <a:p>
            <a:pPr marL="0" indent="0">
              <a:buNone/>
            </a:pPr>
            <a:endParaRPr lang="en-US" sz="3200" dirty="0"/>
          </a:p>
          <a:p>
            <a:pPr marL="0" indent="0">
              <a:buNone/>
            </a:pPr>
            <a:endParaRPr lang="en-US" sz="3400" b="1" dirty="0"/>
          </a:p>
          <a:p>
            <a:pPr marL="0" indent="0">
              <a:buNone/>
            </a:pPr>
            <a:r>
              <a:rPr lang="en-US" sz="3400" b="1" dirty="0"/>
              <a:t>Resource</a:t>
            </a:r>
          </a:p>
          <a:p>
            <a:r>
              <a:rPr lang="en-US" sz="3200" dirty="0"/>
              <a:t>COT, ACS Alcohol SBI for Trauma Patients</a:t>
            </a:r>
          </a:p>
          <a:p>
            <a:r>
              <a:rPr lang="en-US" sz="3200" dirty="0">
                <a:hlinkClick r:id="rId3"/>
              </a:rPr>
              <a:t>https://www.facs.org/-/media/files/quality-programs/trauma/publications/sbirtguide.ashx</a:t>
            </a:r>
            <a:endParaRPr lang="en-US" sz="3200" dirty="0"/>
          </a:p>
          <a:p>
            <a:pPr marL="457200" lvl="1" indent="0">
              <a:buNone/>
            </a:pPr>
            <a:endParaRPr lang="en-US" dirty="0"/>
          </a:p>
        </p:txBody>
      </p:sp>
      <p:sp>
        <p:nvSpPr>
          <p:cNvPr id="7" name="Rectangle 6">
            <a:extLst>
              <a:ext uri="{FF2B5EF4-FFF2-40B4-BE49-F238E27FC236}">
                <a16:creationId xmlns:a16="http://schemas.microsoft.com/office/drawing/2014/main" id="{3DF0A467-DA41-5549-1396-81C76B9658C3}"/>
              </a:ext>
            </a:extLst>
          </p:cNvPr>
          <p:cNvSpPr/>
          <p:nvPr/>
        </p:nvSpPr>
        <p:spPr>
          <a:xfrm>
            <a:off x="9202994" y="0"/>
            <a:ext cx="2989006" cy="65876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LI, LII, LIII, PTCI, PTCII</a:t>
            </a:r>
          </a:p>
        </p:txBody>
      </p:sp>
      <p:graphicFrame>
        <p:nvGraphicFramePr>
          <p:cNvPr id="4" name="Table 7">
            <a:extLst>
              <a:ext uri="{FF2B5EF4-FFF2-40B4-BE49-F238E27FC236}">
                <a16:creationId xmlns:a16="http://schemas.microsoft.com/office/drawing/2014/main" id="{FC758437-7861-1BE7-A8C1-A33DB32D056A}"/>
              </a:ext>
            </a:extLst>
          </p:cNvPr>
          <p:cNvGraphicFramePr>
            <a:graphicFrameLocks noGrp="1"/>
          </p:cNvGraphicFramePr>
          <p:nvPr/>
        </p:nvGraphicFramePr>
        <p:xfrm>
          <a:off x="6449570" y="2807100"/>
          <a:ext cx="5506848" cy="1402080"/>
        </p:xfrm>
        <a:graphic>
          <a:graphicData uri="http://schemas.openxmlformats.org/drawingml/2006/table">
            <a:tbl>
              <a:tblPr firstRow="1" bandRow="1">
                <a:tableStyleId>{5C22544A-7EE6-4342-B048-85BDC9FD1C3A}</a:tableStyleId>
              </a:tblPr>
              <a:tblGrid>
                <a:gridCol w="1600022">
                  <a:extLst>
                    <a:ext uri="{9D8B030D-6E8A-4147-A177-3AD203B41FA5}">
                      <a16:colId xmlns:a16="http://schemas.microsoft.com/office/drawing/2014/main" val="434891975"/>
                    </a:ext>
                  </a:extLst>
                </a:gridCol>
                <a:gridCol w="3906826">
                  <a:extLst>
                    <a:ext uri="{9D8B030D-6E8A-4147-A177-3AD203B41FA5}">
                      <a16:colId xmlns:a16="http://schemas.microsoft.com/office/drawing/2014/main" val="3473227014"/>
                    </a:ext>
                  </a:extLst>
                </a:gridCol>
              </a:tblGrid>
              <a:tr h="370840">
                <a:tc>
                  <a:txBody>
                    <a:bodyPr/>
                    <a:lstStyle/>
                    <a:p>
                      <a:pPr algn="r"/>
                      <a:r>
                        <a:rPr lang="en-US" sz="2000" b="0" dirty="0">
                          <a:solidFill>
                            <a:schemeClr val="tx1"/>
                          </a:solidFill>
                        </a:rPr>
                        <a:t>Numerator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b="0" dirty="0">
                          <a:solidFill>
                            <a:schemeClr val="tx1"/>
                          </a:solidFill>
                        </a:rPr>
                        <a:t># pts (participatory/survived to DC) that received an intervention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17096549"/>
                  </a:ext>
                </a:extLst>
              </a:tr>
              <a:tr h="370840">
                <a:tc>
                  <a:txBody>
                    <a:bodyPr/>
                    <a:lstStyle/>
                    <a:p>
                      <a:pPr algn="r"/>
                      <a:r>
                        <a:rPr lang="en-US" sz="2000" dirty="0">
                          <a:solidFill>
                            <a:schemeClr val="tx1"/>
                          </a:solidFill>
                        </a:rPr>
                        <a:t>Denominator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dirty="0">
                          <a:solidFill>
                            <a:schemeClr val="tx1"/>
                          </a:solidFill>
                        </a:rPr>
                        <a:t># pts (participatory/survived to DC) who screen + misuse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12560586"/>
                  </a:ext>
                </a:extLst>
              </a:tr>
            </a:tbl>
          </a:graphicData>
        </a:graphic>
      </p:graphicFrame>
    </p:spTree>
    <p:extLst>
      <p:ext uri="{BB962C8B-B14F-4D97-AF65-F5344CB8AC3E}">
        <p14:creationId xmlns:p14="http://schemas.microsoft.com/office/powerpoint/2010/main" val="191867439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6C102C9-98CF-C6D4-0A0F-8283ABA905AB}"/>
              </a:ext>
            </a:extLst>
          </p:cNvPr>
          <p:cNvSpPr>
            <a:spLocks noGrp="1"/>
          </p:cNvSpPr>
          <p:nvPr>
            <p:ph type="title"/>
          </p:nvPr>
        </p:nvSpPr>
        <p:spPr>
          <a:xfrm>
            <a:off x="407982" y="155902"/>
            <a:ext cx="5988960" cy="874246"/>
          </a:xfrm>
        </p:spPr>
        <p:txBody>
          <a:bodyPr/>
          <a:lstStyle/>
          <a:p>
            <a:r>
              <a:rPr lang="en-US" dirty="0">
                <a:solidFill>
                  <a:schemeClr val="accent6">
                    <a:lumMod val="75000"/>
                  </a:schemeClr>
                </a:solidFill>
              </a:rPr>
              <a:t>SBIRT Report Example </a:t>
            </a:r>
          </a:p>
        </p:txBody>
      </p:sp>
      <p:pic>
        <p:nvPicPr>
          <p:cNvPr id="6" name="Picture 5" descr="Graphical user interface, application, Word&#10;&#10;Description automatically generated">
            <a:extLst>
              <a:ext uri="{FF2B5EF4-FFF2-40B4-BE49-F238E27FC236}">
                <a16:creationId xmlns:a16="http://schemas.microsoft.com/office/drawing/2014/main" id="{4126783D-D92C-7B47-BE0B-587867215346}"/>
              </a:ext>
            </a:extLst>
          </p:cNvPr>
          <p:cNvPicPr>
            <a:picLocks noChangeAspect="1"/>
          </p:cNvPicPr>
          <p:nvPr/>
        </p:nvPicPr>
        <p:blipFill rotWithShape="1">
          <a:blip r:embed="rId2"/>
          <a:srcRect l="61271" t="20493" r="19140" b="12074"/>
          <a:stretch/>
        </p:blipFill>
        <p:spPr bwMode="auto">
          <a:xfrm>
            <a:off x="1946787" y="920171"/>
            <a:ext cx="8745266" cy="501765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6186271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4589145-EF87-B23B-5750-0E020A0FD1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56" y="-293143"/>
            <a:ext cx="12192000" cy="6858000"/>
          </a:xfrm>
          <a:prstGeom prst="rect">
            <a:avLst/>
          </a:prstGeom>
        </p:spPr>
      </p:pic>
      <p:sp>
        <p:nvSpPr>
          <p:cNvPr id="2" name="Title 1">
            <a:extLst>
              <a:ext uri="{FF2B5EF4-FFF2-40B4-BE49-F238E27FC236}">
                <a16:creationId xmlns:a16="http://schemas.microsoft.com/office/drawing/2014/main" id="{0587104F-6F18-4534-9086-1965CA2EEAED}"/>
              </a:ext>
            </a:extLst>
          </p:cNvPr>
          <p:cNvSpPr>
            <a:spLocks noGrp="1"/>
          </p:cNvSpPr>
          <p:nvPr>
            <p:ph type="title"/>
          </p:nvPr>
        </p:nvSpPr>
        <p:spPr>
          <a:xfrm>
            <a:off x="52756" y="1532284"/>
            <a:ext cx="3949626" cy="3207147"/>
          </a:xfrm>
        </p:spPr>
        <p:txBody>
          <a:bodyPr>
            <a:normAutofit/>
          </a:bodyPr>
          <a:lstStyle/>
          <a:p>
            <a:pPr>
              <a:lnSpc>
                <a:spcPts val="5600"/>
              </a:lnSpc>
            </a:pPr>
            <a:r>
              <a:rPr lang="en-US" sz="5400" dirty="0">
                <a:latin typeface="+mn-lt"/>
              </a:rPr>
              <a:t>6. Data Surveillance and Systems</a:t>
            </a:r>
          </a:p>
        </p:txBody>
      </p:sp>
      <p:pic>
        <p:nvPicPr>
          <p:cNvPr id="4" name="Picture 3" descr="Text&#10;&#10;Description automatically generated">
            <a:extLst>
              <a:ext uri="{FF2B5EF4-FFF2-40B4-BE49-F238E27FC236}">
                <a16:creationId xmlns:a16="http://schemas.microsoft.com/office/drawing/2014/main" id="{11C6B804-E47A-1AF4-F2E3-06700D1337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740" y="334418"/>
            <a:ext cx="2264669" cy="1197866"/>
          </a:xfrm>
          <a:prstGeom prst="rect">
            <a:avLst/>
          </a:prstGeom>
        </p:spPr>
      </p:pic>
      <p:sp>
        <p:nvSpPr>
          <p:cNvPr id="3" name="TextBox 2">
            <a:extLst>
              <a:ext uri="{FF2B5EF4-FFF2-40B4-BE49-F238E27FC236}">
                <a16:creationId xmlns:a16="http://schemas.microsoft.com/office/drawing/2014/main" id="{05E6F911-8F3C-C50A-2BC0-5207D8048435}"/>
              </a:ext>
            </a:extLst>
          </p:cNvPr>
          <p:cNvSpPr txBox="1"/>
          <p:nvPr/>
        </p:nvSpPr>
        <p:spPr>
          <a:xfrm>
            <a:off x="491613" y="5594555"/>
            <a:ext cx="3873910" cy="923330"/>
          </a:xfrm>
          <a:prstGeom prst="rect">
            <a:avLst/>
          </a:prstGeom>
          <a:noFill/>
        </p:spPr>
        <p:txBody>
          <a:bodyPr wrap="square" rtlCol="0">
            <a:spAutoFit/>
          </a:bodyPr>
          <a:lstStyle/>
          <a:p>
            <a:endParaRPr lang="en-US" dirty="0"/>
          </a:p>
          <a:p>
            <a:r>
              <a:rPr lang="en-US" dirty="0"/>
              <a:t>Content update: October 29, 2025</a:t>
            </a:r>
          </a:p>
          <a:p>
            <a:endParaRPr lang="en-US" dirty="0"/>
          </a:p>
        </p:txBody>
      </p:sp>
    </p:spTree>
    <p:extLst>
      <p:ext uri="{BB962C8B-B14F-4D97-AF65-F5344CB8AC3E}">
        <p14:creationId xmlns:p14="http://schemas.microsoft.com/office/powerpoint/2010/main" val="345598286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B8017-388A-139C-82F7-A9FD81E7A1DF}"/>
              </a:ext>
            </a:extLst>
          </p:cNvPr>
          <p:cNvSpPr>
            <a:spLocks noGrp="1"/>
          </p:cNvSpPr>
          <p:nvPr>
            <p:ph type="title"/>
          </p:nvPr>
        </p:nvSpPr>
        <p:spPr>
          <a:xfrm>
            <a:off x="440098" y="547413"/>
            <a:ext cx="10515600" cy="811921"/>
          </a:xfrm>
        </p:spPr>
        <p:txBody>
          <a:bodyPr>
            <a:normAutofit/>
          </a:bodyPr>
          <a:lstStyle/>
          <a:p>
            <a:r>
              <a:rPr lang="en-US" sz="4400" dirty="0">
                <a:solidFill>
                  <a:schemeClr val="accent6">
                    <a:lumMod val="75000"/>
                  </a:schemeClr>
                </a:solidFill>
              </a:rPr>
              <a:t>6.1 Data Quality Plan – Type II</a:t>
            </a:r>
          </a:p>
        </p:txBody>
      </p:sp>
      <p:sp>
        <p:nvSpPr>
          <p:cNvPr id="3" name="Content Placeholder 2">
            <a:extLst>
              <a:ext uri="{FF2B5EF4-FFF2-40B4-BE49-F238E27FC236}">
                <a16:creationId xmlns:a16="http://schemas.microsoft.com/office/drawing/2014/main" id="{97CFC607-BD26-D2D4-2FEB-01D9E72C885D}"/>
              </a:ext>
            </a:extLst>
          </p:cNvPr>
          <p:cNvSpPr>
            <a:spLocks noGrp="1"/>
          </p:cNvSpPr>
          <p:nvPr>
            <p:ph idx="1"/>
          </p:nvPr>
        </p:nvSpPr>
        <p:spPr>
          <a:xfrm>
            <a:off x="440098" y="1828591"/>
            <a:ext cx="10515600" cy="4351338"/>
          </a:xfrm>
        </p:spPr>
        <p:txBody>
          <a:bodyPr>
            <a:normAutofit/>
          </a:bodyPr>
          <a:lstStyle/>
          <a:p>
            <a:pPr marL="0" indent="0">
              <a:buNone/>
            </a:pPr>
            <a:r>
              <a:rPr lang="en-US" b="1" dirty="0"/>
              <a:t>Written data quality plan</a:t>
            </a:r>
          </a:p>
          <a:p>
            <a:pPr lvl="1"/>
            <a:r>
              <a:rPr lang="en-US" dirty="0"/>
              <a:t>Measures, monitors, identifies, and corrects data quality issues</a:t>
            </a:r>
          </a:p>
          <a:p>
            <a:pPr lvl="1"/>
            <a:r>
              <a:rPr lang="en-US" dirty="0"/>
              <a:t>Maintains a data validation process (internal or external)</a:t>
            </a:r>
          </a:p>
          <a:p>
            <a:pPr lvl="1"/>
            <a:r>
              <a:rPr lang="en-US" dirty="0"/>
              <a:t>Evidence of regular review of trauma registry data validation reports</a:t>
            </a:r>
          </a:p>
          <a:p>
            <a:pPr lvl="1"/>
            <a:r>
              <a:rPr lang="en-US" dirty="0"/>
              <a:t>Evidence of comprehensive review of external data validation reports</a:t>
            </a:r>
          </a:p>
          <a:p>
            <a:r>
              <a:rPr lang="en-US" dirty="0"/>
              <a:t>Demonstrate plan compliance </a:t>
            </a:r>
          </a:p>
          <a:p>
            <a:r>
              <a:rPr lang="en-US" dirty="0"/>
              <a:t>Minimum quarterly review of data quality</a:t>
            </a:r>
          </a:p>
        </p:txBody>
      </p:sp>
      <p:sp>
        <p:nvSpPr>
          <p:cNvPr id="4" name="Rectangle 3">
            <a:extLst>
              <a:ext uri="{FF2B5EF4-FFF2-40B4-BE49-F238E27FC236}">
                <a16:creationId xmlns:a16="http://schemas.microsoft.com/office/drawing/2014/main" id="{DC88ED95-27A6-E2DD-F4F0-A5A15BF87497}"/>
              </a:ext>
            </a:extLst>
          </p:cNvPr>
          <p:cNvSpPr/>
          <p:nvPr/>
        </p:nvSpPr>
        <p:spPr>
          <a:xfrm>
            <a:off x="9173183" y="1"/>
            <a:ext cx="3018817" cy="67842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LI, LII, LIII, PTCI, PTCII</a:t>
            </a:r>
          </a:p>
        </p:txBody>
      </p:sp>
    </p:spTree>
    <p:extLst>
      <p:ext uri="{BB962C8B-B14F-4D97-AF65-F5344CB8AC3E}">
        <p14:creationId xmlns:p14="http://schemas.microsoft.com/office/powerpoint/2010/main" val="103139952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6AD34-631A-4BE4-73F9-9C67EF319808}"/>
              </a:ext>
            </a:extLst>
          </p:cNvPr>
          <p:cNvSpPr>
            <a:spLocks noGrp="1"/>
          </p:cNvSpPr>
          <p:nvPr>
            <p:ph type="title"/>
          </p:nvPr>
        </p:nvSpPr>
        <p:spPr/>
        <p:txBody>
          <a:bodyPr/>
          <a:lstStyle/>
          <a:p>
            <a:r>
              <a:rPr lang="en-US" dirty="0"/>
              <a:t>AIS Coding – AAAM Position Statement</a:t>
            </a:r>
          </a:p>
        </p:txBody>
      </p:sp>
      <p:sp>
        <p:nvSpPr>
          <p:cNvPr id="3" name="Content Placeholder 2">
            <a:extLst>
              <a:ext uri="{FF2B5EF4-FFF2-40B4-BE49-F238E27FC236}">
                <a16:creationId xmlns:a16="http://schemas.microsoft.com/office/drawing/2014/main" id="{A0C0F508-657C-5A8E-B4A9-CE7F0B641FA3}"/>
              </a:ext>
            </a:extLst>
          </p:cNvPr>
          <p:cNvSpPr>
            <a:spLocks noGrp="1"/>
          </p:cNvSpPr>
          <p:nvPr>
            <p:ph idx="1"/>
          </p:nvPr>
        </p:nvSpPr>
        <p:spPr/>
        <p:txBody>
          <a:bodyPr/>
          <a:lstStyle/>
          <a:p>
            <a:pPr marL="0" indent="0">
              <a:buNone/>
            </a:pPr>
            <a:r>
              <a:rPr lang="en-US" dirty="0"/>
              <a:t>ACS has been working with AAAM to confirm rules for AIS coding.</a:t>
            </a:r>
          </a:p>
          <a:p>
            <a:r>
              <a:rPr lang="en-US" dirty="0"/>
              <a:t>“It is the rule for AIS coding, that only the injuries identified during the time spent at the referring facility should be coded and entered into the trauma registry for that facility.”</a:t>
            </a:r>
          </a:p>
          <a:p>
            <a:r>
              <a:rPr lang="en-US" dirty="0"/>
              <a:t>“For the purposes of performance improvement (PI), the receiving facility may send a list of injuries, severity, and/or AIS codes to the referring facility. These should be noted in the PI modules of the registry, however, not entered into the diagnosis codes as they were not diagnosed at that referring hospital.”</a:t>
            </a:r>
          </a:p>
        </p:txBody>
      </p:sp>
    </p:spTree>
    <p:extLst>
      <p:ext uri="{BB962C8B-B14F-4D97-AF65-F5344CB8AC3E}">
        <p14:creationId xmlns:p14="http://schemas.microsoft.com/office/powerpoint/2010/main" val="219997626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0925F-961D-C947-E8B2-A8E2F39ED176}"/>
              </a:ext>
            </a:extLst>
          </p:cNvPr>
          <p:cNvSpPr>
            <a:spLocks noGrp="1"/>
          </p:cNvSpPr>
          <p:nvPr>
            <p:ph type="title"/>
          </p:nvPr>
        </p:nvSpPr>
        <p:spPr>
          <a:xfrm>
            <a:off x="366610" y="730170"/>
            <a:ext cx="10515600" cy="1325563"/>
          </a:xfrm>
        </p:spPr>
        <p:txBody>
          <a:bodyPr>
            <a:normAutofit fontScale="90000"/>
          </a:bodyPr>
          <a:lstStyle/>
          <a:p>
            <a:r>
              <a:rPr lang="en-US" dirty="0">
                <a:solidFill>
                  <a:schemeClr val="accent6">
                    <a:lumMod val="75000"/>
                  </a:schemeClr>
                </a:solidFill>
              </a:rPr>
              <a:t>6.2 Trauma Registry Patient Record Completion - Type II</a:t>
            </a:r>
          </a:p>
        </p:txBody>
      </p:sp>
      <p:sp>
        <p:nvSpPr>
          <p:cNvPr id="3" name="Content Placeholder 2">
            <a:extLst>
              <a:ext uri="{FF2B5EF4-FFF2-40B4-BE49-F238E27FC236}">
                <a16:creationId xmlns:a16="http://schemas.microsoft.com/office/drawing/2014/main" id="{A3DDE6DB-8B00-8276-59CA-1447A093A580}"/>
              </a:ext>
            </a:extLst>
          </p:cNvPr>
          <p:cNvSpPr>
            <a:spLocks noGrp="1"/>
          </p:cNvSpPr>
          <p:nvPr>
            <p:ph idx="1"/>
          </p:nvPr>
        </p:nvSpPr>
        <p:spPr>
          <a:xfrm>
            <a:off x="435436" y="2468088"/>
            <a:ext cx="10515600" cy="3822869"/>
          </a:xfrm>
        </p:spPr>
        <p:txBody>
          <a:bodyPr/>
          <a:lstStyle/>
          <a:p>
            <a:r>
              <a:rPr lang="en-US" dirty="0"/>
              <a:t>All centers - trauma registry must be concurrent</a:t>
            </a:r>
          </a:p>
          <a:p>
            <a:r>
              <a:rPr lang="en-US" dirty="0"/>
              <a:t>Min </a:t>
            </a:r>
            <a:r>
              <a:rPr lang="en-US" b="1" u="sng" dirty="0"/>
              <a:t>80% </a:t>
            </a:r>
            <a:r>
              <a:rPr lang="en-US" dirty="0"/>
              <a:t>of records complete within </a:t>
            </a:r>
            <a:r>
              <a:rPr lang="en-US" b="1" u="sng" dirty="0"/>
              <a:t>60 days of discharge</a:t>
            </a:r>
          </a:p>
          <a:p>
            <a:pPr marL="0" indent="0">
              <a:buNone/>
            </a:pPr>
            <a:endParaRPr lang="en-US" dirty="0"/>
          </a:p>
          <a:p>
            <a:pPr marL="0" indent="0">
              <a:buNone/>
            </a:pPr>
            <a:r>
              <a:rPr lang="en-US" u="sng" dirty="0"/>
              <a:t>Compliance</a:t>
            </a:r>
            <a:r>
              <a:rPr lang="en-US" dirty="0"/>
              <a:t>: </a:t>
            </a:r>
          </a:p>
          <a:p>
            <a:r>
              <a:rPr lang="en-US" dirty="0"/>
              <a:t>Registry report covering the reporting year </a:t>
            </a:r>
          </a:p>
        </p:txBody>
      </p:sp>
      <p:sp>
        <p:nvSpPr>
          <p:cNvPr id="4" name="Rectangle 3">
            <a:extLst>
              <a:ext uri="{FF2B5EF4-FFF2-40B4-BE49-F238E27FC236}">
                <a16:creationId xmlns:a16="http://schemas.microsoft.com/office/drawing/2014/main" id="{86CC61D3-00ED-2FE0-AAA7-084A92E63DFB}"/>
              </a:ext>
            </a:extLst>
          </p:cNvPr>
          <p:cNvSpPr/>
          <p:nvPr/>
        </p:nvSpPr>
        <p:spPr>
          <a:xfrm>
            <a:off x="9387191" y="0"/>
            <a:ext cx="2804809" cy="6292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LI, LII, LIII, PTCI, PTCII</a:t>
            </a:r>
          </a:p>
        </p:txBody>
      </p:sp>
    </p:spTree>
    <p:extLst>
      <p:ext uri="{BB962C8B-B14F-4D97-AF65-F5344CB8AC3E}">
        <p14:creationId xmlns:p14="http://schemas.microsoft.com/office/powerpoint/2010/main" val="28156853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BD0A5-799E-3499-5843-11519CE25005}"/>
              </a:ext>
            </a:extLst>
          </p:cNvPr>
          <p:cNvSpPr>
            <a:spLocks noGrp="1"/>
          </p:cNvSpPr>
          <p:nvPr>
            <p:ph type="title"/>
          </p:nvPr>
        </p:nvSpPr>
        <p:spPr>
          <a:xfrm>
            <a:off x="269132" y="820752"/>
            <a:ext cx="11382094" cy="941832"/>
          </a:xfrm>
        </p:spPr>
        <p:txBody>
          <a:bodyPr>
            <a:normAutofit fontScale="90000"/>
          </a:bodyPr>
          <a:lstStyle/>
          <a:p>
            <a:r>
              <a:rPr lang="en-US" dirty="0">
                <a:solidFill>
                  <a:schemeClr val="accent6">
                    <a:lumMod val="75000"/>
                  </a:schemeClr>
                </a:solidFill>
              </a:rPr>
              <a:t>6.3 Trauma Registry Data Collection and Submission – Type II</a:t>
            </a:r>
          </a:p>
        </p:txBody>
      </p:sp>
      <p:sp>
        <p:nvSpPr>
          <p:cNvPr id="4" name="Content Placeholder 3">
            <a:extLst>
              <a:ext uri="{FF2B5EF4-FFF2-40B4-BE49-F238E27FC236}">
                <a16:creationId xmlns:a16="http://schemas.microsoft.com/office/drawing/2014/main" id="{797C98C3-194B-2158-9D84-C84316286087}"/>
              </a:ext>
            </a:extLst>
          </p:cNvPr>
          <p:cNvSpPr>
            <a:spLocks noGrp="1"/>
          </p:cNvSpPr>
          <p:nvPr>
            <p:ph sz="half" idx="1"/>
          </p:nvPr>
        </p:nvSpPr>
        <p:spPr>
          <a:xfrm>
            <a:off x="269132" y="1902300"/>
            <a:ext cx="11251855" cy="4351338"/>
          </a:xfrm>
        </p:spPr>
        <p:txBody>
          <a:bodyPr>
            <a:normAutofit/>
          </a:bodyPr>
          <a:lstStyle/>
          <a:p>
            <a:r>
              <a:rPr lang="en-US" u="sng" dirty="0"/>
              <a:t>Compliance with NTDS </a:t>
            </a:r>
          </a:p>
          <a:p>
            <a:pPr lvl="1"/>
            <a:r>
              <a:rPr lang="en-US" dirty="0"/>
              <a:t>Meets inclusion criteria</a:t>
            </a:r>
          </a:p>
          <a:p>
            <a:pPr lvl="1"/>
            <a:r>
              <a:rPr lang="en-US" dirty="0"/>
              <a:t>Meets data elements definitions</a:t>
            </a:r>
          </a:p>
          <a:p>
            <a:r>
              <a:rPr lang="en-US" u="sng" dirty="0"/>
              <a:t>Must submit most recent call for data </a:t>
            </a:r>
          </a:p>
          <a:p>
            <a:pPr lvl="1"/>
            <a:r>
              <a:rPr lang="en-US" dirty="0"/>
              <a:t>Data that occurred &gt;30 days prior to site visit</a:t>
            </a:r>
          </a:p>
          <a:p>
            <a:r>
              <a:rPr lang="en-US" u="sng" dirty="0"/>
              <a:t>Measures of Compliance</a:t>
            </a:r>
          </a:p>
          <a:p>
            <a:pPr lvl="1"/>
            <a:r>
              <a:rPr lang="en-US" dirty="0"/>
              <a:t>Submit all records meeting NTDS </a:t>
            </a:r>
          </a:p>
          <a:p>
            <a:pPr lvl="1"/>
            <a:r>
              <a:rPr lang="en-US" dirty="0"/>
              <a:t>Records must pass the NTDS validation </a:t>
            </a:r>
          </a:p>
          <a:p>
            <a:pPr lvl="1"/>
            <a:r>
              <a:rPr lang="en-US" dirty="0"/>
              <a:t>Records must include at least 12 continuous and complete months</a:t>
            </a:r>
          </a:p>
          <a:p>
            <a:endParaRPr lang="en-US" dirty="0"/>
          </a:p>
        </p:txBody>
      </p:sp>
      <p:sp>
        <p:nvSpPr>
          <p:cNvPr id="6" name="Rectangle 5">
            <a:extLst>
              <a:ext uri="{FF2B5EF4-FFF2-40B4-BE49-F238E27FC236}">
                <a16:creationId xmlns:a16="http://schemas.microsoft.com/office/drawing/2014/main" id="{25779313-1B15-876B-CA0B-44D3EDA63080}"/>
              </a:ext>
            </a:extLst>
          </p:cNvPr>
          <p:cNvSpPr/>
          <p:nvPr/>
        </p:nvSpPr>
        <p:spPr>
          <a:xfrm>
            <a:off x="9377464" y="0"/>
            <a:ext cx="2814536" cy="68103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LI, LII, LIII, PTCI, PTCII</a:t>
            </a:r>
          </a:p>
        </p:txBody>
      </p:sp>
    </p:spTree>
    <p:extLst>
      <p:ext uri="{BB962C8B-B14F-4D97-AF65-F5344CB8AC3E}">
        <p14:creationId xmlns:p14="http://schemas.microsoft.com/office/powerpoint/2010/main" val="403308954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BB73C24-EC96-F952-8E71-F63907EFF351}"/>
              </a:ext>
            </a:extLst>
          </p:cNvPr>
          <p:cNvSpPr>
            <a:spLocks noGrp="1"/>
          </p:cNvSpPr>
          <p:nvPr>
            <p:ph type="ctrTitle"/>
          </p:nvPr>
        </p:nvSpPr>
        <p:spPr/>
        <p:txBody>
          <a:bodyPr>
            <a:normAutofit/>
          </a:bodyPr>
          <a:lstStyle/>
          <a:p>
            <a:r>
              <a:rPr lang="en-US" sz="8800" i="1" dirty="0">
                <a:solidFill>
                  <a:schemeClr val="accent6">
                    <a:lumMod val="75000"/>
                  </a:schemeClr>
                </a:solidFill>
              </a:rPr>
              <a:t>Questions</a:t>
            </a:r>
          </a:p>
        </p:txBody>
      </p:sp>
    </p:spTree>
    <p:extLst>
      <p:ext uri="{BB962C8B-B14F-4D97-AF65-F5344CB8AC3E}">
        <p14:creationId xmlns:p14="http://schemas.microsoft.com/office/powerpoint/2010/main" val="364886654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4589145-EF87-B23B-5750-0E020A0FD1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587104F-6F18-4534-9086-1965CA2EEAED}"/>
              </a:ext>
            </a:extLst>
          </p:cNvPr>
          <p:cNvSpPr>
            <a:spLocks noGrp="1"/>
          </p:cNvSpPr>
          <p:nvPr>
            <p:ph type="title"/>
          </p:nvPr>
        </p:nvSpPr>
        <p:spPr>
          <a:xfrm>
            <a:off x="0" y="2856249"/>
            <a:ext cx="4986528" cy="2677785"/>
          </a:xfrm>
        </p:spPr>
        <p:txBody>
          <a:bodyPr>
            <a:normAutofit fontScale="90000"/>
          </a:bodyPr>
          <a:lstStyle/>
          <a:p>
            <a:pPr>
              <a:lnSpc>
                <a:spcPts val="5600"/>
              </a:lnSpc>
            </a:pPr>
            <a:br>
              <a:rPr lang="en-US" sz="4400" dirty="0">
                <a:latin typeface="+mn-lt"/>
              </a:rPr>
            </a:br>
            <a:r>
              <a:rPr lang="en-US" sz="4400" dirty="0">
                <a:latin typeface="+mn-lt"/>
              </a:rPr>
              <a:t>7</a:t>
            </a:r>
            <a:r>
              <a:rPr lang="en-US" sz="4000" dirty="0">
                <a:latin typeface="+mn-lt"/>
              </a:rPr>
              <a:t>. Performance</a:t>
            </a:r>
            <a:br>
              <a:rPr lang="en-US" sz="4000" dirty="0">
                <a:latin typeface="+mn-lt"/>
              </a:rPr>
            </a:br>
            <a:r>
              <a:rPr lang="en-US" sz="4000" dirty="0">
                <a:latin typeface="+mn-lt"/>
              </a:rPr>
              <a:t>    Improvement (PI)</a:t>
            </a:r>
            <a:br>
              <a:rPr lang="en-US" sz="4400" dirty="0">
                <a:latin typeface="+mn-lt"/>
              </a:rPr>
            </a:br>
            <a:endParaRPr lang="en-US" sz="4400" dirty="0">
              <a:latin typeface="+mn-lt"/>
            </a:endParaRPr>
          </a:p>
        </p:txBody>
      </p:sp>
      <p:pic>
        <p:nvPicPr>
          <p:cNvPr id="4" name="Picture 3" descr="Text&#10;&#10;Description automatically generated">
            <a:extLst>
              <a:ext uri="{FF2B5EF4-FFF2-40B4-BE49-F238E27FC236}">
                <a16:creationId xmlns:a16="http://schemas.microsoft.com/office/drawing/2014/main" id="{11C6B804-E47A-1AF4-F2E3-06700D1337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740" y="334418"/>
            <a:ext cx="2264669" cy="1197866"/>
          </a:xfrm>
          <a:prstGeom prst="rect">
            <a:avLst/>
          </a:prstGeom>
        </p:spPr>
      </p:pic>
      <p:sp>
        <p:nvSpPr>
          <p:cNvPr id="3" name="TextBox 2">
            <a:extLst>
              <a:ext uri="{FF2B5EF4-FFF2-40B4-BE49-F238E27FC236}">
                <a16:creationId xmlns:a16="http://schemas.microsoft.com/office/drawing/2014/main" id="{88E700FE-92DB-4F36-8B2D-113C0758D18E}"/>
              </a:ext>
            </a:extLst>
          </p:cNvPr>
          <p:cNvSpPr txBox="1"/>
          <p:nvPr/>
        </p:nvSpPr>
        <p:spPr>
          <a:xfrm>
            <a:off x="334959" y="5837985"/>
            <a:ext cx="4504899" cy="923330"/>
          </a:xfrm>
          <a:prstGeom prst="rect">
            <a:avLst/>
          </a:prstGeom>
          <a:noFill/>
        </p:spPr>
        <p:txBody>
          <a:bodyPr wrap="square" rtlCol="0">
            <a:spAutoFit/>
          </a:bodyPr>
          <a:lstStyle/>
          <a:p>
            <a:endParaRPr lang="en-US" dirty="0"/>
          </a:p>
          <a:p>
            <a:r>
              <a:rPr lang="en-US" dirty="0"/>
              <a:t>Content update: October 29, 2025</a:t>
            </a:r>
          </a:p>
          <a:p>
            <a:endParaRPr lang="en-US" dirty="0"/>
          </a:p>
        </p:txBody>
      </p:sp>
    </p:spTree>
    <p:extLst>
      <p:ext uri="{BB962C8B-B14F-4D97-AF65-F5344CB8AC3E}">
        <p14:creationId xmlns:p14="http://schemas.microsoft.com/office/powerpoint/2010/main" val="376123029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6AB71-BD81-4D6C-A290-698AAE816C03}"/>
              </a:ext>
            </a:extLst>
          </p:cNvPr>
          <p:cNvSpPr>
            <a:spLocks noGrp="1"/>
          </p:cNvSpPr>
          <p:nvPr>
            <p:ph type="title"/>
          </p:nvPr>
        </p:nvSpPr>
        <p:spPr>
          <a:xfrm>
            <a:off x="838200" y="18255"/>
            <a:ext cx="10515600" cy="1325563"/>
          </a:xfrm>
        </p:spPr>
        <p:txBody>
          <a:bodyPr/>
          <a:lstStyle/>
          <a:p>
            <a:r>
              <a:rPr lang="en-US" sz="4800" dirty="0">
                <a:solidFill>
                  <a:schemeClr val="accent6">
                    <a:lumMod val="50000"/>
                  </a:schemeClr>
                </a:solidFill>
                <a:effectLst/>
                <a:latin typeface="+mn-lt"/>
              </a:rPr>
              <a:t>What are your challenges in doing PI?</a:t>
            </a:r>
            <a:endParaRPr lang="en-US" dirty="0">
              <a:solidFill>
                <a:schemeClr val="accent6">
                  <a:lumMod val="50000"/>
                </a:schemeClr>
              </a:solidFill>
            </a:endParaRPr>
          </a:p>
        </p:txBody>
      </p:sp>
      <p:sp>
        <p:nvSpPr>
          <p:cNvPr id="3" name="Content Placeholder 2">
            <a:extLst>
              <a:ext uri="{FF2B5EF4-FFF2-40B4-BE49-F238E27FC236}">
                <a16:creationId xmlns:a16="http://schemas.microsoft.com/office/drawing/2014/main" id="{0C3F9197-18BE-4B77-9FEC-8AC1CC186D63}"/>
              </a:ext>
            </a:extLst>
          </p:cNvPr>
          <p:cNvSpPr>
            <a:spLocks noGrp="1"/>
          </p:cNvSpPr>
          <p:nvPr>
            <p:ph sz="half" idx="1"/>
          </p:nvPr>
        </p:nvSpPr>
        <p:spPr>
          <a:xfrm>
            <a:off x="509016" y="1343818"/>
            <a:ext cx="5773994" cy="4486275"/>
          </a:xfrm>
        </p:spPr>
        <p:txBody>
          <a:bodyPr>
            <a:normAutofit fontScale="62500" lnSpcReduction="20000"/>
          </a:bodyPr>
          <a:lstStyle/>
          <a:p>
            <a:pPr marL="0" indent="0">
              <a:buNone/>
            </a:pPr>
            <a:r>
              <a:rPr lang="en-US" b="1" dirty="0">
                <a:solidFill>
                  <a:srgbClr val="4B5446"/>
                </a:solidFill>
              </a:rPr>
              <a:t>Discoverability</a:t>
            </a:r>
            <a:r>
              <a:rPr lang="en-US" dirty="0">
                <a:solidFill>
                  <a:srgbClr val="4B5446"/>
                </a:solidFill>
              </a:rPr>
              <a:t>: Difficulty identifying PI issues or lack of culture of reporting PI issues</a:t>
            </a:r>
          </a:p>
          <a:p>
            <a:pPr marL="0" indent="0">
              <a:buNone/>
            </a:pPr>
            <a:endParaRPr lang="en-US" dirty="0">
              <a:solidFill>
                <a:srgbClr val="4B5446"/>
              </a:solidFill>
            </a:endParaRPr>
          </a:p>
          <a:p>
            <a:pPr marL="0" indent="0">
              <a:buNone/>
            </a:pPr>
            <a:r>
              <a:rPr lang="en-US" b="1" dirty="0">
                <a:solidFill>
                  <a:srgbClr val="4B5446"/>
                </a:solidFill>
              </a:rPr>
              <a:t>Fact Finding</a:t>
            </a:r>
            <a:r>
              <a:rPr lang="en-US" dirty="0">
                <a:solidFill>
                  <a:srgbClr val="4B5446"/>
                </a:solidFill>
              </a:rPr>
              <a:t>: Difficulty getting people to respond to requested information regarding a PI concern</a:t>
            </a:r>
          </a:p>
          <a:p>
            <a:pPr marL="0" indent="0">
              <a:buNone/>
            </a:pPr>
            <a:endParaRPr lang="en-US" dirty="0">
              <a:solidFill>
                <a:srgbClr val="4B5446"/>
              </a:solidFill>
            </a:endParaRPr>
          </a:p>
          <a:p>
            <a:pPr marL="0" indent="0">
              <a:buNone/>
            </a:pPr>
            <a:r>
              <a:rPr lang="en-US" b="1" dirty="0">
                <a:solidFill>
                  <a:srgbClr val="4B5446"/>
                </a:solidFill>
              </a:rPr>
              <a:t>Documentation:</a:t>
            </a:r>
            <a:r>
              <a:rPr lang="en-US" dirty="0">
                <a:solidFill>
                  <a:srgbClr val="4B5446"/>
                </a:solidFill>
              </a:rPr>
              <a:t> Poor or missing documentation surrounding events of a PI concern</a:t>
            </a:r>
          </a:p>
          <a:p>
            <a:pPr marL="0" indent="0">
              <a:buNone/>
            </a:pPr>
            <a:endParaRPr lang="en-US" dirty="0">
              <a:solidFill>
                <a:srgbClr val="4B5446"/>
              </a:solidFill>
            </a:endParaRPr>
          </a:p>
          <a:p>
            <a:pPr marL="0" indent="0">
              <a:buNone/>
            </a:pPr>
            <a:r>
              <a:rPr lang="en-US" b="1" dirty="0">
                <a:solidFill>
                  <a:srgbClr val="4B5446"/>
                </a:solidFill>
              </a:rPr>
              <a:t>EMR Timeline Challenge</a:t>
            </a:r>
            <a:r>
              <a:rPr lang="en-US" dirty="0">
                <a:solidFill>
                  <a:srgbClr val="4B5446"/>
                </a:solidFill>
              </a:rPr>
              <a:t>: Difficulty tracking exact </a:t>
            </a:r>
          </a:p>
          <a:p>
            <a:pPr marL="0" indent="0">
              <a:buNone/>
            </a:pPr>
            <a:r>
              <a:rPr lang="en-US" dirty="0">
                <a:solidFill>
                  <a:srgbClr val="4B5446"/>
                </a:solidFill>
              </a:rPr>
              <a:t>timeline of care within EMR hinders PI</a:t>
            </a:r>
          </a:p>
          <a:p>
            <a:pPr marL="0" indent="0">
              <a:buNone/>
            </a:pPr>
            <a:endParaRPr lang="en-US" dirty="0">
              <a:solidFill>
                <a:srgbClr val="4B5446"/>
              </a:solidFill>
            </a:endParaRPr>
          </a:p>
          <a:p>
            <a:pPr marL="0" indent="0">
              <a:buNone/>
            </a:pPr>
            <a:r>
              <a:rPr lang="en-US" b="1" dirty="0">
                <a:solidFill>
                  <a:srgbClr val="4B5446"/>
                </a:solidFill>
              </a:rPr>
              <a:t>Under Resourced Registry/PI Staff</a:t>
            </a:r>
            <a:r>
              <a:rPr lang="en-US" dirty="0">
                <a:solidFill>
                  <a:srgbClr val="4B5446"/>
                </a:solidFill>
              </a:rPr>
              <a:t>: Inadequate </a:t>
            </a:r>
          </a:p>
          <a:p>
            <a:pPr marL="0" indent="0">
              <a:buNone/>
            </a:pPr>
            <a:r>
              <a:rPr lang="en-US" dirty="0">
                <a:solidFill>
                  <a:srgbClr val="4B5446"/>
                </a:solidFill>
              </a:rPr>
              <a:t>registry/PI staff to stay concurrent with volume</a:t>
            </a:r>
          </a:p>
          <a:p>
            <a:endParaRPr lang="en-US" dirty="0"/>
          </a:p>
        </p:txBody>
      </p:sp>
      <p:sp>
        <p:nvSpPr>
          <p:cNvPr id="4" name="Content Placeholder 3">
            <a:extLst>
              <a:ext uri="{FF2B5EF4-FFF2-40B4-BE49-F238E27FC236}">
                <a16:creationId xmlns:a16="http://schemas.microsoft.com/office/drawing/2014/main" id="{893AC373-350E-43F0-B465-EAE1EB6626F0}"/>
              </a:ext>
            </a:extLst>
          </p:cNvPr>
          <p:cNvSpPr>
            <a:spLocks noGrp="1"/>
          </p:cNvSpPr>
          <p:nvPr>
            <p:ph sz="half" idx="2"/>
          </p:nvPr>
        </p:nvSpPr>
        <p:spPr>
          <a:xfrm>
            <a:off x="6501384" y="1343818"/>
            <a:ext cx="5181600" cy="4486275"/>
          </a:xfrm>
        </p:spPr>
        <p:txBody>
          <a:bodyPr>
            <a:normAutofit fontScale="62500" lnSpcReduction="20000"/>
          </a:bodyPr>
          <a:lstStyle/>
          <a:p>
            <a:pPr marL="0" indent="0">
              <a:buNone/>
            </a:pPr>
            <a:r>
              <a:rPr lang="en-US" b="1" dirty="0">
                <a:solidFill>
                  <a:srgbClr val="4B5446"/>
                </a:solidFill>
              </a:rPr>
              <a:t>TMD Engagement</a:t>
            </a:r>
            <a:r>
              <a:rPr lang="en-US" dirty="0">
                <a:solidFill>
                  <a:srgbClr val="4B5446"/>
                </a:solidFill>
              </a:rPr>
              <a:t>: Lack of TMD time or commitment </a:t>
            </a:r>
          </a:p>
          <a:p>
            <a:pPr marL="0" indent="0">
              <a:buNone/>
            </a:pPr>
            <a:endParaRPr lang="en-US" dirty="0">
              <a:solidFill>
                <a:srgbClr val="4B5446"/>
              </a:solidFill>
            </a:endParaRPr>
          </a:p>
          <a:p>
            <a:pPr marL="0" indent="0">
              <a:buNone/>
            </a:pPr>
            <a:r>
              <a:rPr lang="en-US" b="1" dirty="0">
                <a:solidFill>
                  <a:srgbClr val="4B5446"/>
                </a:solidFill>
              </a:rPr>
              <a:t>Trauma Team Engagement</a:t>
            </a:r>
            <a:r>
              <a:rPr lang="en-US" dirty="0">
                <a:solidFill>
                  <a:srgbClr val="4B5446"/>
                </a:solidFill>
              </a:rPr>
              <a:t>: Lack of trauma surgeon/trauma team engagement with PI</a:t>
            </a:r>
          </a:p>
          <a:p>
            <a:pPr marL="0" indent="0">
              <a:buNone/>
            </a:pPr>
            <a:endParaRPr lang="en-US" dirty="0">
              <a:solidFill>
                <a:srgbClr val="4B5446"/>
              </a:solidFill>
            </a:endParaRPr>
          </a:p>
          <a:p>
            <a:pPr marL="0" indent="0">
              <a:buNone/>
            </a:pPr>
            <a:r>
              <a:rPr lang="en-US" b="1" dirty="0">
                <a:solidFill>
                  <a:srgbClr val="4B5446"/>
                </a:solidFill>
              </a:rPr>
              <a:t>Liaison Engagement</a:t>
            </a:r>
            <a:r>
              <a:rPr lang="en-US" dirty="0">
                <a:solidFill>
                  <a:srgbClr val="4B5446"/>
                </a:solidFill>
              </a:rPr>
              <a:t>: Difficulty getting liaisons to engage with PI</a:t>
            </a:r>
          </a:p>
          <a:p>
            <a:pPr marL="0" indent="0">
              <a:buNone/>
            </a:pPr>
            <a:endParaRPr lang="en-US" dirty="0">
              <a:solidFill>
                <a:srgbClr val="4B5446"/>
              </a:solidFill>
            </a:endParaRPr>
          </a:p>
          <a:p>
            <a:pPr marL="0" indent="0">
              <a:buNone/>
            </a:pPr>
            <a:r>
              <a:rPr lang="en-US" b="1" dirty="0">
                <a:solidFill>
                  <a:srgbClr val="4B5446"/>
                </a:solidFill>
              </a:rPr>
              <a:t>Ancillary Services: </a:t>
            </a:r>
            <a:r>
              <a:rPr lang="en-US" dirty="0">
                <a:solidFill>
                  <a:srgbClr val="4B5446"/>
                </a:solidFill>
              </a:rPr>
              <a:t>Lack of PI support or follow-through from administration or department heads</a:t>
            </a:r>
          </a:p>
          <a:p>
            <a:pPr marL="0" indent="0">
              <a:buNone/>
            </a:pPr>
            <a:endParaRPr lang="en-US" dirty="0">
              <a:solidFill>
                <a:srgbClr val="4B5446"/>
              </a:solidFill>
            </a:endParaRPr>
          </a:p>
          <a:p>
            <a:pPr marL="0" indent="0">
              <a:buNone/>
            </a:pPr>
            <a:r>
              <a:rPr lang="en-US" b="1" dirty="0">
                <a:solidFill>
                  <a:srgbClr val="4B5446"/>
                </a:solidFill>
              </a:rPr>
              <a:t>Guideline Use/Adherence</a:t>
            </a:r>
            <a:r>
              <a:rPr lang="en-US" dirty="0">
                <a:solidFill>
                  <a:srgbClr val="4B5446"/>
                </a:solidFill>
              </a:rPr>
              <a:t>: Lack of surgeon/team accountability to adhere to established guidelines</a:t>
            </a:r>
          </a:p>
          <a:p>
            <a:endParaRPr lang="en-US" dirty="0"/>
          </a:p>
        </p:txBody>
      </p:sp>
    </p:spTree>
    <p:extLst>
      <p:ext uri="{BB962C8B-B14F-4D97-AF65-F5344CB8AC3E}">
        <p14:creationId xmlns:p14="http://schemas.microsoft.com/office/powerpoint/2010/main" val="11619011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99AC1B-E69A-DB7F-CDAD-DB3B813A5B6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8BB76D0-42DD-5AE6-1723-2D30161B7E21}"/>
              </a:ext>
            </a:extLst>
          </p:cNvPr>
          <p:cNvSpPr>
            <a:spLocks noGrp="1"/>
          </p:cNvSpPr>
          <p:nvPr>
            <p:ph type="title"/>
          </p:nvPr>
        </p:nvSpPr>
        <p:spPr>
          <a:xfrm>
            <a:off x="0" y="1774377"/>
            <a:ext cx="12192000" cy="1325563"/>
          </a:xfrm>
        </p:spPr>
        <p:txBody>
          <a:bodyPr>
            <a:normAutofit/>
          </a:bodyPr>
          <a:lstStyle/>
          <a:p>
            <a:pPr algn="ctr"/>
            <a:r>
              <a:rPr lang="en-US" sz="8800" b="1" dirty="0">
                <a:solidFill>
                  <a:schemeClr val="accent6">
                    <a:lumMod val="75000"/>
                  </a:schemeClr>
                </a:solidFill>
              </a:rPr>
              <a:t>Questions</a:t>
            </a:r>
          </a:p>
        </p:txBody>
      </p:sp>
    </p:spTree>
    <p:extLst>
      <p:ext uri="{BB962C8B-B14F-4D97-AF65-F5344CB8AC3E}">
        <p14:creationId xmlns:p14="http://schemas.microsoft.com/office/powerpoint/2010/main" val="322021877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C53F3-DC09-4DE9-B45D-0E2BEEFA2522}"/>
              </a:ext>
            </a:extLst>
          </p:cNvPr>
          <p:cNvSpPr>
            <a:spLocks noGrp="1"/>
          </p:cNvSpPr>
          <p:nvPr>
            <p:ph type="title"/>
          </p:nvPr>
        </p:nvSpPr>
        <p:spPr/>
        <p:txBody>
          <a:bodyPr/>
          <a:lstStyle/>
          <a:p>
            <a:r>
              <a:rPr lang="en-US" dirty="0">
                <a:solidFill>
                  <a:schemeClr val="accent6">
                    <a:lumMod val="75000"/>
                  </a:schemeClr>
                </a:solidFill>
              </a:rPr>
              <a:t>Performance Improvement</a:t>
            </a:r>
          </a:p>
        </p:txBody>
      </p:sp>
      <p:sp>
        <p:nvSpPr>
          <p:cNvPr id="3" name="Content Placeholder 2">
            <a:extLst>
              <a:ext uri="{FF2B5EF4-FFF2-40B4-BE49-F238E27FC236}">
                <a16:creationId xmlns:a16="http://schemas.microsoft.com/office/drawing/2014/main" id="{4BB2F1C0-9755-4642-856A-EC501EC57730}"/>
              </a:ext>
            </a:extLst>
          </p:cNvPr>
          <p:cNvSpPr>
            <a:spLocks noGrp="1"/>
          </p:cNvSpPr>
          <p:nvPr>
            <p:ph sz="half" idx="1"/>
          </p:nvPr>
        </p:nvSpPr>
        <p:spPr>
          <a:xfrm>
            <a:off x="838200" y="1825625"/>
            <a:ext cx="5778910" cy="4351338"/>
          </a:xfrm>
        </p:spPr>
        <p:txBody>
          <a:bodyPr/>
          <a:lstStyle/>
          <a:p>
            <a:pPr marL="0" indent="0" eaLnBrk="1" fontAlgn="auto" hangingPunct="1">
              <a:spcBef>
                <a:spcPct val="0"/>
              </a:spcBef>
              <a:spcAft>
                <a:spcPts val="0"/>
              </a:spcAft>
              <a:buNone/>
              <a:defRPr/>
            </a:pPr>
            <a:r>
              <a:rPr lang="en-US" altLang="en-US" dirty="0">
                <a:solidFill>
                  <a:schemeClr val="bg2">
                    <a:lumMod val="10000"/>
                  </a:schemeClr>
                </a:solidFill>
              </a:rPr>
              <a:t>#1 Reason  </a:t>
            </a:r>
          </a:p>
          <a:p>
            <a:pPr marL="0" indent="0" eaLnBrk="1" fontAlgn="auto" hangingPunct="1">
              <a:spcBef>
                <a:spcPct val="0"/>
              </a:spcBef>
              <a:spcAft>
                <a:spcPts val="0"/>
              </a:spcAft>
              <a:buNone/>
              <a:defRPr/>
            </a:pPr>
            <a:r>
              <a:rPr lang="en-US" altLang="en-US" dirty="0">
                <a:solidFill>
                  <a:schemeClr val="bg2">
                    <a:lumMod val="10000"/>
                  </a:schemeClr>
                </a:solidFill>
              </a:rPr>
              <a:t>Unsuccessful Site Survey Visit</a:t>
            </a:r>
          </a:p>
          <a:p>
            <a:pPr marL="0" indent="0" eaLnBrk="1" fontAlgn="auto" hangingPunct="1">
              <a:spcBef>
                <a:spcPct val="0"/>
              </a:spcBef>
              <a:spcAft>
                <a:spcPts val="0"/>
              </a:spcAft>
              <a:buNone/>
              <a:defRPr/>
            </a:pPr>
            <a:r>
              <a:rPr lang="en-US" dirty="0">
                <a:solidFill>
                  <a:schemeClr val="bg2">
                    <a:lumMod val="10000"/>
                  </a:schemeClr>
                </a:solidFill>
              </a:rPr>
              <a:t>Or Need for Focus Visit</a:t>
            </a:r>
            <a:endParaRPr lang="en-US" dirty="0"/>
          </a:p>
        </p:txBody>
      </p:sp>
      <p:sp>
        <p:nvSpPr>
          <p:cNvPr id="4" name="Content Placeholder 3">
            <a:extLst>
              <a:ext uri="{FF2B5EF4-FFF2-40B4-BE49-F238E27FC236}">
                <a16:creationId xmlns:a16="http://schemas.microsoft.com/office/drawing/2014/main" id="{0440FC87-0599-4FF6-BE06-B1CBE6E4270E}"/>
              </a:ext>
            </a:extLst>
          </p:cNvPr>
          <p:cNvSpPr>
            <a:spLocks noGrp="1"/>
          </p:cNvSpPr>
          <p:nvPr>
            <p:ph sz="half" idx="2"/>
          </p:nvPr>
        </p:nvSpPr>
        <p:spPr>
          <a:xfrm>
            <a:off x="5763670" y="1825625"/>
            <a:ext cx="5388076" cy="4351338"/>
          </a:xfrm>
        </p:spPr>
        <p:txBody>
          <a:bodyPr/>
          <a:lstStyle/>
          <a:p>
            <a:pPr marL="0" indent="0">
              <a:buNone/>
            </a:pPr>
            <a:r>
              <a:rPr lang="en-US" dirty="0">
                <a:solidFill>
                  <a:schemeClr val="bg2">
                    <a:lumMod val="10000"/>
                  </a:schemeClr>
                </a:solidFill>
              </a:rPr>
              <a:t>Can you Prove-Show-Demonstrate that you provide good care?</a:t>
            </a:r>
          </a:p>
          <a:p>
            <a:pPr marL="0" indent="0">
              <a:buNone/>
            </a:pPr>
            <a:endParaRPr lang="en-US" dirty="0"/>
          </a:p>
        </p:txBody>
      </p:sp>
      <p:pic>
        <p:nvPicPr>
          <p:cNvPr id="5" name="Picture 2">
            <a:extLst>
              <a:ext uri="{FF2B5EF4-FFF2-40B4-BE49-F238E27FC236}">
                <a16:creationId xmlns:a16="http://schemas.microsoft.com/office/drawing/2014/main" id="{AD2A3DE4-EA5D-4018-AF81-C08170951B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1887" y="3214912"/>
            <a:ext cx="3228975" cy="23872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6137904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33A16-E54C-4448-ACE4-2213279C5997}"/>
              </a:ext>
            </a:extLst>
          </p:cNvPr>
          <p:cNvSpPr>
            <a:spLocks noGrp="1"/>
          </p:cNvSpPr>
          <p:nvPr>
            <p:ph type="title"/>
          </p:nvPr>
        </p:nvSpPr>
        <p:spPr>
          <a:xfrm>
            <a:off x="404351" y="471949"/>
            <a:ext cx="10950677" cy="839973"/>
          </a:xfrm>
        </p:spPr>
        <p:txBody>
          <a:bodyPr/>
          <a:lstStyle/>
          <a:p>
            <a:r>
              <a:rPr lang="en-US" dirty="0"/>
              <a:t>7.1 Trauma PIPS Program-Type II</a:t>
            </a:r>
          </a:p>
        </p:txBody>
      </p:sp>
      <p:sp>
        <p:nvSpPr>
          <p:cNvPr id="3" name="Content Placeholder 2">
            <a:extLst>
              <a:ext uri="{FF2B5EF4-FFF2-40B4-BE49-F238E27FC236}">
                <a16:creationId xmlns:a16="http://schemas.microsoft.com/office/drawing/2014/main" id="{9CFFDC3A-67F4-4935-B3BE-C79E5C539C2D}"/>
              </a:ext>
            </a:extLst>
          </p:cNvPr>
          <p:cNvSpPr>
            <a:spLocks noGrp="1"/>
          </p:cNvSpPr>
          <p:nvPr>
            <p:ph idx="1"/>
          </p:nvPr>
        </p:nvSpPr>
        <p:spPr>
          <a:xfrm>
            <a:off x="290052" y="1515463"/>
            <a:ext cx="11611896" cy="4351338"/>
          </a:xfrm>
        </p:spPr>
        <p:txBody>
          <a:bodyPr>
            <a:normAutofit fontScale="92500" lnSpcReduction="10000"/>
          </a:bodyPr>
          <a:lstStyle/>
          <a:p>
            <a:r>
              <a:rPr lang="en-US" sz="3000" dirty="0"/>
              <a:t>The PIPS program </a:t>
            </a:r>
            <a:r>
              <a:rPr lang="en-US" sz="3000" u="sng" dirty="0"/>
              <a:t>must be independent of the hospital quality program, </a:t>
            </a:r>
            <a:r>
              <a:rPr lang="en-US" sz="3000" dirty="0"/>
              <a:t>but it must report PI activities through the hospital quality program. (</a:t>
            </a:r>
            <a:r>
              <a:rPr lang="en-US" sz="3000" b="1" dirty="0"/>
              <a:t>departmental PI program language removed)</a:t>
            </a:r>
            <a:r>
              <a:rPr lang="en-US" sz="3000" dirty="0"/>
              <a:t>. </a:t>
            </a:r>
          </a:p>
          <a:p>
            <a:r>
              <a:rPr lang="en-US" sz="3000" dirty="0"/>
              <a:t>PIPS </a:t>
            </a:r>
            <a:r>
              <a:rPr lang="en-US" sz="3000" u="sng" dirty="0"/>
              <a:t>should report events </a:t>
            </a:r>
            <a:r>
              <a:rPr lang="en-US" sz="3000" dirty="0"/>
              <a:t>to the hospital to aggregate across the organization</a:t>
            </a:r>
          </a:p>
          <a:p>
            <a:r>
              <a:rPr lang="en-US" sz="3000" dirty="0"/>
              <a:t>PIPS program must be </a:t>
            </a:r>
            <a:r>
              <a:rPr lang="en-US" sz="3000" b="1" dirty="0"/>
              <a:t>empowered </a:t>
            </a:r>
            <a:r>
              <a:rPr lang="en-US" sz="3000" dirty="0"/>
              <a:t>to </a:t>
            </a:r>
            <a:r>
              <a:rPr lang="en-US" sz="3000" u="sng" dirty="0"/>
              <a:t>identify opportunities </a:t>
            </a:r>
            <a:r>
              <a:rPr lang="en-US" sz="3000" dirty="0"/>
              <a:t>for improvement and </a:t>
            </a:r>
            <a:r>
              <a:rPr lang="en-US" sz="3000" u="sng" dirty="0"/>
              <a:t>develop action plans </a:t>
            </a:r>
          </a:p>
          <a:p>
            <a:r>
              <a:rPr lang="en-US" sz="3000" dirty="0"/>
              <a:t>This involves providers </a:t>
            </a:r>
            <a:r>
              <a:rPr lang="en-US" sz="3000" u="sng" dirty="0"/>
              <a:t>across departments and disciplines</a:t>
            </a:r>
            <a:r>
              <a:rPr lang="en-US" sz="3000" dirty="0"/>
              <a:t>.</a:t>
            </a:r>
          </a:p>
          <a:p>
            <a:r>
              <a:rPr lang="en-US" sz="3000" dirty="0"/>
              <a:t>Describe process in PIPS plan and include organizational chart</a:t>
            </a:r>
          </a:p>
          <a:p>
            <a:pPr marL="0" indent="0">
              <a:buNone/>
            </a:pPr>
            <a:endParaRPr lang="en-US" sz="2400" dirty="0"/>
          </a:p>
          <a:p>
            <a:pPr>
              <a:buFont typeface="Wingdings" panose="05000000000000000000" pitchFamily="2" charset="2"/>
              <a:buChar char="ü"/>
            </a:pPr>
            <a:r>
              <a:rPr lang="en-US" i="1" dirty="0"/>
              <a:t>PRQ- Upload hospital org chart showing relationship of PIPS to hospital PI program</a:t>
            </a:r>
          </a:p>
        </p:txBody>
      </p:sp>
      <p:sp>
        <p:nvSpPr>
          <p:cNvPr id="4" name="Rectangle 3">
            <a:extLst>
              <a:ext uri="{FF2B5EF4-FFF2-40B4-BE49-F238E27FC236}">
                <a16:creationId xmlns:a16="http://schemas.microsoft.com/office/drawing/2014/main" id="{29A4F0AD-C7F1-407E-CDBD-62172A0DE261}"/>
              </a:ext>
            </a:extLst>
          </p:cNvPr>
          <p:cNvSpPr/>
          <p:nvPr/>
        </p:nvSpPr>
        <p:spPr>
          <a:xfrm>
            <a:off x="9121422" y="0"/>
            <a:ext cx="3070578" cy="580103"/>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dirty="0"/>
              <a:t>LI, LII, LIII, PTCI, PTCII</a:t>
            </a:r>
          </a:p>
        </p:txBody>
      </p:sp>
    </p:spTree>
    <p:extLst>
      <p:ext uri="{BB962C8B-B14F-4D97-AF65-F5344CB8AC3E}">
        <p14:creationId xmlns:p14="http://schemas.microsoft.com/office/powerpoint/2010/main" val="161412934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0AA70-7AAF-5BCE-0B9D-F4A66E620FF0}"/>
              </a:ext>
            </a:extLst>
          </p:cNvPr>
          <p:cNvSpPr>
            <a:spLocks noGrp="1"/>
          </p:cNvSpPr>
          <p:nvPr>
            <p:ph type="title"/>
          </p:nvPr>
        </p:nvSpPr>
        <p:spPr>
          <a:xfrm>
            <a:off x="557784" y="225233"/>
            <a:ext cx="10515600" cy="878459"/>
          </a:xfrm>
        </p:spPr>
        <p:txBody>
          <a:bodyPr/>
          <a:lstStyle/>
          <a:p>
            <a:r>
              <a:rPr lang="en-US" dirty="0"/>
              <a:t>Example: Hospital Reporting Relationship</a:t>
            </a:r>
          </a:p>
        </p:txBody>
      </p:sp>
      <p:pic>
        <p:nvPicPr>
          <p:cNvPr id="5" name="Content Placeholder 4">
            <a:extLst>
              <a:ext uri="{FF2B5EF4-FFF2-40B4-BE49-F238E27FC236}">
                <a16:creationId xmlns:a16="http://schemas.microsoft.com/office/drawing/2014/main" id="{6FEF9170-91BB-BC93-8192-8480F6263CF7}"/>
              </a:ext>
            </a:extLst>
          </p:cNvPr>
          <p:cNvPicPr>
            <a:picLocks noGrp="1" noChangeAspect="1"/>
          </p:cNvPicPr>
          <p:nvPr>
            <p:ph idx="1"/>
          </p:nvPr>
        </p:nvPicPr>
        <p:blipFill>
          <a:blip r:embed="rId3"/>
          <a:stretch>
            <a:fillRect/>
          </a:stretch>
        </p:blipFill>
        <p:spPr>
          <a:xfrm>
            <a:off x="1752600" y="1414231"/>
            <a:ext cx="9256776" cy="4779306"/>
          </a:xfrm>
        </p:spPr>
      </p:pic>
    </p:spTree>
    <p:extLst>
      <p:ext uri="{BB962C8B-B14F-4D97-AF65-F5344CB8AC3E}">
        <p14:creationId xmlns:p14="http://schemas.microsoft.com/office/powerpoint/2010/main" val="365656230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F30F2-2CD1-4DBC-98E1-AC2D3E2D7495}"/>
              </a:ext>
            </a:extLst>
          </p:cNvPr>
          <p:cNvSpPr>
            <a:spLocks noGrp="1"/>
          </p:cNvSpPr>
          <p:nvPr>
            <p:ph type="title"/>
          </p:nvPr>
        </p:nvSpPr>
        <p:spPr>
          <a:xfrm>
            <a:off x="838200" y="365126"/>
            <a:ext cx="10515600" cy="454024"/>
          </a:xfrm>
        </p:spPr>
        <p:txBody>
          <a:bodyPr anchor="ctr">
            <a:normAutofit fontScale="90000"/>
          </a:bodyPr>
          <a:lstStyle/>
          <a:p>
            <a:r>
              <a:rPr lang="en-US" dirty="0"/>
              <a:t>Links to Hospital Quality</a:t>
            </a:r>
          </a:p>
        </p:txBody>
      </p:sp>
      <p:graphicFrame>
        <p:nvGraphicFramePr>
          <p:cNvPr id="5" name="Content Placeholder 2">
            <a:extLst>
              <a:ext uri="{FF2B5EF4-FFF2-40B4-BE49-F238E27FC236}">
                <a16:creationId xmlns:a16="http://schemas.microsoft.com/office/drawing/2014/main" id="{E71BD948-CFE3-24F2-51A2-DD9201CB2F0D}"/>
              </a:ext>
            </a:extLst>
          </p:cNvPr>
          <p:cNvGraphicFramePr>
            <a:graphicFrameLocks noGrp="1"/>
          </p:cNvGraphicFramePr>
          <p:nvPr>
            <p:ph idx="1"/>
          </p:nvPr>
        </p:nvGraphicFramePr>
        <p:xfrm>
          <a:off x="838200" y="1022784"/>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4996824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D654D-6FD4-4DCC-A413-70224019CF4F}"/>
              </a:ext>
            </a:extLst>
          </p:cNvPr>
          <p:cNvSpPr>
            <a:spLocks noGrp="1"/>
          </p:cNvSpPr>
          <p:nvPr>
            <p:ph type="title"/>
          </p:nvPr>
        </p:nvSpPr>
        <p:spPr>
          <a:xfrm>
            <a:off x="432619" y="658761"/>
            <a:ext cx="10921181" cy="839973"/>
          </a:xfrm>
        </p:spPr>
        <p:txBody>
          <a:bodyPr/>
          <a:lstStyle/>
          <a:p>
            <a:r>
              <a:rPr lang="en-US" dirty="0"/>
              <a:t>7.2 PIPS Plan-Type II</a:t>
            </a:r>
          </a:p>
        </p:txBody>
      </p:sp>
      <p:sp>
        <p:nvSpPr>
          <p:cNvPr id="3" name="Content Placeholder 2">
            <a:extLst>
              <a:ext uri="{FF2B5EF4-FFF2-40B4-BE49-F238E27FC236}">
                <a16:creationId xmlns:a16="http://schemas.microsoft.com/office/drawing/2014/main" id="{40865AFF-25D7-44E1-8554-5168440EAFA2}"/>
              </a:ext>
            </a:extLst>
          </p:cNvPr>
          <p:cNvSpPr>
            <a:spLocks noGrp="1"/>
          </p:cNvSpPr>
          <p:nvPr>
            <p:ph idx="1"/>
          </p:nvPr>
        </p:nvSpPr>
        <p:spPr>
          <a:xfrm>
            <a:off x="432619" y="1835487"/>
            <a:ext cx="11418005" cy="4130923"/>
          </a:xfrm>
        </p:spPr>
        <p:txBody>
          <a:bodyPr/>
          <a:lstStyle/>
          <a:p>
            <a:r>
              <a:rPr lang="en-US" sz="3200" dirty="0"/>
              <a:t>Outlines the organizational structure of your PIPS process</a:t>
            </a:r>
          </a:p>
          <a:p>
            <a:r>
              <a:rPr lang="en-US" sz="3200" dirty="0"/>
              <a:t>Details event identification, audit filters, reports</a:t>
            </a:r>
          </a:p>
          <a:p>
            <a:r>
              <a:rPr lang="en-US" sz="3200" dirty="0"/>
              <a:t>Defines levels of review (primary, secondary, tertiary, quaternary)</a:t>
            </a:r>
          </a:p>
          <a:p>
            <a:pPr lvl="1"/>
            <a:r>
              <a:rPr lang="en-US" sz="2800" dirty="0"/>
              <a:t>Who will perform the review and the level of closure</a:t>
            </a:r>
          </a:p>
          <a:p>
            <a:r>
              <a:rPr lang="en-US" sz="3200" dirty="0"/>
              <a:t>Includes action planning and event resolution</a:t>
            </a:r>
          </a:p>
          <a:p>
            <a:r>
              <a:rPr lang="en-US" sz="3200" dirty="0"/>
              <a:t>Specifies PI committees: purpose, members, responsibilities</a:t>
            </a:r>
          </a:p>
          <a:p>
            <a:endParaRPr lang="en-US" dirty="0"/>
          </a:p>
        </p:txBody>
      </p:sp>
      <p:sp>
        <p:nvSpPr>
          <p:cNvPr id="5" name="Rectangle 4">
            <a:extLst>
              <a:ext uri="{FF2B5EF4-FFF2-40B4-BE49-F238E27FC236}">
                <a16:creationId xmlns:a16="http://schemas.microsoft.com/office/drawing/2014/main" id="{6BDEC25A-2011-4584-833D-0AE3D2CC5240}"/>
              </a:ext>
            </a:extLst>
          </p:cNvPr>
          <p:cNvSpPr/>
          <p:nvPr/>
        </p:nvSpPr>
        <p:spPr>
          <a:xfrm>
            <a:off x="9121422" y="0"/>
            <a:ext cx="3070578" cy="658761"/>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dirty="0"/>
              <a:t>LI, LII, LIII, PTCI, PTCII</a:t>
            </a:r>
          </a:p>
        </p:txBody>
      </p:sp>
    </p:spTree>
    <p:extLst>
      <p:ext uri="{BB962C8B-B14F-4D97-AF65-F5344CB8AC3E}">
        <p14:creationId xmlns:p14="http://schemas.microsoft.com/office/powerpoint/2010/main" val="399733461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C3408-6571-44F4-BA21-3A37CABF41FB}"/>
              </a:ext>
            </a:extLst>
          </p:cNvPr>
          <p:cNvSpPr>
            <a:spLocks noGrp="1"/>
          </p:cNvSpPr>
          <p:nvPr>
            <p:ph type="title"/>
          </p:nvPr>
        </p:nvSpPr>
        <p:spPr>
          <a:xfrm>
            <a:off x="838200" y="365125"/>
            <a:ext cx="10515600" cy="878459"/>
          </a:xfrm>
        </p:spPr>
        <p:txBody>
          <a:bodyPr/>
          <a:lstStyle/>
          <a:p>
            <a:r>
              <a:rPr lang="en-US" dirty="0">
                <a:solidFill>
                  <a:schemeClr val="accent6">
                    <a:lumMod val="50000"/>
                  </a:schemeClr>
                </a:solidFill>
              </a:rPr>
              <a:t>Components of the PIPS Plan</a:t>
            </a:r>
          </a:p>
        </p:txBody>
      </p:sp>
      <p:sp>
        <p:nvSpPr>
          <p:cNvPr id="3" name="Content Placeholder 2">
            <a:extLst>
              <a:ext uri="{FF2B5EF4-FFF2-40B4-BE49-F238E27FC236}">
                <a16:creationId xmlns:a16="http://schemas.microsoft.com/office/drawing/2014/main" id="{ACF4AC1E-F741-4848-B648-C0A1E94D5548}"/>
              </a:ext>
            </a:extLst>
          </p:cNvPr>
          <p:cNvSpPr>
            <a:spLocks noGrp="1"/>
          </p:cNvSpPr>
          <p:nvPr>
            <p:ph sz="half" idx="1"/>
          </p:nvPr>
        </p:nvSpPr>
        <p:spPr>
          <a:xfrm>
            <a:off x="1130808" y="1603683"/>
            <a:ext cx="5181600" cy="4351338"/>
          </a:xfrm>
        </p:spPr>
        <p:txBody>
          <a:bodyPr>
            <a:normAutofit fontScale="92500"/>
          </a:bodyPr>
          <a:lstStyle/>
          <a:p>
            <a:pPr eaLnBrk="1" fontAlgn="auto" hangingPunct="1">
              <a:spcAft>
                <a:spcPts val="0"/>
              </a:spcAft>
              <a:buFont typeface="Arial" panose="020B0604020202020204" pitchFamily="34" charset="0"/>
              <a:buChar char="•"/>
              <a:defRPr/>
            </a:pPr>
            <a:r>
              <a:rPr lang="en-US" sz="2800" dirty="0">
                <a:solidFill>
                  <a:schemeClr val="bg2">
                    <a:lumMod val="10000"/>
                  </a:schemeClr>
                </a:solidFill>
              </a:rPr>
              <a:t>Authority &amp; Scope</a:t>
            </a:r>
          </a:p>
          <a:p>
            <a:pPr eaLnBrk="1" fontAlgn="auto" hangingPunct="1">
              <a:spcAft>
                <a:spcPts val="0"/>
              </a:spcAft>
              <a:buFont typeface="Arial" panose="020B0604020202020204" pitchFamily="34" charset="0"/>
              <a:buChar char="•"/>
              <a:defRPr/>
            </a:pPr>
            <a:r>
              <a:rPr lang="en-US" sz="2800" dirty="0">
                <a:solidFill>
                  <a:schemeClr val="bg2">
                    <a:lumMod val="10000"/>
                  </a:schemeClr>
                </a:solidFill>
              </a:rPr>
              <a:t>Registry Roles &amp; Processes</a:t>
            </a:r>
          </a:p>
          <a:p>
            <a:pPr eaLnBrk="1" fontAlgn="auto" hangingPunct="1">
              <a:spcAft>
                <a:spcPts val="0"/>
              </a:spcAft>
              <a:buFont typeface="Arial" panose="020B0604020202020204" pitchFamily="34" charset="0"/>
              <a:buChar char="•"/>
              <a:defRPr/>
            </a:pPr>
            <a:r>
              <a:rPr lang="en-US" sz="2800" dirty="0">
                <a:solidFill>
                  <a:schemeClr val="bg2">
                    <a:lumMod val="10000"/>
                  </a:schemeClr>
                </a:solidFill>
              </a:rPr>
              <a:t>Data Management</a:t>
            </a:r>
          </a:p>
          <a:p>
            <a:pPr eaLnBrk="1" fontAlgn="auto" hangingPunct="1">
              <a:spcAft>
                <a:spcPts val="0"/>
              </a:spcAft>
              <a:buFont typeface="Arial" panose="020B0604020202020204" pitchFamily="34" charset="0"/>
              <a:buChar char="•"/>
              <a:defRPr/>
            </a:pPr>
            <a:r>
              <a:rPr lang="en-US" sz="2800" dirty="0">
                <a:solidFill>
                  <a:schemeClr val="bg2">
                    <a:lumMod val="10000"/>
                  </a:schemeClr>
                </a:solidFill>
              </a:rPr>
              <a:t>Data Validation Process</a:t>
            </a:r>
          </a:p>
          <a:p>
            <a:pPr eaLnBrk="1" fontAlgn="auto" hangingPunct="1">
              <a:spcAft>
                <a:spcPts val="0"/>
              </a:spcAft>
              <a:buFont typeface="Arial" panose="020B0604020202020204" pitchFamily="34" charset="0"/>
              <a:buChar char="•"/>
              <a:defRPr/>
            </a:pPr>
            <a:r>
              <a:rPr lang="en-US" sz="2800" dirty="0">
                <a:solidFill>
                  <a:schemeClr val="bg2">
                    <a:lumMod val="10000"/>
                  </a:schemeClr>
                </a:solidFill>
              </a:rPr>
              <a:t>Issue Identification</a:t>
            </a:r>
          </a:p>
          <a:p>
            <a:pPr eaLnBrk="1" fontAlgn="auto" hangingPunct="1">
              <a:spcAft>
                <a:spcPts val="0"/>
              </a:spcAft>
              <a:buFont typeface="Arial" panose="020B0604020202020204" pitchFamily="34" charset="0"/>
              <a:buChar char="•"/>
              <a:defRPr/>
            </a:pPr>
            <a:r>
              <a:rPr lang="en-US" sz="2800" dirty="0">
                <a:solidFill>
                  <a:schemeClr val="bg2">
                    <a:lumMod val="10000"/>
                  </a:schemeClr>
                </a:solidFill>
              </a:rPr>
              <a:t>Levels of Review</a:t>
            </a:r>
          </a:p>
          <a:p>
            <a:pPr eaLnBrk="1" fontAlgn="auto" hangingPunct="1">
              <a:spcAft>
                <a:spcPts val="0"/>
              </a:spcAft>
              <a:buFont typeface="Arial" panose="020B0604020202020204" pitchFamily="34" charset="0"/>
              <a:buChar char="•"/>
              <a:defRPr/>
            </a:pPr>
            <a:r>
              <a:rPr lang="en-US" dirty="0">
                <a:solidFill>
                  <a:schemeClr val="bg2">
                    <a:lumMod val="10000"/>
                  </a:schemeClr>
                </a:solidFill>
              </a:rPr>
              <a:t>Audit Filters</a:t>
            </a:r>
            <a:r>
              <a:rPr lang="en-US" sz="2800" dirty="0">
                <a:solidFill>
                  <a:schemeClr val="bg2">
                    <a:lumMod val="10000"/>
                  </a:schemeClr>
                </a:solidFill>
              </a:rPr>
              <a:t>/Reports</a:t>
            </a:r>
          </a:p>
          <a:p>
            <a:pPr eaLnBrk="1" fontAlgn="auto" hangingPunct="1">
              <a:spcAft>
                <a:spcPts val="0"/>
              </a:spcAft>
              <a:buFont typeface="Arial" panose="020B0604020202020204" pitchFamily="34" charset="0"/>
              <a:buChar char="•"/>
              <a:defRPr/>
            </a:pPr>
            <a:r>
              <a:rPr lang="en-US" sz="2800" dirty="0">
                <a:solidFill>
                  <a:schemeClr val="bg2">
                    <a:lumMod val="10000"/>
                  </a:schemeClr>
                </a:solidFill>
              </a:rPr>
              <a:t>Committee Structure</a:t>
            </a:r>
          </a:p>
          <a:p>
            <a:pPr eaLnBrk="1" fontAlgn="auto" hangingPunct="1">
              <a:spcAft>
                <a:spcPts val="0"/>
              </a:spcAft>
              <a:buFont typeface="Arial" panose="020B0604020202020204" pitchFamily="34" charset="0"/>
              <a:buChar char="•"/>
              <a:defRPr/>
            </a:pPr>
            <a:r>
              <a:rPr lang="en-US" sz="2800" dirty="0">
                <a:solidFill>
                  <a:schemeClr val="bg2">
                    <a:lumMod val="10000"/>
                  </a:schemeClr>
                </a:solidFill>
              </a:rPr>
              <a:t>Attendance</a:t>
            </a:r>
            <a:endParaRPr lang="en-US" dirty="0"/>
          </a:p>
        </p:txBody>
      </p:sp>
      <p:sp>
        <p:nvSpPr>
          <p:cNvPr id="4" name="Content Placeholder 3">
            <a:extLst>
              <a:ext uri="{FF2B5EF4-FFF2-40B4-BE49-F238E27FC236}">
                <a16:creationId xmlns:a16="http://schemas.microsoft.com/office/drawing/2014/main" id="{B1719125-AADD-4CC5-90E2-D0E7919F4531}"/>
              </a:ext>
            </a:extLst>
          </p:cNvPr>
          <p:cNvSpPr>
            <a:spLocks noGrp="1"/>
          </p:cNvSpPr>
          <p:nvPr>
            <p:ph sz="half" idx="2"/>
          </p:nvPr>
        </p:nvSpPr>
        <p:spPr>
          <a:xfrm>
            <a:off x="6172202" y="1603683"/>
            <a:ext cx="5181600" cy="4351338"/>
          </a:xfrm>
        </p:spPr>
        <p:txBody>
          <a:bodyPr>
            <a:normAutofit fontScale="92500"/>
          </a:bodyPr>
          <a:lstStyle/>
          <a:p>
            <a:pPr eaLnBrk="1" hangingPunct="1">
              <a:buFont typeface="Arial" panose="020B0604020202020204" pitchFamily="34" charset="0"/>
              <a:buChar char="•"/>
            </a:pPr>
            <a:r>
              <a:rPr lang="en-US" altLang="en-US" sz="2800" dirty="0">
                <a:solidFill>
                  <a:schemeClr val="bg2">
                    <a:lumMod val="10000"/>
                  </a:schemeClr>
                </a:solidFill>
              </a:rPr>
              <a:t>Roles &amp; Responsibilities, Liaisons</a:t>
            </a:r>
          </a:p>
          <a:p>
            <a:pPr eaLnBrk="1" hangingPunct="1">
              <a:buFont typeface="Arial" panose="020B0604020202020204" pitchFamily="34" charset="0"/>
              <a:buChar char="•"/>
            </a:pPr>
            <a:r>
              <a:rPr lang="en-US" altLang="en-US" sz="2800" dirty="0">
                <a:solidFill>
                  <a:schemeClr val="bg2">
                    <a:lumMod val="10000"/>
                  </a:schemeClr>
                </a:solidFill>
              </a:rPr>
              <a:t>Judgment Determination</a:t>
            </a:r>
          </a:p>
          <a:p>
            <a:pPr eaLnBrk="1" hangingPunct="1">
              <a:buFont typeface="Arial" panose="020B0604020202020204" pitchFamily="34" charset="0"/>
              <a:buChar char="•"/>
            </a:pPr>
            <a:r>
              <a:rPr lang="en-US" altLang="en-US" sz="2800" dirty="0">
                <a:solidFill>
                  <a:schemeClr val="bg2">
                    <a:lumMod val="10000"/>
                  </a:schemeClr>
                </a:solidFill>
              </a:rPr>
              <a:t>Consent Agenda Use</a:t>
            </a:r>
          </a:p>
          <a:p>
            <a:pPr eaLnBrk="1" hangingPunct="1">
              <a:buFont typeface="Arial" panose="020B0604020202020204" pitchFamily="34" charset="0"/>
              <a:buChar char="•"/>
            </a:pPr>
            <a:r>
              <a:rPr lang="en-US" altLang="en-US" sz="2800" dirty="0">
                <a:solidFill>
                  <a:schemeClr val="bg2">
                    <a:lumMod val="10000"/>
                  </a:schemeClr>
                </a:solidFill>
              </a:rPr>
              <a:t>Action Plan &amp; Implementation</a:t>
            </a:r>
          </a:p>
          <a:p>
            <a:pPr eaLnBrk="1" hangingPunct="1">
              <a:buFont typeface="Arial" panose="020B0604020202020204" pitchFamily="34" charset="0"/>
              <a:buChar char="•"/>
            </a:pPr>
            <a:r>
              <a:rPr lang="en-US" altLang="en-US" sz="2800" dirty="0">
                <a:solidFill>
                  <a:schemeClr val="bg2">
                    <a:lumMod val="10000"/>
                  </a:schemeClr>
                </a:solidFill>
              </a:rPr>
              <a:t>Event Resolution &amp; Re-evaluation</a:t>
            </a:r>
          </a:p>
          <a:p>
            <a:pPr eaLnBrk="1" hangingPunct="1">
              <a:buFont typeface="Arial" panose="020B0604020202020204" pitchFamily="34" charset="0"/>
              <a:buChar char="•"/>
            </a:pPr>
            <a:r>
              <a:rPr lang="en-US" altLang="en-US" sz="2800" dirty="0">
                <a:solidFill>
                  <a:schemeClr val="bg2">
                    <a:lumMod val="10000"/>
                  </a:schemeClr>
                </a:solidFill>
              </a:rPr>
              <a:t>Confidentiality</a:t>
            </a:r>
          </a:p>
          <a:p>
            <a:pPr eaLnBrk="1" hangingPunct="1">
              <a:buFont typeface="Arial" panose="020B0604020202020204" pitchFamily="34" charset="0"/>
              <a:buChar char="•"/>
            </a:pPr>
            <a:r>
              <a:rPr lang="en-US" altLang="en-US" sz="2800" dirty="0">
                <a:solidFill>
                  <a:schemeClr val="bg2">
                    <a:lumMod val="10000"/>
                  </a:schemeClr>
                </a:solidFill>
              </a:rPr>
              <a:t>Integration into Hospital QI</a:t>
            </a:r>
          </a:p>
          <a:p>
            <a:pPr eaLnBrk="1" hangingPunct="1">
              <a:buFont typeface="Arial" panose="020B0604020202020204" pitchFamily="34" charset="0"/>
              <a:buChar char="•"/>
            </a:pPr>
            <a:r>
              <a:rPr lang="en-US" altLang="en-US" sz="2800" dirty="0">
                <a:solidFill>
                  <a:schemeClr val="bg2">
                    <a:lumMod val="10000"/>
                  </a:schemeClr>
                </a:solidFill>
              </a:rPr>
              <a:t>Use of Benchmarking Data</a:t>
            </a:r>
          </a:p>
          <a:p>
            <a:pPr eaLnBrk="1" hangingPunct="1">
              <a:buFont typeface="Arial" panose="020B0604020202020204" pitchFamily="34" charset="0"/>
              <a:buChar char="•"/>
            </a:pPr>
            <a:r>
              <a:rPr lang="en-US" altLang="en-US" sz="2800" dirty="0">
                <a:solidFill>
                  <a:schemeClr val="bg2">
                    <a:lumMod val="10000"/>
                  </a:schemeClr>
                </a:solidFill>
              </a:rPr>
              <a:t>Guideline development</a:t>
            </a:r>
          </a:p>
          <a:p>
            <a:pPr eaLnBrk="1" hangingPunct="1">
              <a:buFont typeface="Arial" panose="020B0604020202020204" pitchFamily="34" charset="0"/>
              <a:buChar char="•"/>
            </a:pPr>
            <a:endParaRPr lang="en-US" altLang="en-US" sz="2800" dirty="0">
              <a:solidFill>
                <a:schemeClr val="bg2">
                  <a:lumMod val="10000"/>
                </a:schemeClr>
              </a:solidFill>
            </a:endParaRPr>
          </a:p>
          <a:p>
            <a:endParaRPr lang="en-US" dirty="0"/>
          </a:p>
        </p:txBody>
      </p:sp>
    </p:spTree>
    <p:extLst>
      <p:ext uri="{BB962C8B-B14F-4D97-AF65-F5344CB8AC3E}">
        <p14:creationId xmlns:p14="http://schemas.microsoft.com/office/powerpoint/2010/main" val="257194630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E8E9B-91F3-4F0C-A922-CF40F995807B}"/>
              </a:ext>
            </a:extLst>
          </p:cNvPr>
          <p:cNvSpPr>
            <a:spLocks noGrp="1"/>
          </p:cNvSpPr>
          <p:nvPr>
            <p:ph type="title"/>
          </p:nvPr>
        </p:nvSpPr>
        <p:spPr>
          <a:xfrm>
            <a:off x="455814" y="182245"/>
            <a:ext cx="10515600" cy="594503"/>
          </a:xfrm>
        </p:spPr>
        <p:txBody>
          <a:bodyPr>
            <a:normAutofit fontScale="90000"/>
          </a:bodyPr>
          <a:lstStyle/>
          <a:p>
            <a:r>
              <a:rPr lang="en-US" sz="4000" dirty="0">
                <a:solidFill>
                  <a:schemeClr val="accent6">
                    <a:lumMod val="50000"/>
                  </a:schemeClr>
                </a:solidFill>
              </a:rPr>
              <a:t>Example Audit Filters </a:t>
            </a:r>
          </a:p>
        </p:txBody>
      </p:sp>
      <p:sp>
        <p:nvSpPr>
          <p:cNvPr id="4" name="Content Placeholder 3">
            <a:extLst>
              <a:ext uri="{FF2B5EF4-FFF2-40B4-BE49-F238E27FC236}">
                <a16:creationId xmlns:a16="http://schemas.microsoft.com/office/drawing/2014/main" id="{BA3F7B8F-BF80-4813-9E6A-ED3448A53A3C}"/>
              </a:ext>
            </a:extLst>
          </p:cNvPr>
          <p:cNvSpPr>
            <a:spLocks noGrp="1"/>
          </p:cNvSpPr>
          <p:nvPr>
            <p:ph sz="half" idx="1"/>
          </p:nvPr>
        </p:nvSpPr>
        <p:spPr>
          <a:xfrm>
            <a:off x="877824" y="957899"/>
            <a:ext cx="5754624" cy="5089237"/>
          </a:xfrm>
        </p:spPr>
        <p:txBody>
          <a:bodyPr>
            <a:normAutofit fontScale="25000" lnSpcReduction="20000"/>
          </a:bodyPr>
          <a:lstStyle/>
          <a:p>
            <a:pPr marL="0" indent="0">
              <a:buNone/>
            </a:pPr>
            <a:r>
              <a:rPr lang="en-US" sz="6400" dirty="0"/>
              <a:t>•Surgeon arrival time for the highest level of activation</a:t>
            </a:r>
          </a:p>
          <a:p>
            <a:pPr marL="0" indent="0">
              <a:buNone/>
            </a:pPr>
            <a:r>
              <a:rPr lang="en-US" sz="6400" dirty="0"/>
              <a:t>•Delayed evaluation by specialists</a:t>
            </a:r>
          </a:p>
          <a:p>
            <a:pPr marL="0" indent="0">
              <a:buNone/>
            </a:pPr>
            <a:r>
              <a:rPr lang="en-US" sz="6400" dirty="0"/>
              <a:t>•Delayed recognition or missed injuries</a:t>
            </a:r>
          </a:p>
          <a:p>
            <a:pPr marL="0" indent="0">
              <a:buNone/>
            </a:pPr>
            <a:r>
              <a:rPr lang="en-US" sz="6400" dirty="0"/>
              <a:t>•Prehospital triage compliance</a:t>
            </a:r>
          </a:p>
          <a:p>
            <a:pPr marL="0" indent="0">
              <a:buNone/>
            </a:pPr>
            <a:r>
              <a:rPr lang="en-US" sz="6400" dirty="0"/>
              <a:t>•Delays or adverse events in prehospital care</a:t>
            </a:r>
          </a:p>
          <a:p>
            <a:pPr marL="0" indent="0">
              <a:buNone/>
            </a:pPr>
            <a:r>
              <a:rPr lang="en-US" sz="6400" dirty="0"/>
              <a:t>•Compliance of trauma team activation protocols </a:t>
            </a:r>
          </a:p>
          <a:p>
            <a:pPr marL="0" indent="0">
              <a:buNone/>
            </a:pPr>
            <a:r>
              <a:rPr lang="en-US" sz="6400" dirty="0"/>
              <a:t>•Accuracy of trauma team activation </a:t>
            </a:r>
            <a:r>
              <a:rPr lang="en-US" sz="6400" b="1" dirty="0"/>
              <a:t>(over &amp; under triage)</a:t>
            </a:r>
          </a:p>
          <a:p>
            <a:pPr marL="0" indent="0">
              <a:buNone/>
            </a:pPr>
            <a:r>
              <a:rPr lang="en-US" sz="6400" dirty="0"/>
              <a:t>•Delays in care due to EM physician unavailability (Level III)</a:t>
            </a:r>
          </a:p>
          <a:p>
            <a:pPr marL="0" indent="0">
              <a:buNone/>
            </a:pPr>
            <a:r>
              <a:rPr lang="en-US" sz="6400" dirty="0"/>
              <a:t>•Unanticipated return to the OR</a:t>
            </a:r>
          </a:p>
          <a:p>
            <a:pPr marL="0" indent="0">
              <a:buNone/>
            </a:pPr>
            <a:r>
              <a:rPr lang="en-US" sz="6400" dirty="0"/>
              <a:t>•Unanticipated transfer to the ICU or </a:t>
            </a:r>
            <a:r>
              <a:rPr lang="en-US" sz="6400" b="1" dirty="0"/>
              <a:t>higher level of care</a:t>
            </a:r>
          </a:p>
          <a:p>
            <a:pPr marL="0" indent="0">
              <a:buNone/>
            </a:pPr>
            <a:r>
              <a:rPr lang="en-US" sz="6400" dirty="0"/>
              <a:t>•Transfers out of the facility for appropriateness and safety</a:t>
            </a:r>
          </a:p>
          <a:p>
            <a:pPr marL="0" indent="0">
              <a:buNone/>
            </a:pPr>
            <a:r>
              <a:rPr lang="en-US" sz="6400" dirty="0"/>
              <a:t>•All nonsurgical admissions </a:t>
            </a:r>
          </a:p>
          <a:p>
            <a:pPr marL="0" indent="0">
              <a:buNone/>
            </a:pPr>
            <a:r>
              <a:rPr lang="en-US" sz="6400" dirty="0"/>
              <a:t>•Radiology interpretation errors/discrepancies between reports</a:t>
            </a:r>
          </a:p>
          <a:p>
            <a:pPr marL="0" indent="0">
              <a:buNone/>
            </a:pPr>
            <a:r>
              <a:rPr lang="en-US" sz="6400" dirty="0"/>
              <a:t>•Delays to time-sensitive diagnostic or therapeutic interventions</a:t>
            </a:r>
          </a:p>
          <a:p>
            <a:pPr marL="0" indent="0">
              <a:buNone/>
            </a:pPr>
            <a:r>
              <a:rPr lang="en-US" sz="6400" dirty="0"/>
              <a:t>•Timely access to OR for urgent surgical intervention</a:t>
            </a:r>
          </a:p>
          <a:p>
            <a:pPr marL="0" indent="0">
              <a:buNone/>
            </a:pPr>
            <a:r>
              <a:rPr lang="en-US" sz="6400" dirty="0"/>
              <a:t>•Delays in response to the ICU for patients with critical needs</a:t>
            </a:r>
          </a:p>
          <a:p>
            <a:pPr marL="0" indent="0">
              <a:buNone/>
            </a:pPr>
            <a:endParaRPr lang="en-US" sz="5600" dirty="0"/>
          </a:p>
          <a:p>
            <a:pPr marL="0" indent="0">
              <a:buNone/>
            </a:pPr>
            <a:endParaRPr lang="en-US" sz="4800" dirty="0"/>
          </a:p>
          <a:p>
            <a:endParaRPr lang="en-US" dirty="0"/>
          </a:p>
        </p:txBody>
      </p:sp>
      <p:sp>
        <p:nvSpPr>
          <p:cNvPr id="8" name="Content Placeholder 7">
            <a:extLst>
              <a:ext uri="{FF2B5EF4-FFF2-40B4-BE49-F238E27FC236}">
                <a16:creationId xmlns:a16="http://schemas.microsoft.com/office/drawing/2014/main" id="{027FA2B1-92AB-41E2-86F4-5BE152208BA5}"/>
              </a:ext>
            </a:extLst>
          </p:cNvPr>
          <p:cNvSpPr>
            <a:spLocks noGrp="1"/>
          </p:cNvSpPr>
          <p:nvPr>
            <p:ph sz="half" idx="2"/>
          </p:nvPr>
        </p:nvSpPr>
        <p:spPr>
          <a:xfrm>
            <a:off x="6790943" y="957899"/>
            <a:ext cx="5263405" cy="5089237"/>
          </a:xfrm>
        </p:spPr>
        <p:txBody>
          <a:bodyPr>
            <a:noAutofit/>
          </a:bodyPr>
          <a:lstStyle/>
          <a:p>
            <a:pPr marL="0" indent="0">
              <a:buNone/>
            </a:pPr>
            <a:r>
              <a:rPr lang="en-US" sz="1600" dirty="0"/>
              <a:t>•Lack of essential resuscitation equipment </a:t>
            </a:r>
          </a:p>
          <a:p>
            <a:pPr marL="0" indent="0">
              <a:buNone/>
            </a:pPr>
            <a:r>
              <a:rPr lang="en-US" sz="1600" dirty="0"/>
              <a:t>•MTP activations</a:t>
            </a:r>
          </a:p>
          <a:p>
            <a:pPr marL="0" indent="0">
              <a:buNone/>
            </a:pPr>
            <a:r>
              <a:rPr lang="en-US" sz="1600" dirty="0"/>
              <a:t>•Significant complications and adverse events</a:t>
            </a:r>
          </a:p>
          <a:p>
            <a:pPr marL="0" indent="0">
              <a:buNone/>
            </a:pPr>
            <a:r>
              <a:rPr lang="en-US" sz="1600" dirty="0"/>
              <a:t>•Transfers to hospice</a:t>
            </a:r>
          </a:p>
          <a:p>
            <a:pPr marL="0" indent="0">
              <a:buNone/>
            </a:pPr>
            <a:r>
              <a:rPr lang="en-US" sz="1600" dirty="0"/>
              <a:t>•All deaths reviewed: inpatient, ED deaths (DIED), DOA </a:t>
            </a:r>
          </a:p>
          <a:p>
            <a:pPr marL="0" indent="0">
              <a:buNone/>
            </a:pPr>
            <a:r>
              <a:rPr lang="en-US" sz="1600" dirty="0"/>
              <a:t>•Inadequate or delayed blood product availability</a:t>
            </a:r>
          </a:p>
          <a:p>
            <a:pPr marL="0" indent="0">
              <a:buNone/>
            </a:pPr>
            <a:r>
              <a:rPr lang="en-US" sz="1600" dirty="0"/>
              <a:t>•Patient referral and organ procurement rates</a:t>
            </a:r>
          </a:p>
          <a:p>
            <a:pPr marL="0" indent="0">
              <a:buNone/>
            </a:pPr>
            <a:r>
              <a:rPr lang="en-US" sz="1600" dirty="0"/>
              <a:t>•Delays in providing rehab services</a:t>
            </a:r>
          </a:p>
          <a:p>
            <a:pPr marL="0" indent="0">
              <a:buNone/>
            </a:pPr>
            <a:r>
              <a:rPr lang="en-US" sz="1600" dirty="0"/>
              <a:t>•Screening and intervention for alcohol misuse</a:t>
            </a:r>
          </a:p>
          <a:p>
            <a:pPr marL="0" indent="0">
              <a:buNone/>
            </a:pPr>
            <a:r>
              <a:rPr lang="en-US" sz="1600" dirty="0"/>
              <a:t>•Pediatric admissions to non-pediatric trauma centers</a:t>
            </a:r>
          </a:p>
          <a:p>
            <a:pPr marL="0" indent="0">
              <a:buNone/>
            </a:pPr>
            <a:r>
              <a:rPr lang="en-US" sz="1600" dirty="0"/>
              <a:t>•Neurotrauma care at Level III trauma centers</a:t>
            </a:r>
          </a:p>
          <a:p>
            <a:pPr marL="0" indent="0">
              <a:buNone/>
            </a:pPr>
            <a:r>
              <a:rPr lang="en-US" sz="1600" dirty="0"/>
              <a:t>•Trauma and neurotrauma diversion</a:t>
            </a:r>
          </a:p>
          <a:p>
            <a:pPr marL="0" indent="0">
              <a:buNone/>
            </a:pPr>
            <a:r>
              <a:rPr lang="en-US" sz="1600" dirty="0"/>
              <a:t>•Benchmarking reports</a:t>
            </a:r>
          </a:p>
          <a:p>
            <a:pPr marL="0" indent="0">
              <a:buNone/>
            </a:pPr>
            <a:r>
              <a:rPr lang="en-US" sz="1600" dirty="0"/>
              <a:t>•Screening  and intervention for psychological sequelae </a:t>
            </a:r>
          </a:p>
          <a:p>
            <a:pPr marL="0" indent="0">
              <a:buNone/>
            </a:pPr>
            <a:endParaRPr lang="en-US" sz="1200" dirty="0"/>
          </a:p>
        </p:txBody>
      </p:sp>
    </p:spTree>
    <p:extLst>
      <p:ext uri="{BB962C8B-B14F-4D97-AF65-F5344CB8AC3E}">
        <p14:creationId xmlns:p14="http://schemas.microsoft.com/office/powerpoint/2010/main" val="150953217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able&#10;&#10;Description automatically generated">
            <a:extLst>
              <a:ext uri="{FF2B5EF4-FFF2-40B4-BE49-F238E27FC236}">
                <a16:creationId xmlns:a16="http://schemas.microsoft.com/office/drawing/2014/main" id="{EF15C62C-7C79-9E5C-A224-5F63DC996C3A}"/>
              </a:ext>
            </a:extLst>
          </p:cNvPr>
          <p:cNvPicPr>
            <a:picLocks noChangeAspect="1"/>
          </p:cNvPicPr>
          <p:nvPr/>
        </p:nvPicPr>
        <p:blipFill rotWithShape="1">
          <a:blip r:embed="rId3"/>
          <a:srcRect t="10415"/>
          <a:stretch/>
        </p:blipFill>
        <p:spPr>
          <a:xfrm>
            <a:off x="0" y="673865"/>
            <a:ext cx="12192000" cy="6051399"/>
          </a:xfrm>
          <a:prstGeom prst="rect">
            <a:avLst/>
          </a:prstGeom>
        </p:spPr>
      </p:pic>
      <p:sp>
        <p:nvSpPr>
          <p:cNvPr id="2" name="Title 1">
            <a:extLst>
              <a:ext uri="{FF2B5EF4-FFF2-40B4-BE49-F238E27FC236}">
                <a16:creationId xmlns:a16="http://schemas.microsoft.com/office/drawing/2014/main" id="{EFF507AF-02A3-B60D-D6DB-45B3B3D06A5E}"/>
              </a:ext>
            </a:extLst>
          </p:cNvPr>
          <p:cNvSpPr>
            <a:spLocks noGrp="1"/>
          </p:cNvSpPr>
          <p:nvPr>
            <p:ph type="title"/>
          </p:nvPr>
        </p:nvSpPr>
        <p:spPr>
          <a:xfrm>
            <a:off x="0" y="50494"/>
            <a:ext cx="10911349" cy="630544"/>
          </a:xfrm>
        </p:spPr>
        <p:txBody>
          <a:bodyPr>
            <a:normAutofit fontScale="90000"/>
          </a:bodyPr>
          <a:lstStyle/>
          <a:p>
            <a:r>
              <a:rPr lang="en-US" dirty="0"/>
              <a:t>Example Guideline Compliance Dashboard </a:t>
            </a:r>
          </a:p>
        </p:txBody>
      </p:sp>
    </p:spTree>
    <p:extLst>
      <p:ext uri="{BB962C8B-B14F-4D97-AF65-F5344CB8AC3E}">
        <p14:creationId xmlns:p14="http://schemas.microsoft.com/office/powerpoint/2010/main" val="193098855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F53FC-32FD-4CDD-A0EF-051820C98B24}"/>
              </a:ext>
            </a:extLst>
          </p:cNvPr>
          <p:cNvSpPr>
            <a:spLocks noGrp="1"/>
          </p:cNvSpPr>
          <p:nvPr>
            <p:ph type="title"/>
          </p:nvPr>
        </p:nvSpPr>
        <p:spPr>
          <a:xfrm>
            <a:off x="838199" y="347356"/>
            <a:ext cx="10515600" cy="1325563"/>
          </a:xfrm>
        </p:spPr>
        <p:txBody>
          <a:bodyPr/>
          <a:lstStyle/>
          <a:p>
            <a:r>
              <a:rPr lang="en-US" dirty="0">
                <a:solidFill>
                  <a:schemeClr val="accent6">
                    <a:lumMod val="50000"/>
                  </a:schemeClr>
                </a:solidFill>
              </a:rPr>
              <a:t>PI  Role Responsibilities</a:t>
            </a:r>
          </a:p>
        </p:txBody>
      </p:sp>
      <p:sp>
        <p:nvSpPr>
          <p:cNvPr id="3" name="Content Placeholder 2">
            <a:extLst>
              <a:ext uri="{FF2B5EF4-FFF2-40B4-BE49-F238E27FC236}">
                <a16:creationId xmlns:a16="http://schemas.microsoft.com/office/drawing/2014/main" id="{8C54CEAD-C210-4442-8D03-E03BE0DDB391}"/>
              </a:ext>
            </a:extLst>
          </p:cNvPr>
          <p:cNvSpPr>
            <a:spLocks noGrp="1"/>
          </p:cNvSpPr>
          <p:nvPr>
            <p:ph sz="half" idx="1"/>
          </p:nvPr>
        </p:nvSpPr>
        <p:spPr>
          <a:xfrm>
            <a:off x="838199" y="1682751"/>
            <a:ext cx="5181600" cy="4351338"/>
          </a:xfrm>
        </p:spPr>
        <p:txBody>
          <a:bodyPr/>
          <a:lstStyle/>
          <a:p>
            <a:pPr marL="0" indent="0">
              <a:buNone/>
            </a:pPr>
            <a:r>
              <a:rPr lang="en-US" b="1" u="sng" dirty="0"/>
              <a:t>TMD</a:t>
            </a:r>
          </a:p>
          <a:p>
            <a:r>
              <a:rPr lang="en-US" dirty="0"/>
              <a:t>Program authority </a:t>
            </a:r>
          </a:p>
          <a:p>
            <a:r>
              <a:rPr lang="en-US" dirty="0"/>
              <a:t>Empowered to lead</a:t>
            </a:r>
          </a:p>
          <a:p>
            <a:r>
              <a:rPr lang="en-US" dirty="0"/>
              <a:t>Change Agent</a:t>
            </a:r>
          </a:p>
          <a:p>
            <a:r>
              <a:rPr lang="en-US" dirty="0"/>
              <a:t>Chair Peer Review Meeting</a:t>
            </a:r>
          </a:p>
          <a:p>
            <a:r>
              <a:rPr lang="en-US" dirty="0"/>
              <a:t>Call panel authority</a:t>
            </a:r>
          </a:p>
          <a:p>
            <a:r>
              <a:rPr lang="en-US" dirty="0"/>
              <a:t>Ultimate responsibility	</a:t>
            </a:r>
          </a:p>
        </p:txBody>
      </p:sp>
      <p:sp>
        <p:nvSpPr>
          <p:cNvPr id="4" name="Content Placeholder 3">
            <a:extLst>
              <a:ext uri="{FF2B5EF4-FFF2-40B4-BE49-F238E27FC236}">
                <a16:creationId xmlns:a16="http://schemas.microsoft.com/office/drawing/2014/main" id="{3B6B5DBA-9E33-4C8C-80F1-93B5258980ED}"/>
              </a:ext>
            </a:extLst>
          </p:cNvPr>
          <p:cNvSpPr>
            <a:spLocks noGrp="1"/>
          </p:cNvSpPr>
          <p:nvPr>
            <p:ph sz="half" idx="2"/>
          </p:nvPr>
        </p:nvSpPr>
        <p:spPr>
          <a:xfrm>
            <a:off x="6172203" y="1682751"/>
            <a:ext cx="5181600" cy="4351338"/>
          </a:xfrm>
        </p:spPr>
        <p:txBody>
          <a:bodyPr/>
          <a:lstStyle/>
          <a:p>
            <a:pPr marL="0" indent="0">
              <a:buNone/>
            </a:pPr>
            <a:r>
              <a:rPr lang="en-US" b="1" u="sng" dirty="0"/>
              <a:t>TPM</a:t>
            </a:r>
          </a:p>
          <a:p>
            <a:r>
              <a:rPr lang="en-US" dirty="0"/>
              <a:t>Empowered to Lead</a:t>
            </a:r>
          </a:p>
          <a:p>
            <a:r>
              <a:rPr lang="en-US" dirty="0"/>
              <a:t>Oversee trauma program staff</a:t>
            </a:r>
          </a:p>
          <a:p>
            <a:r>
              <a:rPr lang="en-US" dirty="0"/>
              <a:t>Day-to-day operations</a:t>
            </a:r>
          </a:p>
          <a:p>
            <a:r>
              <a:rPr lang="en-US" dirty="0"/>
              <a:t>Knows the patients</a:t>
            </a:r>
          </a:p>
          <a:p>
            <a:r>
              <a:rPr lang="en-US" dirty="0"/>
              <a:t>Collaborates across departments</a:t>
            </a:r>
          </a:p>
          <a:p>
            <a:r>
              <a:rPr lang="en-US" dirty="0"/>
              <a:t>Multidisciplinary responsibilities</a:t>
            </a:r>
          </a:p>
        </p:txBody>
      </p:sp>
    </p:spTree>
    <p:extLst>
      <p:ext uri="{BB962C8B-B14F-4D97-AF65-F5344CB8AC3E}">
        <p14:creationId xmlns:p14="http://schemas.microsoft.com/office/powerpoint/2010/main" val="4091573548"/>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309EA-DBCA-4C5C-A10C-1835279648B1}"/>
              </a:ext>
            </a:extLst>
          </p:cNvPr>
          <p:cNvSpPr>
            <a:spLocks noGrp="1"/>
          </p:cNvSpPr>
          <p:nvPr>
            <p:ph type="title"/>
          </p:nvPr>
        </p:nvSpPr>
        <p:spPr>
          <a:xfrm>
            <a:off x="633687" y="512609"/>
            <a:ext cx="11387328" cy="1325563"/>
          </a:xfrm>
        </p:spPr>
        <p:txBody>
          <a:bodyPr>
            <a:normAutofit/>
          </a:bodyPr>
          <a:lstStyle/>
          <a:p>
            <a:r>
              <a:rPr lang="en-US" dirty="0"/>
              <a:t>Liaison Expertise</a:t>
            </a:r>
          </a:p>
        </p:txBody>
      </p:sp>
      <p:sp>
        <p:nvSpPr>
          <p:cNvPr id="3" name="Content Placeholder 2">
            <a:extLst>
              <a:ext uri="{FF2B5EF4-FFF2-40B4-BE49-F238E27FC236}">
                <a16:creationId xmlns:a16="http://schemas.microsoft.com/office/drawing/2014/main" id="{23D44EEE-1574-4FE0-A10A-E78007EF34C5}"/>
              </a:ext>
            </a:extLst>
          </p:cNvPr>
          <p:cNvSpPr>
            <a:spLocks noGrp="1"/>
          </p:cNvSpPr>
          <p:nvPr>
            <p:ph idx="1"/>
          </p:nvPr>
        </p:nvSpPr>
        <p:spPr>
          <a:xfrm>
            <a:off x="502231" y="1947573"/>
            <a:ext cx="11387328" cy="4545302"/>
          </a:xfrm>
        </p:spPr>
        <p:txBody>
          <a:bodyPr/>
          <a:lstStyle/>
          <a:p>
            <a:pPr>
              <a:defRPr/>
            </a:pPr>
            <a:r>
              <a:rPr lang="en-US" sz="3200" dirty="0">
                <a:solidFill>
                  <a:schemeClr val="bg2">
                    <a:lumMod val="10000"/>
                  </a:schemeClr>
                </a:solidFill>
              </a:rPr>
              <a:t>Focused liaison meetings </a:t>
            </a:r>
          </a:p>
          <a:p>
            <a:pPr>
              <a:defRPr/>
            </a:pPr>
            <a:r>
              <a:rPr lang="en-US" sz="3200" dirty="0">
                <a:solidFill>
                  <a:schemeClr val="bg2">
                    <a:lumMod val="10000"/>
                  </a:schemeClr>
                </a:solidFill>
              </a:rPr>
              <a:t>TQIP benchmarking review</a:t>
            </a:r>
          </a:p>
          <a:p>
            <a:pPr>
              <a:defRPr/>
            </a:pPr>
            <a:r>
              <a:rPr lang="en-US" sz="3200" dirty="0">
                <a:solidFill>
                  <a:schemeClr val="bg2">
                    <a:lumMod val="10000"/>
                  </a:schemeClr>
                </a:solidFill>
              </a:rPr>
              <a:t>Protocol and guideline development</a:t>
            </a:r>
          </a:p>
          <a:p>
            <a:pPr>
              <a:defRPr/>
            </a:pPr>
            <a:r>
              <a:rPr lang="en-US" sz="3200" dirty="0">
                <a:solidFill>
                  <a:schemeClr val="bg2">
                    <a:lumMod val="10000"/>
                  </a:schemeClr>
                </a:solidFill>
              </a:rPr>
              <a:t>Specialty-related PI</a:t>
            </a:r>
          </a:p>
          <a:p>
            <a:pPr>
              <a:defRPr/>
            </a:pPr>
            <a:r>
              <a:rPr lang="en-US" sz="3200" dirty="0">
                <a:solidFill>
                  <a:schemeClr val="bg2">
                    <a:lumMod val="10000"/>
                  </a:schemeClr>
                </a:solidFill>
              </a:rPr>
              <a:t>Communicates with colleagues-how do you confirm?</a:t>
            </a:r>
            <a:endParaRPr lang="en-US" sz="3200" dirty="0"/>
          </a:p>
          <a:p>
            <a:pPr>
              <a:defRPr/>
            </a:pPr>
            <a:r>
              <a:rPr lang="en-US" sz="3200" dirty="0">
                <a:solidFill>
                  <a:schemeClr val="bg2">
                    <a:lumMod val="10000"/>
                  </a:schemeClr>
                </a:solidFill>
              </a:rPr>
              <a:t>Attends trauma peer review meetings (Standard 4.5)</a:t>
            </a:r>
          </a:p>
          <a:p>
            <a:endParaRPr lang="en-US" dirty="0"/>
          </a:p>
        </p:txBody>
      </p:sp>
    </p:spTree>
    <p:extLst>
      <p:ext uri="{BB962C8B-B14F-4D97-AF65-F5344CB8AC3E}">
        <p14:creationId xmlns:p14="http://schemas.microsoft.com/office/powerpoint/2010/main" val="42115514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4589145-EF87-B23B-5750-0E020A0FD1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587104F-6F18-4534-9086-1965CA2EEAED}"/>
              </a:ext>
            </a:extLst>
          </p:cNvPr>
          <p:cNvSpPr>
            <a:spLocks noGrp="1"/>
          </p:cNvSpPr>
          <p:nvPr>
            <p:ph type="title"/>
          </p:nvPr>
        </p:nvSpPr>
        <p:spPr>
          <a:xfrm>
            <a:off x="234875" y="2042394"/>
            <a:ext cx="7555338" cy="2152747"/>
          </a:xfrm>
          <a:solidFill>
            <a:schemeClr val="bg1"/>
          </a:solidFill>
        </p:spPr>
        <p:txBody>
          <a:bodyPr>
            <a:noAutofit/>
          </a:bodyPr>
          <a:lstStyle/>
          <a:p>
            <a:pPr>
              <a:lnSpc>
                <a:spcPts val="5600"/>
              </a:lnSpc>
            </a:pPr>
            <a:r>
              <a:rPr lang="en-US" sz="4400" dirty="0">
                <a:latin typeface="+mn-lt"/>
              </a:rPr>
              <a:t>1. Institutional &amp; Administrative Commitment</a:t>
            </a:r>
          </a:p>
        </p:txBody>
      </p:sp>
      <p:pic>
        <p:nvPicPr>
          <p:cNvPr id="4" name="Picture 3" descr="Text&#10;&#10;Description automatically generated">
            <a:extLst>
              <a:ext uri="{FF2B5EF4-FFF2-40B4-BE49-F238E27FC236}">
                <a16:creationId xmlns:a16="http://schemas.microsoft.com/office/drawing/2014/main" id="{11C6B804-E47A-1AF4-F2E3-06700D1337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740" y="334418"/>
            <a:ext cx="2264669" cy="1197866"/>
          </a:xfrm>
          <a:prstGeom prst="rect">
            <a:avLst/>
          </a:prstGeom>
        </p:spPr>
      </p:pic>
      <p:sp>
        <p:nvSpPr>
          <p:cNvPr id="3" name="TextBox 2">
            <a:extLst>
              <a:ext uri="{FF2B5EF4-FFF2-40B4-BE49-F238E27FC236}">
                <a16:creationId xmlns:a16="http://schemas.microsoft.com/office/drawing/2014/main" id="{7D81DC30-B6E3-6709-9DC8-C0B8AC5A5FD0}"/>
              </a:ext>
            </a:extLst>
          </p:cNvPr>
          <p:cNvSpPr txBox="1"/>
          <p:nvPr/>
        </p:nvSpPr>
        <p:spPr>
          <a:xfrm>
            <a:off x="322740" y="6052869"/>
            <a:ext cx="3834580" cy="369332"/>
          </a:xfrm>
          <a:prstGeom prst="rect">
            <a:avLst/>
          </a:prstGeom>
          <a:noFill/>
        </p:spPr>
        <p:txBody>
          <a:bodyPr wrap="square" rtlCol="0">
            <a:spAutoFit/>
          </a:bodyPr>
          <a:lstStyle/>
          <a:p>
            <a:r>
              <a:rPr lang="en-US" dirty="0"/>
              <a:t>Content update: October 29, 2025</a:t>
            </a:r>
          </a:p>
        </p:txBody>
      </p:sp>
    </p:spTree>
    <p:extLst>
      <p:ext uri="{BB962C8B-B14F-4D97-AF65-F5344CB8AC3E}">
        <p14:creationId xmlns:p14="http://schemas.microsoft.com/office/powerpoint/2010/main" val="72138003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CDA28-A0F1-A198-ED65-37795D683180}"/>
              </a:ext>
            </a:extLst>
          </p:cNvPr>
          <p:cNvSpPr>
            <a:spLocks noGrp="1"/>
          </p:cNvSpPr>
          <p:nvPr>
            <p:ph type="title"/>
          </p:nvPr>
        </p:nvSpPr>
        <p:spPr>
          <a:xfrm>
            <a:off x="2596896" y="279781"/>
            <a:ext cx="7766304" cy="646811"/>
          </a:xfrm>
        </p:spPr>
        <p:txBody>
          <a:bodyPr>
            <a:noAutofit/>
          </a:bodyPr>
          <a:lstStyle/>
          <a:p>
            <a:pPr algn="ctr"/>
            <a:r>
              <a:rPr lang="en-US" dirty="0"/>
              <a:t>Levels of Review</a:t>
            </a:r>
          </a:p>
        </p:txBody>
      </p:sp>
      <p:pic>
        <p:nvPicPr>
          <p:cNvPr id="5" name="Content Placeholder 4">
            <a:extLst>
              <a:ext uri="{FF2B5EF4-FFF2-40B4-BE49-F238E27FC236}">
                <a16:creationId xmlns:a16="http://schemas.microsoft.com/office/drawing/2014/main" id="{BFA5647F-5821-64B2-7DEF-33613F65E30A}"/>
              </a:ext>
            </a:extLst>
          </p:cNvPr>
          <p:cNvPicPr>
            <a:picLocks noGrp="1" noChangeAspect="1"/>
          </p:cNvPicPr>
          <p:nvPr>
            <p:ph idx="1"/>
          </p:nvPr>
        </p:nvPicPr>
        <p:blipFill rotWithShape="1">
          <a:blip r:embed="rId3"/>
          <a:srcRect l="3551" t="3945" r="2868" b="8679"/>
          <a:stretch/>
        </p:blipFill>
        <p:spPr>
          <a:xfrm>
            <a:off x="1938528" y="1085088"/>
            <a:ext cx="9171432" cy="5401056"/>
          </a:xfrm>
        </p:spPr>
      </p:pic>
      <p:sp>
        <p:nvSpPr>
          <p:cNvPr id="3" name="TextBox 2">
            <a:extLst>
              <a:ext uri="{FF2B5EF4-FFF2-40B4-BE49-F238E27FC236}">
                <a16:creationId xmlns:a16="http://schemas.microsoft.com/office/drawing/2014/main" id="{21EA1260-CC7F-80BE-8139-3E0E7657F33C}"/>
              </a:ext>
            </a:extLst>
          </p:cNvPr>
          <p:cNvSpPr txBox="1"/>
          <p:nvPr/>
        </p:nvSpPr>
        <p:spPr>
          <a:xfrm>
            <a:off x="8372105" y="2339439"/>
            <a:ext cx="1692258" cy="400110"/>
          </a:xfrm>
          <a:prstGeom prst="rect">
            <a:avLst/>
          </a:prstGeom>
          <a:noFill/>
        </p:spPr>
        <p:txBody>
          <a:bodyPr wrap="none" rtlCol="0">
            <a:spAutoFit/>
          </a:bodyPr>
          <a:lstStyle/>
          <a:p>
            <a:r>
              <a:rPr lang="en-US" sz="2000" b="1" dirty="0"/>
              <a:t>+ PI Personnel</a:t>
            </a:r>
          </a:p>
        </p:txBody>
      </p:sp>
    </p:spTree>
    <p:extLst>
      <p:ext uri="{BB962C8B-B14F-4D97-AF65-F5344CB8AC3E}">
        <p14:creationId xmlns:p14="http://schemas.microsoft.com/office/powerpoint/2010/main" val="46516906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99FEF-969B-4513-A56D-C5A6CE9D6267}"/>
              </a:ext>
            </a:extLst>
          </p:cNvPr>
          <p:cNvSpPr>
            <a:spLocks noGrp="1"/>
          </p:cNvSpPr>
          <p:nvPr>
            <p:ph type="title"/>
          </p:nvPr>
        </p:nvSpPr>
        <p:spPr>
          <a:xfrm>
            <a:off x="447907" y="242462"/>
            <a:ext cx="10515600" cy="560426"/>
          </a:xfrm>
        </p:spPr>
        <p:txBody>
          <a:bodyPr>
            <a:normAutofit fontScale="90000"/>
          </a:bodyPr>
          <a:lstStyle/>
          <a:p>
            <a:r>
              <a:rPr lang="en-US" dirty="0">
                <a:solidFill>
                  <a:schemeClr val="accent6">
                    <a:lumMod val="50000"/>
                  </a:schemeClr>
                </a:solidFill>
              </a:rPr>
              <a:t>Examples: Level of Review</a:t>
            </a:r>
          </a:p>
        </p:txBody>
      </p:sp>
      <p:sp>
        <p:nvSpPr>
          <p:cNvPr id="3" name="Content Placeholder 2">
            <a:extLst>
              <a:ext uri="{FF2B5EF4-FFF2-40B4-BE49-F238E27FC236}">
                <a16:creationId xmlns:a16="http://schemas.microsoft.com/office/drawing/2014/main" id="{FB6F8D7C-0C3C-4821-A3A5-89E99C9163A1}"/>
              </a:ext>
            </a:extLst>
          </p:cNvPr>
          <p:cNvSpPr>
            <a:spLocks noGrp="1"/>
          </p:cNvSpPr>
          <p:nvPr>
            <p:ph sz="half" idx="1"/>
          </p:nvPr>
        </p:nvSpPr>
        <p:spPr>
          <a:xfrm>
            <a:off x="838200" y="1121664"/>
            <a:ext cx="3082413" cy="4610143"/>
          </a:xfrm>
        </p:spPr>
        <p:txBody>
          <a:bodyPr>
            <a:normAutofit lnSpcReduction="10000"/>
          </a:bodyPr>
          <a:lstStyle/>
          <a:p>
            <a:pPr marL="0" indent="0" algn="ctr">
              <a:buNone/>
            </a:pPr>
            <a:r>
              <a:rPr lang="en-US" u="sng" dirty="0">
                <a:solidFill>
                  <a:srgbClr val="FF0000"/>
                </a:solidFill>
              </a:rPr>
              <a:t>Primary Review</a:t>
            </a:r>
          </a:p>
          <a:p>
            <a:pPr marL="0" indent="0" algn="ctr">
              <a:buNone/>
            </a:pPr>
            <a:r>
              <a:rPr lang="en-US" dirty="0">
                <a:solidFill>
                  <a:srgbClr val="FF0000"/>
                </a:solidFill>
              </a:rPr>
              <a:t>TPM</a:t>
            </a:r>
          </a:p>
          <a:p>
            <a:r>
              <a:rPr lang="en-US" dirty="0"/>
              <a:t>Direct admits</a:t>
            </a:r>
          </a:p>
          <a:p>
            <a:r>
              <a:rPr lang="en-US" dirty="0"/>
              <a:t>NSA ISS </a:t>
            </a:r>
            <a:r>
              <a:rPr lang="en-US" u="sng" dirty="0"/>
              <a:t>&lt;</a:t>
            </a:r>
            <a:r>
              <a:rPr lang="en-US" dirty="0"/>
              <a:t>9</a:t>
            </a:r>
          </a:p>
          <a:p>
            <a:r>
              <a:rPr lang="en-US" dirty="0"/>
              <a:t>Prehospital concerns</a:t>
            </a:r>
          </a:p>
          <a:p>
            <a:r>
              <a:rPr lang="en-US" dirty="0"/>
              <a:t>Nursing documentation</a:t>
            </a:r>
          </a:p>
          <a:p>
            <a:r>
              <a:rPr lang="en-US" dirty="0"/>
              <a:t>Transfers out</a:t>
            </a:r>
          </a:p>
          <a:p>
            <a:r>
              <a:rPr lang="en-US" dirty="0"/>
              <a:t>MTP</a:t>
            </a:r>
          </a:p>
        </p:txBody>
      </p:sp>
      <p:sp>
        <p:nvSpPr>
          <p:cNvPr id="4" name="Content Placeholder 3">
            <a:extLst>
              <a:ext uri="{FF2B5EF4-FFF2-40B4-BE49-F238E27FC236}">
                <a16:creationId xmlns:a16="http://schemas.microsoft.com/office/drawing/2014/main" id="{2FB41EEC-8129-405A-AA81-B0CF30FC18C0}"/>
              </a:ext>
            </a:extLst>
          </p:cNvPr>
          <p:cNvSpPr>
            <a:spLocks noGrp="1"/>
          </p:cNvSpPr>
          <p:nvPr>
            <p:ph sz="half" idx="2"/>
          </p:nvPr>
        </p:nvSpPr>
        <p:spPr>
          <a:xfrm>
            <a:off x="7810333" y="1072897"/>
            <a:ext cx="3318164" cy="4444946"/>
          </a:xfrm>
        </p:spPr>
        <p:txBody>
          <a:bodyPr>
            <a:normAutofit lnSpcReduction="10000"/>
          </a:bodyPr>
          <a:lstStyle/>
          <a:p>
            <a:pPr marL="0" indent="0" algn="ctr">
              <a:buNone/>
            </a:pPr>
            <a:r>
              <a:rPr lang="en-US" u="sng" dirty="0">
                <a:solidFill>
                  <a:srgbClr val="FF0000"/>
                </a:solidFill>
              </a:rPr>
              <a:t>Tertiary Review</a:t>
            </a:r>
            <a:br>
              <a:rPr lang="en-US" u="sng" dirty="0">
                <a:solidFill>
                  <a:srgbClr val="FF0000"/>
                </a:solidFill>
              </a:rPr>
            </a:br>
            <a:r>
              <a:rPr lang="en-US" dirty="0">
                <a:solidFill>
                  <a:srgbClr val="FF0000"/>
                </a:solidFill>
              </a:rPr>
              <a:t>Committees</a:t>
            </a:r>
          </a:p>
          <a:p>
            <a:r>
              <a:rPr lang="en-US" dirty="0"/>
              <a:t>Process related opportunities</a:t>
            </a:r>
          </a:p>
          <a:p>
            <a:r>
              <a:rPr lang="en-US" dirty="0"/>
              <a:t>Clinical care opportunities</a:t>
            </a:r>
          </a:p>
          <a:p>
            <a:r>
              <a:rPr lang="en-US" dirty="0"/>
              <a:t>System opportunities</a:t>
            </a:r>
          </a:p>
          <a:p>
            <a:endParaRPr lang="en-US" dirty="0"/>
          </a:p>
        </p:txBody>
      </p:sp>
      <p:pic>
        <p:nvPicPr>
          <p:cNvPr id="8" name="Picture 7">
            <a:extLst>
              <a:ext uri="{FF2B5EF4-FFF2-40B4-BE49-F238E27FC236}">
                <a16:creationId xmlns:a16="http://schemas.microsoft.com/office/drawing/2014/main" id="{622F12C6-1A0B-4FFD-A8EC-3F6462834E25}"/>
              </a:ext>
            </a:extLst>
          </p:cNvPr>
          <p:cNvPicPr>
            <a:picLocks noChangeAspect="1"/>
          </p:cNvPicPr>
          <p:nvPr/>
        </p:nvPicPr>
        <p:blipFill>
          <a:blip r:embed="rId3"/>
          <a:stretch>
            <a:fillRect/>
          </a:stretch>
        </p:blipFill>
        <p:spPr>
          <a:xfrm>
            <a:off x="4078841" y="1827208"/>
            <a:ext cx="3731492" cy="4352921"/>
          </a:xfrm>
          <a:prstGeom prst="rect">
            <a:avLst/>
          </a:prstGeom>
        </p:spPr>
      </p:pic>
      <p:sp>
        <p:nvSpPr>
          <p:cNvPr id="9" name="Content Placeholder 3">
            <a:extLst>
              <a:ext uri="{FF2B5EF4-FFF2-40B4-BE49-F238E27FC236}">
                <a16:creationId xmlns:a16="http://schemas.microsoft.com/office/drawing/2014/main" id="{7B4EC1AF-FB7F-493A-BF4A-501C505604AD}"/>
              </a:ext>
            </a:extLst>
          </p:cNvPr>
          <p:cNvSpPr txBox="1">
            <a:spLocks/>
          </p:cNvSpPr>
          <p:nvPr/>
        </p:nvSpPr>
        <p:spPr>
          <a:xfrm>
            <a:off x="4163152" y="1072896"/>
            <a:ext cx="3175399" cy="4404634"/>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u="sng" dirty="0">
                <a:solidFill>
                  <a:srgbClr val="FF0000"/>
                </a:solidFill>
              </a:rPr>
              <a:t>Secondary Review</a:t>
            </a:r>
          </a:p>
          <a:p>
            <a:pPr marL="0" indent="0" algn="ctr">
              <a:buFont typeface="Arial" panose="020B0604020202020204" pitchFamily="34" charset="0"/>
              <a:buNone/>
            </a:pPr>
            <a:r>
              <a:rPr lang="en-US" dirty="0">
                <a:solidFill>
                  <a:srgbClr val="FF0000"/>
                </a:solidFill>
              </a:rPr>
              <a:t>TPM+TMD</a:t>
            </a:r>
          </a:p>
          <a:p>
            <a:r>
              <a:rPr lang="en-US" dirty="0"/>
              <a:t>Hospital Events</a:t>
            </a:r>
          </a:p>
          <a:p>
            <a:r>
              <a:rPr lang="en-US" dirty="0"/>
              <a:t>Audit filters with opportunity</a:t>
            </a:r>
          </a:p>
          <a:p>
            <a:r>
              <a:rPr lang="en-US" dirty="0"/>
              <a:t>Guideline noncompliance</a:t>
            </a:r>
          </a:p>
          <a:p>
            <a:r>
              <a:rPr lang="en-US" dirty="0"/>
              <a:t>Surgeon delays</a:t>
            </a:r>
          </a:p>
          <a:p>
            <a:r>
              <a:rPr lang="en-US" dirty="0"/>
              <a:t>OR delays</a:t>
            </a:r>
          </a:p>
          <a:p>
            <a:r>
              <a:rPr lang="en-US" dirty="0"/>
              <a:t>DVT/PE Prophy</a:t>
            </a:r>
          </a:p>
        </p:txBody>
      </p:sp>
      <p:sp>
        <p:nvSpPr>
          <p:cNvPr id="5" name="TextBox 4">
            <a:extLst>
              <a:ext uri="{FF2B5EF4-FFF2-40B4-BE49-F238E27FC236}">
                <a16:creationId xmlns:a16="http://schemas.microsoft.com/office/drawing/2014/main" id="{C898070C-84B8-F2CE-0E6A-C775E2E7682A}"/>
              </a:ext>
            </a:extLst>
          </p:cNvPr>
          <p:cNvSpPr txBox="1"/>
          <p:nvPr/>
        </p:nvSpPr>
        <p:spPr>
          <a:xfrm>
            <a:off x="3329300" y="6030968"/>
            <a:ext cx="6387724" cy="523220"/>
          </a:xfrm>
          <a:prstGeom prst="rect">
            <a:avLst/>
          </a:prstGeom>
          <a:noFill/>
        </p:spPr>
        <p:txBody>
          <a:bodyPr wrap="square" rtlCol="0">
            <a:spAutoFit/>
          </a:bodyPr>
          <a:lstStyle/>
          <a:p>
            <a:r>
              <a:rPr lang="en-US" sz="2800" dirty="0"/>
              <a:t>Define Levels of Review in PIPS Plan</a:t>
            </a:r>
          </a:p>
        </p:txBody>
      </p:sp>
    </p:spTree>
    <p:extLst>
      <p:ext uri="{BB962C8B-B14F-4D97-AF65-F5344CB8AC3E}">
        <p14:creationId xmlns:p14="http://schemas.microsoft.com/office/powerpoint/2010/main" val="33471149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AD48272-24EE-2788-A3A1-539717023192}"/>
              </a:ext>
            </a:extLst>
          </p:cNvPr>
          <p:cNvSpPr>
            <a:spLocks noGrp="1"/>
          </p:cNvSpPr>
          <p:nvPr>
            <p:ph type="title"/>
          </p:nvPr>
        </p:nvSpPr>
        <p:spPr>
          <a:xfrm>
            <a:off x="401444" y="365125"/>
            <a:ext cx="10952356" cy="694241"/>
          </a:xfrm>
        </p:spPr>
        <p:txBody>
          <a:bodyPr>
            <a:normAutofit fontScale="90000"/>
          </a:bodyPr>
          <a:lstStyle/>
          <a:p>
            <a:r>
              <a:rPr lang="en-US" dirty="0"/>
              <a:t>Example Levels of PI Review &amp; Closure</a:t>
            </a:r>
          </a:p>
        </p:txBody>
      </p:sp>
      <p:pic>
        <p:nvPicPr>
          <p:cNvPr id="7" name="Content Placeholder 6" descr="Graphical user interface, application&#10;&#10;Description automatically generated">
            <a:extLst>
              <a:ext uri="{FF2B5EF4-FFF2-40B4-BE49-F238E27FC236}">
                <a16:creationId xmlns:a16="http://schemas.microsoft.com/office/drawing/2014/main" id="{212E5A42-5D0E-09AB-5D4B-0D90615C711B}"/>
              </a:ext>
            </a:extLst>
          </p:cNvPr>
          <p:cNvPicPr>
            <a:picLocks noGrp="1" noChangeAspect="1"/>
          </p:cNvPicPr>
          <p:nvPr>
            <p:ph idx="1"/>
          </p:nvPr>
        </p:nvPicPr>
        <p:blipFill rotWithShape="1">
          <a:blip r:embed="rId3"/>
          <a:srcRect l="61701" t="19480" r="1727" b="7624"/>
          <a:stretch/>
        </p:blipFill>
        <p:spPr bwMode="auto">
          <a:xfrm>
            <a:off x="111513" y="1237786"/>
            <a:ext cx="11965258" cy="539719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28742059"/>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computer&#10;&#10;Description automatically generated">
            <a:extLst>
              <a:ext uri="{FF2B5EF4-FFF2-40B4-BE49-F238E27FC236}">
                <a16:creationId xmlns:a16="http://schemas.microsoft.com/office/drawing/2014/main" id="{ED175543-3755-AB24-CB07-151CFC2C44D0}"/>
              </a:ext>
            </a:extLst>
          </p:cNvPr>
          <p:cNvPicPr>
            <a:picLocks noChangeAspect="1"/>
          </p:cNvPicPr>
          <p:nvPr/>
        </p:nvPicPr>
        <p:blipFill rotWithShape="1">
          <a:blip r:embed="rId3"/>
          <a:srcRect l="50311" t="19737" r="3789" b="26920"/>
          <a:stretch/>
        </p:blipFill>
        <p:spPr bwMode="auto">
          <a:xfrm>
            <a:off x="3474721" y="3900646"/>
            <a:ext cx="7988536" cy="2611913"/>
          </a:xfrm>
          <a:prstGeom prst="rect">
            <a:avLst/>
          </a:prstGeom>
          <a:ln>
            <a:noFill/>
          </a:ln>
          <a:extLst>
            <a:ext uri="{53640926-AAD7-44D8-BBD7-CCE9431645EC}">
              <a14:shadowObscured xmlns:a14="http://schemas.microsoft.com/office/drawing/2010/main"/>
            </a:ext>
          </a:extLst>
        </p:spPr>
      </p:pic>
      <p:sp>
        <p:nvSpPr>
          <p:cNvPr id="5" name="Title 4">
            <a:extLst>
              <a:ext uri="{FF2B5EF4-FFF2-40B4-BE49-F238E27FC236}">
                <a16:creationId xmlns:a16="http://schemas.microsoft.com/office/drawing/2014/main" id="{6FB40A0B-2676-415C-5E2F-68077C1E2D42}"/>
              </a:ext>
            </a:extLst>
          </p:cNvPr>
          <p:cNvSpPr>
            <a:spLocks noGrp="1"/>
          </p:cNvSpPr>
          <p:nvPr>
            <p:ph type="title"/>
          </p:nvPr>
        </p:nvSpPr>
        <p:spPr>
          <a:xfrm>
            <a:off x="228600" y="268128"/>
            <a:ext cx="10515600" cy="823595"/>
          </a:xfrm>
        </p:spPr>
        <p:txBody>
          <a:bodyPr/>
          <a:lstStyle/>
          <a:p>
            <a:r>
              <a:rPr lang="en-US" dirty="0"/>
              <a:t>Example Levels of PI Review &amp; Closure</a:t>
            </a:r>
          </a:p>
        </p:txBody>
      </p:sp>
      <p:pic>
        <p:nvPicPr>
          <p:cNvPr id="7" name="Picture 6" descr="A screenshot of a computer&#10;&#10;Description automatically generated">
            <a:extLst>
              <a:ext uri="{FF2B5EF4-FFF2-40B4-BE49-F238E27FC236}">
                <a16:creationId xmlns:a16="http://schemas.microsoft.com/office/drawing/2014/main" id="{485B3DA8-30DD-DAEC-EAA3-424FC3E95834}"/>
              </a:ext>
            </a:extLst>
          </p:cNvPr>
          <p:cNvPicPr>
            <a:picLocks noChangeAspect="1"/>
          </p:cNvPicPr>
          <p:nvPr/>
        </p:nvPicPr>
        <p:blipFill rotWithShape="1">
          <a:blip r:embed="rId4"/>
          <a:srcRect l="50584" t="14192" r="8963" b="53204"/>
          <a:stretch/>
        </p:blipFill>
        <p:spPr bwMode="auto">
          <a:xfrm>
            <a:off x="292584" y="1091723"/>
            <a:ext cx="11606831" cy="2808923"/>
          </a:xfrm>
          <a:prstGeom prst="rect">
            <a:avLst/>
          </a:prstGeom>
          <a:ln>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51254985"/>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899E72-169A-9C98-B327-0BD71881DCEA}"/>
              </a:ext>
            </a:extLst>
          </p:cNvPr>
          <p:cNvPicPr>
            <a:picLocks noChangeAspect="1"/>
          </p:cNvPicPr>
          <p:nvPr/>
        </p:nvPicPr>
        <p:blipFill>
          <a:blip r:embed="rId3"/>
          <a:stretch>
            <a:fillRect/>
          </a:stretch>
        </p:blipFill>
        <p:spPr>
          <a:xfrm>
            <a:off x="2121408" y="138354"/>
            <a:ext cx="9765792" cy="6494094"/>
          </a:xfrm>
          <a:prstGeom prst="rect">
            <a:avLst/>
          </a:prstGeom>
        </p:spPr>
      </p:pic>
      <p:sp>
        <p:nvSpPr>
          <p:cNvPr id="2" name="TextBox 1">
            <a:extLst>
              <a:ext uri="{FF2B5EF4-FFF2-40B4-BE49-F238E27FC236}">
                <a16:creationId xmlns:a16="http://schemas.microsoft.com/office/drawing/2014/main" id="{893204EE-F936-AB08-DF7C-22ABBB60D3E4}"/>
              </a:ext>
            </a:extLst>
          </p:cNvPr>
          <p:cNvSpPr txBox="1"/>
          <p:nvPr/>
        </p:nvSpPr>
        <p:spPr>
          <a:xfrm>
            <a:off x="8846285" y="1318161"/>
            <a:ext cx="1369157" cy="369332"/>
          </a:xfrm>
          <a:prstGeom prst="rect">
            <a:avLst/>
          </a:prstGeom>
          <a:noFill/>
        </p:spPr>
        <p:txBody>
          <a:bodyPr wrap="none" rtlCol="0">
            <a:spAutoFit/>
          </a:bodyPr>
          <a:lstStyle/>
          <a:p>
            <a:r>
              <a:rPr lang="en-US" b="1" dirty="0"/>
              <a:t>PI Personnel</a:t>
            </a:r>
          </a:p>
        </p:txBody>
      </p:sp>
    </p:spTree>
    <p:extLst>
      <p:ext uri="{BB962C8B-B14F-4D97-AF65-F5344CB8AC3E}">
        <p14:creationId xmlns:p14="http://schemas.microsoft.com/office/powerpoint/2010/main" val="4026945451"/>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nvPr>
        </p:nvGraphicFramePr>
        <p:xfrm>
          <a:off x="1524000" y="76200"/>
          <a:ext cx="8384362" cy="6172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2707" name="Title 1"/>
          <p:cNvSpPr>
            <a:spLocks noGrp="1"/>
          </p:cNvSpPr>
          <p:nvPr>
            <p:ph type="ctrTitle" idx="4294967295"/>
          </p:nvPr>
        </p:nvSpPr>
        <p:spPr>
          <a:xfrm>
            <a:off x="1440425" y="704608"/>
            <a:ext cx="7235825" cy="333375"/>
          </a:xfrm>
        </p:spPr>
        <p:txBody>
          <a:bodyPr>
            <a:normAutofit fontScale="90000"/>
          </a:bodyPr>
          <a:lstStyle/>
          <a:p>
            <a:pPr eaLnBrk="1" fontAlgn="auto" hangingPunct="1">
              <a:spcAft>
                <a:spcPts val="0"/>
              </a:spcAft>
              <a:defRPr/>
            </a:pPr>
            <a:r>
              <a:rPr lang="en-US" altLang="en-US" sz="4800" dirty="0">
                <a:solidFill>
                  <a:schemeClr val="bg2">
                    <a:lumMod val="10000"/>
                  </a:schemeClr>
                </a:solidFill>
                <a:effectLst/>
              </a:rPr>
              <a:t>Action Plans</a:t>
            </a:r>
          </a:p>
        </p:txBody>
      </p:sp>
      <p:sp>
        <p:nvSpPr>
          <p:cNvPr id="5" name="Left Brace 4">
            <a:extLst>
              <a:ext uri="{FF2B5EF4-FFF2-40B4-BE49-F238E27FC236}">
                <a16:creationId xmlns:a16="http://schemas.microsoft.com/office/drawing/2014/main" id="{436C022A-A888-416B-A39E-BF2F1CB1E67C}"/>
              </a:ext>
            </a:extLst>
          </p:cNvPr>
          <p:cNvSpPr/>
          <p:nvPr/>
        </p:nvSpPr>
        <p:spPr>
          <a:xfrm rot="2046616">
            <a:off x="3268887" y="1664592"/>
            <a:ext cx="706092" cy="1219200"/>
          </a:xfrm>
          <a:prstGeom prst="leftBrace">
            <a:avLst>
              <a:gd name="adj1" fmla="val 8333"/>
              <a:gd name="adj2" fmla="val 51405"/>
            </a:avLst>
          </a:prstGeom>
          <a:ln w="2222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 name="TextBox 5">
            <a:extLst>
              <a:ext uri="{FF2B5EF4-FFF2-40B4-BE49-F238E27FC236}">
                <a16:creationId xmlns:a16="http://schemas.microsoft.com/office/drawing/2014/main" id="{208B586F-22D3-45B7-B142-C29075133C83}"/>
              </a:ext>
            </a:extLst>
          </p:cNvPr>
          <p:cNvSpPr txBox="1"/>
          <p:nvPr/>
        </p:nvSpPr>
        <p:spPr>
          <a:xfrm rot="18620618">
            <a:off x="2603731" y="1801158"/>
            <a:ext cx="1239442" cy="400110"/>
          </a:xfrm>
          <a:prstGeom prst="rect">
            <a:avLst/>
          </a:prstGeom>
          <a:noFill/>
        </p:spPr>
        <p:txBody>
          <a:bodyPr wrap="none" rtlCol="0">
            <a:spAutoFit/>
          </a:bodyPr>
          <a:lstStyle/>
          <a:p>
            <a:r>
              <a:rPr lang="en-US" sz="2000" b="1" dirty="0"/>
              <a:t>Systems</a:t>
            </a:r>
          </a:p>
        </p:txBody>
      </p:sp>
      <p:sp>
        <p:nvSpPr>
          <p:cNvPr id="8" name="TextBox 7">
            <a:extLst>
              <a:ext uri="{FF2B5EF4-FFF2-40B4-BE49-F238E27FC236}">
                <a16:creationId xmlns:a16="http://schemas.microsoft.com/office/drawing/2014/main" id="{CAE22764-1077-4879-9BB1-D78CD2C8C7B5}"/>
              </a:ext>
            </a:extLst>
          </p:cNvPr>
          <p:cNvSpPr txBox="1"/>
          <p:nvPr/>
        </p:nvSpPr>
        <p:spPr>
          <a:xfrm rot="18304536">
            <a:off x="1698072" y="3378359"/>
            <a:ext cx="1026243" cy="400110"/>
          </a:xfrm>
          <a:prstGeom prst="rect">
            <a:avLst/>
          </a:prstGeom>
          <a:noFill/>
        </p:spPr>
        <p:txBody>
          <a:bodyPr wrap="none" rtlCol="0">
            <a:spAutoFit/>
          </a:bodyPr>
          <a:lstStyle/>
          <a:p>
            <a:r>
              <a:rPr lang="en-US" sz="2000" b="1" dirty="0"/>
              <a:t>People</a:t>
            </a:r>
          </a:p>
        </p:txBody>
      </p:sp>
      <p:pic>
        <p:nvPicPr>
          <p:cNvPr id="2" name="Picture 1">
            <a:extLst>
              <a:ext uri="{FF2B5EF4-FFF2-40B4-BE49-F238E27FC236}">
                <a16:creationId xmlns:a16="http://schemas.microsoft.com/office/drawing/2014/main" id="{7FF3550F-28F6-4E85-88DB-0A7AA50B9810}"/>
              </a:ext>
            </a:extLst>
          </p:cNvPr>
          <p:cNvPicPr>
            <a:picLocks noChangeAspect="1"/>
          </p:cNvPicPr>
          <p:nvPr/>
        </p:nvPicPr>
        <p:blipFill>
          <a:blip r:embed="rId8"/>
          <a:stretch>
            <a:fillRect/>
          </a:stretch>
        </p:blipFill>
        <p:spPr>
          <a:xfrm>
            <a:off x="2283638" y="3366295"/>
            <a:ext cx="969348" cy="1188823"/>
          </a:xfrm>
          <a:prstGeom prst="rect">
            <a:avLst/>
          </a:prstGeom>
        </p:spPr>
      </p:pic>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9D8A84-9050-E573-889C-0946A75D2539}"/>
              </a:ext>
            </a:extLst>
          </p:cNvPr>
          <p:cNvPicPr>
            <a:picLocks noChangeAspect="1"/>
          </p:cNvPicPr>
          <p:nvPr/>
        </p:nvPicPr>
        <p:blipFill>
          <a:blip r:embed="rId3"/>
          <a:stretch>
            <a:fillRect/>
          </a:stretch>
        </p:blipFill>
        <p:spPr>
          <a:xfrm>
            <a:off x="0" y="0"/>
            <a:ext cx="12192000" cy="6986016"/>
          </a:xfrm>
          <a:prstGeom prst="rect">
            <a:avLst/>
          </a:prstGeom>
        </p:spPr>
      </p:pic>
      <p:sp>
        <p:nvSpPr>
          <p:cNvPr id="4" name="TextBox 3">
            <a:extLst>
              <a:ext uri="{FF2B5EF4-FFF2-40B4-BE49-F238E27FC236}">
                <a16:creationId xmlns:a16="http://schemas.microsoft.com/office/drawing/2014/main" id="{A8E1B432-2720-67F7-39B1-043BCEBF1AB2}"/>
              </a:ext>
            </a:extLst>
          </p:cNvPr>
          <p:cNvSpPr txBox="1"/>
          <p:nvPr/>
        </p:nvSpPr>
        <p:spPr>
          <a:xfrm>
            <a:off x="7168896" y="6457890"/>
            <a:ext cx="4876800" cy="400110"/>
          </a:xfrm>
          <a:prstGeom prst="rect">
            <a:avLst/>
          </a:prstGeom>
          <a:noFill/>
          <a:ln w="38100">
            <a:solidFill>
              <a:schemeClr val="accent1"/>
            </a:solidFill>
          </a:ln>
        </p:spPr>
        <p:txBody>
          <a:bodyPr wrap="square" rtlCol="0">
            <a:spAutoFit/>
          </a:bodyPr>
          <a:lstStyle/>
          <a:p>
            <a:r>
              <a:rPr lang="en-US" sz="2000" dirty="0"/>
              <a:t>Hamad et al 2022, 92(3):473-480 JTACS</a:t>
            </a:r>
          </a:p>
        </p:txBody>
      </p:sp>
      <p:sp>
        <p:nvSpPr>
          <p:cNvPr id="5" name="Rectangle 4">
            <a:extLst>
              <a:ext uri="{FF2B5EF4-FFF2-40B4-BE49-F238E27FC236}">
                <a16:creationId xmlns:a16="http://schemas.microsoft.com/office/drawing/2014/main" id="{66C0C7EC-59F0-7D23-3089-E4381AB8D402}"/>
              </a:ext>
            </a:extLst>
          </p:cNvPr>
          <p:cNvSpPr/>
          <p:nvPr/>
        </p:nvSpPr>
        <p:spPr>
          <a:xfrm>
            <a:off x="207264" y="292608"/>
            <a:ext cx="2962656" cy="18409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TQIP Mortality</a:t>
            </a:r>
          </a:p>
          <a:p>
            <a:pPr algn="ctr"/>
            <a:r>
              <a:rPr lang="en-US" sz="2400" dirty="0"/>
              <a:t>Reporting System</a:t>
            </a:r>
          </a:p>
          <a:p>
            <a:pPr algn="ctr"/>
            <a:endParaRPr lang="en-US" sz="2400" dirty="0"/>
          </a:p>
          <a:p>
            <a:pPr algn="ctr"/>
            <a:r>
              <a:rPr lang="en-US" sz="2400" dirty="0"/>
              <a:t>Action Plans</a:t>
            </a:r>
          </a:p>
          <a:p>
            <a:pPr algn="ctr"/>
            <a:r>
              <a:rPr lang="en-US" sz="2400" dirty="0"/>
              <a:t>(Mitigation Strategies)</a:t>
            </a:r>
          </a:p>
        </p:txBody>
      </p:sp>
    </p:spTree>
    <p:extLst>
      <p:ext uri="{BB962C8B-B14F-4D97-AF65-F5344CB8AC3E}">
        <p14:creationId xmlns:p14="http://schemas.microsoft.com/office/powerpoint/2010/main" val="4078587675"/>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83B3C-B351-4FA8-B559-99724C29B443}"/>
              </a:ext>
            </a:extLst>
          </p:cNvPr>
          <p:cNvSpPr>
            <a:spLocks noGrp="1"/>
          </p:cNvSpPr>
          <p:nvPr>
            <p:ph type="title"/>
          </p:nvPr>
        </p:nvSpPr>
        <p:spPr/>
        <p:txBody>
          <a:bodyPr/>
          <a:lstStyle/>
          <a:p>
            <a:r>
              <a:rPr lang="en-US" dirty="0">
                <a:solidFill>
                  <a:schemeClr val="accent6">
                    <a:lumMod val="75000"/>
                  </a:schemeClr>
                </a:solidFill>
              </a:rPr>
              <a:t>Loop Closure: Completion &amp; Hardwiring</a:t>
            </a:r>
          </a:p>
        </p:txBody>
      </p:sp>
      <p:sp>
        <p:nvSpPr>
          <p:cNvPr id="3" name="Content Placeholder 2">
            <a:extLst>
              <a:ext uri="{FF2B5EF4-FFF2-40B4-BE49-F238E27FC236}">
                <a16:creationId xmlns:a16="http://schemas.microsoft.com/office/drawing/2014/main" id="{9FF9A2B2-571D-4B7D-A39A-710041E95FAD}"/>
              </a:ext>
            </a:extLst>
          </p:cNvPr>
          <p:cNvSpPr>
            <a:spLocks noGrp="1"/>
          </p:cNvSpPr>
          <p:nvPr>
            <p:ph sz="half" idx="1"/>
          </p:nvPr>
        </p:nvSpPr>
        <p:spPr>
          <a:xfrm>
            <a:off x="609600" y="1825626"/>
            <a:ext cx="5718048" cy="3466592"/>
          </a:xfrm>
        </p:spPr>
        <p:txBody>
          <a:bodyPr/>
          <a:lstStyle/>
          <a:p>
            <a:pPr marL="0" indent="0">
              <a:buNone/>
            </a:pPr>
            <a:r>
              <a:rPr lang="en-US" b="1" u="sng" dirty="0"/>
              <a:t>Phase I</a:t>
            </a:r>
          </a:p>
          <a:p>
            <a:r>
              <a:rPr lang="en-US" dirty="0">
                <a:highlight>
                  <a:srgbClr val="FFFF00"/>
                </a:highlight>
              </a:rPr>
              <a:t>Document the action plan:</a:t>
            </a:r>
          </a:p>
          <a:p>
            <a:pPr lvl="1"/>
            <a:r>
              <a:rPr lang="en-US" dirty="0"/>
              <a:t>Education &amp; Training </a:t>
            </a:r>
          </a:p>
          <a:p>
            <a:pPr lvl="1"/>
            <a:r>
              <a:rPr lang="en-US" dirty="0"/>
              <a:t>Meeting minutes</a:t>
            </a:r>
          </a:p>
          <a:p>
            <a:pPr lvl="1"/>
            <a:r>
              <a:rPr lang="en-US" dirty="0"/>
              <a:t>Rule/Policy/Guideline change</a:t>
            </a:r>
          </a:p>
          <a:p>
            <a:pPr lvl="1"/>
            <a:r>
              <a:rPr lang="en-US" dirty="0"/>
              <a:t>Checklist/Bundle implementation</a:t>
            </a:r>
          </a:p>
          <a:p>
            <a:pPr lvl="1"/>
            <a:r>
              <a:rPr lang="en-US" dirty="0"/>
              <a:t>EMR Computer decision support</a:t>
            </a:r>
          </a:p>
          <a:p>
            <a:pPr marL="457200" lvl="1" indent="0">
              <a:buNone/>
            </a:pPr>
            <a:endParaRPr lang="en-US" dirty="0"/>
          </a:p>
          <a:p>
            <a:pPr marL="0" indent="0">
              <a:buNone/>
            </a:pPr>
            <a:endParaRPr lang="en-US" dirty="0"/>
          </a:p>
        </p:txBody>
      </p:sp>
      <p:sp>
        <p:nvSpPr>
          <p:cNvPr id="4" name="Content Placeholder 3">
            <a:extLst>
              <a:ext uri="{FF2B5EF4-FFF2-40B4-BE49-F238E27FC236}">
                <a16:creationId xmlns:a16="http://schemas.microsoft.com/office/drawing/2014/main" id="{65BA0343-C9DA-4F08-AF4D-4663860DAFD1}"/>
              </a:ext>
            </a:extLst>
          </p:cNvPr>
          <p:cNvSpPr>
            <a:spLocks noGrp="1"/>
          </p:cNvSpPr>
          <p:nvPr>
            <p:ph sz="half" idx="2"/>
          </p:nvPr>
        </p:nvSpPr>
        <p:spPr>
          <a:xfrm>
            <a:off x="6464808" y="1825626"/>
            <a:ext cx="5486400" cy="4351337"/>
          </a:xfrm>
        </p:spPr>
        <p:txBody>
          <a:bodyPr/>
          <a:lstStyle/>
          <a:p>
            <a:pPr marL="0" indent="0">
              <a:buNone/>
            </a:pPr>
            <a:r>
              <a:rPr lang="en-US" b="1" u="sng" dirty="0"/>
              <a:t>Phase II</a:t>
            </a:r>
          </a:p>
          <a:p>
            <a:r>
              <a:rPr lang="en-US" dirty="0">
                <a:highlight>
                  <a:srgbClr val="FFFF00"/>
                </a:highlight>
              </a:rPr>
              <a:t>Show outcomes over time:</a:t>
            </a:r>
          </a:p>
          <a:p>
            <a:pPr lvl="1"/>
            <a:r>
              <a:rPr lang="en-US" dirty="0"/>
              <a:t>Track &amp; Trend</a:t>
            </a:r>
          </a:p>
          <a:p>
            <a:pPr lvl="1"/>
            <a:r>
              <a:rPr lang="en-US" dirty="0"/>
              <a:t>Registry reports</a:t>
            </a:r>
          </a:p>
          <a:p>
            <a:pPr lvl="1"/>
            <a:r>
              <a:rPr lang="en-US" dirty="0"/>
              <a:t>Guideline compliance tracking</a:t>
            </a:r>
          </a:p>
          <a:p>
            <a:pPr lvl="1"/>
            <a:r>
              <a:rPr lang="en-US" dirty="0"/>
              <a:t>Typically, 3 months - but may be longer based on the scenario</a:t>
            </a:r>
          </a:p>
        </p:txBody>
      </p:sp>
    </p:spTree>
    <p:extLst>
      <p:ext uri="{BB962C8B-B14F-4D97-AF65-F5344CB8AC3E}">
        <p14:creationId xmlns:p14="http://schemas.microsoft.com/office/powerpoint/2010/main" val="2268698975"/>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63BBA-6E37-4A74-9145-B1648A17A360}"/>
              </a:ext>
            </a:extLst>
          </p:cNvPr>
          <p:cNvSpPr>
            <a:spLocks noGrp="1"/>
          </p:cNvSpPr>
          <p:nvPr>
            <p:ph type="title"/>
          </p:nvPr>
        </p:nvSpPr>
        <p:spPr>
          <a:xfrm>
            <a:off x="222700" y="609600"/>
            <a:ext cx="11618779" cy="1325563"/>
          </a:xfrm>
        </p:spPr>
        <p:txBody>
          <a:bodyPr>
            <a:normAutofit/>
          </a:bodyPr>
          <a:lstStyle/>
          <a:p>
            <a:r>
              <a:rPr lang="en-US" sz="4000" dirty="0">
                <a:solidFill>
                  <a:schemeClr val="accent6">
                    <a:lumMod val="50000"/>
                  </a:schemeClr>
                </a:solidFill>
              </a:rPr>
              <a:t>7.3 Documented Effectiveness of the PIPS Program </a:t>
            </a:r>
            <a:br>
              <a:rPr lang="en-US" sz="4000" dirty="0">
                <a:solidFill>
                  <a:schemeClr val="accent6">
                    <a:lumMod val="50000"/>
                  </a:schemeClr>
                </a:solidFill>
              </a:rPr>
            </a:br>
            <a:r>
              <a:rPr lang="en-US" sz="4000" dirty="0">
                <a:solidFill>
                  <a:schemeClr val="accent6">
                    <a:lumMod val="50000"/>
                  </a:schemeClr>
                </a:solidFill>
              </a:rPr>
              <a:t>-Type II</a:t>
            </a:r>
          </a:p>
        </p:txBody>
      </p:sp>
      <p:sp>
        <p:nvSpPr>
          <p:cNvPr id="3" name="Content Placeholder 2">
            <a:extLst>
              <a:ext uri="{FF2B5EF4-FFF2-40B4-BE49-F238E27FC236}">
                <a16:creationId xmlns:a16="http://schemas.microsoft.com/office/drawing/2014/main" id="{FE6CBC1A-474B-471D-84CD-55E489B273E7}"/>
              </a:ext>
            </a:extLst>
          </p:cNvPr>
          <p:cNvSpPr>
            <a:spLocks noGrp="1"/>
          </p:cNvSpPr>
          <p:nvPr>
            <p:ph sz="half" idx="1"/>
          </p:nvPr>
        </p:nvSpPr>
        <p:spPr>
          <a:xfrm>
            <a:off x="350520" y="2130425"/>
            <a:ext cx="6312212" cy="4351338"/>
          </a:xfrm>
        </p:spPr>
        <p:txBody>
          <a:bodyPr>
            <a:normAutofit/>
          </a:bodyPr>
          <a:lstStyle/>
          <a:p>
            <a:pPr marL="0" indent="0">
              <a:buNone/>
            </a:pPr>
            <a:r>
              <a:rPr lang="en-US" dirty="0"/>
              <a:t>Evidence PIPS plan is operationalized </a:t>
            </a:r>
          </a:p>
          <a:p>
            <a:pPr marL="0" indent="0">
              <a:buNone/>
            </a:pPr>
            <a:r>
              <a:rPr lang="en-US" dirty="0"/>
              <a:t>Documentation of:</a:t>
            </a:r>
          </a:p>
          <a:p>
            <a:pPr lvl="1">
              <a:buFont typeface="Wingdings" panose="05000000000000000000" pitchFamily="2" charset="2"/>
              <a:buChar char="ü"/>
            </a:pPr>
            <a:r>
              <a:rPr lang="en-US" dirty="0"/>
              <a:t>Event identification</a:t>
            </a:r>
          </a:p>
          <a:p>
            <a:pPr lvl="1">
              <a:buFont typeface="Wingdings" panose="05000000000000000000" pitchFamily="2" charset="2"/>
              <a:buChar char="ü"/>
            </a:pPr>
            <a:r>
              <a:rPr lang="en-US" dirty="0"/>
              <a:t>Effective use of audit filters</a:t>
            </a:r>
          </a:p>
          <a:p>
            <a:pPr lvl="1">
              <a:buFont typeface="Wingdings" panose="05000000000000000000" pitchFamily="2" charset="2"/>
              <a:buChar char="ü"/>
            </a:pPr>
            <a:r>
              <a:rPr lang="en-US" dirty="0"/>
              <a:t>Level of reviews</a:t>
            </a:r>
          </a:p>
          <a:p>
            <a:pPr lvl="1">
              <a:buFont typeface="Wingdings" panose="05000000000000000000" pitchFamily="2" charset="2"/>
              <a:buChar char="ü"/>
            </a:pPr>
            <a:r>
              <a:rPr lang="en-US" dirty="0"/>
              <a:t>Loop closure with action plans</a:t>
            </a:r>
          </a:p>
          <a:p>
            <a:pPr lvl="1">
              <a:buFont typeface="Wingdings" panose="05000000000000000000" pitchFamily="2" charset="2"/>
              <a:buChar char="ü"/>
            </a:pPr>
            <a:r>
              <a:rPr lang="en-US" dirty="0"/>
              <a:t>Improvement measured over time</a:t>
            </a:r>
          </a:p>
        </p:txBody>
      </p:sp>
      <p:sp>
        <p:nvSpPr>
          <p:cNvPr id="4" name="Content Placeholder 3">
            <a:extLst>
              <a:ext uri="{FF2B5EF4-FFF2-40B4-BE49-F238E27FC236}">
                <a16:creationId xmlns:a16="http://schemas.microsoft.com/office/drawing/2014/main" id="{7CCC0F09-2736-FE77-D2D0-080ABCB2E78E}"/>
              </a:ext>
            </a:extLst>
          </p:cNvPr>
          <p:cNvSpPr>
            <a:spLocks noGrp="1"/>
          </p:cNvSpPr>
          <p:nvPr>
            <p:ph sz="half" idx="2"/>
          </p:nvPr>
        </p:nvSpPr>
        <p:spPr>
          <a:xfrm>
            <a:off x="6662732" y="2130425"/>
            <a:ext cx="5452872" cy="4351338"/>
          </a:xfrm>
        </p:spPr>
        <p:txBody>
          <a:bodyPr>
            <a:normAutofit/>
          </a:bodyPr>
          <a:lstStyle/>
          <a:p>
            <a:pPr marL="0" indent="0">
              <a:buNone/>
            </a:pPr>
            <a:r>
              <a:rPr lang="en-US" u="sng" dirty="0"/>
              <a:t>Shown through</a:t>
            </a:r>
            <a:r>
              <a:rPr lang="en-US" dirty="0"/>
              <a:t>: </a:t>
            </a:r>
          </a:p>
          <a:p>
            <a:r>
              <a:rPr lang="en-US" dirty="0"/>
              <a:t>Peer review minutes/attendance</a:t>
            </a:r>
          </a:p>
          <a:p>
            <a:r>
              <a:rPr lang="en-US" dirty="0"/>
              <a:t>Action plan activities</a:t>
            </a:r>
          </a:p>
          <a:p>
            <a:r>
              <a:rPr lang="en-US" dirty="0"/>
              <a:t>Protocol/Guideline adherence</a:t>
            </a:r>
          </a:p>
          <a:p>
            <a:r>
              <a:rPr lang="en-US" dirty="0"/>
              <a:t>Monitoring event rates</a:t>
            </a:r>
          </a:p>
          <a:p>
            <a:r>
              <a:rPr lang="en-US" dirty="0"/>
              <a:t>Process control charts</a:t>
            </a:r>
          </a:p>
          <a:p>
            <a:r>
              <a:rPr lang="en-US" dirty="0"/>
              <a:t>Benchmarking reports</a:t>
            </a:r>
          </a:p>
          <a:p>
            <a:r>
              <a:rPr lang="en-US" dirty="0"/>
              <a:t>OPPE</a:t>
            </a:r>
          </a:p>
          <a:p>
            <a:endParaRPr lang="en-US" dirty="0"/>
          </a:p>
        </p:txBody>
      </p:sp>
      <p:sp>
        <p:nvSpPr>
          <p:cNvPr id="5" name="Rectangle 4">
            <a:extLst>
              <a:ext uri="{FF2B5EF4-FFF2-40B4-BE49-F238E27FC236}">
                <a16:creationId xmlns:a16="http://schemas.microsoft.com/office/drawing/2014/main" id="{FC1DDFE4-7775-4BDC-8984-D67205A33E66}"/>
              </a:ext>
            </a:extLst>
          </p:cNvPr>
          <p:cNvSpPr/>
          <p:nvPr/>
        </p:nvSpPr>
        <p:spPr>
          <a:xfrm>
            <a:off x="9121422" y="0"/>
            <a:ext cx="3070578" cy="6096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dirty="0"/>
              <a:t>LI, LII, LIII, PTCI, PTCII</a:t>
            </a:r>
          </a:p>
        </p:txBody>
      </p:sp>
    </p:spTree>
    <p:extLst>
      <p:ext uri="{BB962C8B-B14F-4D97-AF65-F5344CB8AC3E}">
        <p14:creationId xmlns:p14="http://schemas.microsoft.com/office/powerpoint/2010/main" val="2802830781"/>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EACC6-F4F8-4A0C-AF9D-858985C5BA0E}"/>
              </a:ext>
            </a:extLst>
          </p:cNvPr>
          <p:cNvSpPr>
            <a:spLocks noGrp="1"/>
          </p:cNvSpPr>
          <p:nvPr>
            <p:ph type="title"/>
          </p:nvPr>
        </p:nvSpPr>
        <p:spPr>
          <a:xfrm>
            <a:off x="838200" y="125428"/>
            <a:ext cx="10515600" cy="1325563"/>
          </a:xfrm>
        </p:spPr>
        <p:txBody>
          <a:bodyPr>
            <a:normAutofit/>
          </a:bodyPr>
          <a:lstStyle/>
          <a:p>
            <a:r>
              <a:rPr lang="en-US" sz="4000" dirty="0"/>
              <a:t>7.3 Documented Effectiveness of the PIPS Program</a:t>
            </a:r>
          </a:p>
        </p:txBody>
      </p:sp>
      <p:sp>
        <p:nvSpPr>
          <p:cNvPr id="3" name="Content Placeholder 2">
            <a:extLst>
              <a:ext uri="{FF2B5EF4-FFF2-40B4-BE49-F238E27FC236}">
                <a16:creationId xmlns:a16="http://schemas.microsoft.com/office/drawing/2014/main" id="{5BA1A334-DEBD-400B-8967-62374A7EB979}"/>
              </a:ext>
            </a:extLst>
          </p:cNvPr>
          <p:cNvSpPr>
            <a:spLocks noGrp="1"/>
          </p:cNvSpPr>
          <p:nvPr>
            <p:ph idx="1"/>
          </p:nvPr>
        </p:nvSpPr>
        <p:spPr>
          <a:xfrm>
            <a:off x="838200" y="1355108"/>
            <a:ext cx="10711649" cy="4351338"/>
          </a:xfrm>
        </p:spPr>
        <p:txBody>
          <a:bodyPr>
            <a:normAutofit fontScale="92500" lnSpcReduction="10000"/>
          </a:bodyPr>
          <a:lstStyle/>
          <a:p>
            <a:pPr marL="0" indent="0">
              <a:buNone/>
            </a:pPr>
            <a:r>
              <a:rPr lang="en-US" dirty="0">
                <a:solidFill>
                  <a:srgbClr val="0070C0"/>
                </a:solidFill>
              </a:rPr>
              <a:t>PRQ Question Text [Field Type] </a:t>
            </a:r>
          </a:p>
          <a:p>
            <a:pPr marL="0" indent="0">
              <a:buNone/>
            </a:pPr>
            <a:r>
              <a:rPr lang="en-US" sz="2600" dirty="0"/>
              <a:t>1. Describe </a:t>
            </a:r>
            <a:r>
              <a:rPr lang="en-US" sz="2600" dirty="0">
                <a:highlight>
                  <a:srgbClr val="FFFF00"/>
                </a:highlight>
              </a:rPr>
              <a:t>three initiatives </a:t>
            </a:r>
            <a:r>
              <a:rPr lang="en-US" sz="2600" dirty="0"/>
              <a:t>that showcase the effectiveness of your center’s PI program. [Text]</a:t>
            </a:r>
          </a:p>
          <a:p>
            <a:pPr marL="0" indent="0">
              <a:buNone/>
            </a:pPr>
            <a:r>
              <a:rPr lang="en-US" sz="2600" dirty="0"/>
              <a:t>2. Describe </a:t>
            </a:r>
            <a:r>
              <a:rPr lang="en-US" sz="2600" dirty="0">
                <a:highlight>
                  <a:srgbClr val="FFFF00"/>
                </a:highlight>
              </a:rPr>
              <a:t>clinical practice guidelines</a:t>
            </a:r>
            <a:r>
              <a:rPr lang="en-US" sz="2600" dirty="0"/>
              <a:t> that your center has developed over the last three years in response to identified opportunities for improvement and indicate </a:t>
            </a:r>
            <a:r>
              <a:rPr lang="en-US" sz="2600" u="sng" dirty="0"/>
              <a:t>how these new practices are monitored </a:t>
            </a:r>
            <a:r>
              <a:rPr lang="en-US" sz="2600" dirty="0"/>
              <a:t>to ensure that results are sustained. [Text box]</a:t>
            </a:r>
          </a:p>
          <a:p>
            <a:pPr marL="0" indent="0">
              <a:buNone/>
            </a:pPr>
            <a:r>
              <a:rPr lang="en-US" sz="2600" dirty="0"/>
              <a:t>3. Upload any </a:t>
            </a:r>
            <a:r>
              <a:rPr lang="en-US" sz="2600" dirty="0">
                <a:highlight>
                  <a:srgbClr val="FFFF00"/>
                </a:highlight>
              </a:rPr>
              <a:t>clinical practice guidelines</a:t>
            </a:r>
            <a:r>
              <a:rPr lang="en-US" sz="2600" dirty="0"/>
              <a:t> that address quality concerns during the verification cycle. [Attachment]</a:t>
            </a:r>
          </a:p>
          <a:p>
            <a:pPr marL="0" indent="0">
              <a:buNone/>
            </a:pPr>
            <a:r>
              <a:rPr lang="en-US" sz="2600" dirty="0"/>
              <a:t>4. Provide a </a:t>
            </a:r>
            <a:r>
              <a:rPr lang="en-US" sz="2600" dirty="0">
                <a:highlight>
                  <a:srgbClr val="FFFF00"/>
                </a:highlight>
              </a:rPr>
              <a:t>completed OPPE </a:t>
            </a:r>
            <a:r>
              <a:rPr lang="en-US" sz="2600" dirty="0"/>
              <a:t>form. [Attachment]</a:t>
            </a:r>
          </a:p>
          <a:p>
            <a:pPr marL="0" indent="0">
              <a:buNone/>
            </a:pPr>
            <a:r>
              <a:rPr lang="en-US" sz="2600" dirty="0"/>
              <a:t>5. Upload </a:t>
            </a:r>
            <a:r>
              <a:rPr lang="en-US" sz="2600" dirty="0">
                <a:highlight>
                  <a:srgbClr val="FFFF00"/>
                </a:highlight>
              </a:rPr>
              <a:t>minutes from PIPS </a:t>
            </a:r>
            <a:r>
              <a:rPr lang="en-US" sz="2600" dirty="0"/>
              <a:t>committees during the reporting period, including operations/systems and multidisciplinary peer review meetings.  [Attachment]</a:t>
            </a:r>
          </a:p>
        </p:txBody>
      </p:sp>
    </p:spTree>
    <p:extLst>
      <p:ext uri="{BB962C8B-B14F-4D97-AF65-F5344CB8AC3E}">
        <p14:creationId xmlns:p14="http://schemas.microsoft.com/office/powerpoint/2010/main" val="22474432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47B96-C4CB-6A28-3BE9-44B6C7F040FC}"/>
              </a:ext>
            </a:extLst>
          </p:cNvPr>
          <p:cNvSpPr>
            <a:spLocks noGrp="1"/>
          </p:cNvSpPr>
          <p:nvPr>
            <p:ph type="title"/>
          </p:nvPr>
        </p:nvSpPr>
        <p:spPr>
          <a:xfrm>
            <a:off x="127785" y="0"/>
            <a:ext cx="10515600" cy="1325563"/>
          </a:xfrm>
        </p:spPr>
        <p:txBody>
          <a:bodyPr/>
          <a:lstStyle/>
          <a:p>
            <a:r>
              <a:rPr lang="en-US" dirty="0"/>
              <a:t>1.1 Administrative Support-Type I </a:t>
            </a:r>
          </a:p>
        </p:txBody>
      </p:sp>
      <p:sp>
        <p:nvSpPr>
          <p:cNvPr id="3" name="Content Placeholder 2">
            <a:extLst>
              <a:ext uri="{FF2B5EF4-FFF2-40B4-BE49-F238E27FC236}">
                <a16:creationId xmlns:a16="http://schemas.microsoft.com/office/drawing/2014/main" id="{412EAD6B-29A4-BDF7-0D8D-581414588ADD}"/>
              </a:ext>
            </a:extLst>
          </p:cNvPr>
          <p:cNvSpPr>
            <a:spLocks noGrp="1"/>
          </p:cNvSpPr>
          <p:nvPr>
            <p:ph idx="1"/>
          </p:nvPr>
        </p:nvSpPr>
        <p:spPr>
          <a:xfrm>
            <a:off x="234286" y="1619818"/>
            <a:ext cx="11723427" cy="4535176"/>
          </a:xfrm>
        </p:spPr>
        <p:txBody>
          <a:bodyPr>
            <a:normAutofit fontScale="25000" lnSpcReduction="20000"/>
          </a:bodyPr>
          <a:lstStyle/>
          <a:p>
            <a:pPr marL="0" indent="0">
              <a:buNone/>
            </a:pPr>
            <a:r>
              <a:rPr lang="en-US" sz="9600" dirty="0"/>
              <a:t>“In all trauma centers, the institutional governing body, hospital leadership, and medical staff must demonstrate, continuous commitment and provide the necessary human and physical resources to properly administer trauma care consistent with the level of verification throughout the verification cycle.”</a:t>
            </a:r>
          </a:p>
          <a:p>
            <a:pPr marL="0" indent="0">
              <a:buNone/>
            </a:pPr>
            <a:endParaRPr lang="en-US" sz="9600" dirty="0"/>
          </a:p>
          <a:p>
            <a:pPr marL="0" indent="0">
              <a:buNone/>
            </a:pPr>
            <a:r>
              <a:rPr lang="en-US" sz="9600" dirty="0"/>
              <a:t>Method to demonstrate compliance: </a:t>
            </a:r>
          </a:p>
          <a:p>
            <a:pPr marL="0" indent="0">
              <a:buNone/>
            </a:pPr>
            <a:r>
              <a:rPr lang="en-US" sz="9600" dirty="0"/>
              <a:t>Attestation of Commitment (Board of Directors or other administrative authority)</a:t>
            </a:r>
          </a:p>
          <a:p>
            <a:pPr lvl="2">
              <a:lnSpc>
                <a:spcPct val="170000"/>
              </a:lnSpc>
            </a:pPr>
            <a:r>
              <a:rPr lang="en-US" sz="9600" dirty="0"/>
              <a:t>Approval of establishment of trauma center at the specified level</a:t>
            </a:r>
          </a:p>
          <a:p>
            <a:pPr lvl="2">
              <a:lnSpc>
                <a:spcPct val="170000"/>
              </a:lnSpc>
            </a:pPr>
            <a:r>
              <a:rPr lang="en-US" sz="9600" dirty="0"/>
              <a:t>Commitment to adherence of the standards through verification cycle</a:t>
            </a:r>
          </a:p>
          <a:p>
            <a:pPr lvl="2">
              <a:lnSpc>
                <a:spcPct val="170000"/>
              </a:lnSpc>
            </a:pPr>
            <a:r>
              <a:rPr lang="en-US" sz="9600" dirty="0"/>
              <a:t>Commitment to assuring personnel, facilities and equipment are available </a:t>
            </a:r>
          </a:p>
          <a:p>
            <a:pPr marL="0" indent="0">
              <a:lnSpc>
                <a:spcPct val="170000"/>
              </a:lnSpc>
              <a:buNone/>
            </a:pPr>
            <a:r>
              <a:rPr lang="en-US" sz="3600" dirty="0"/>
              <a:t>	</a:t>
            </a:r>
          </a:p>
          <a:p>
            <a:endParaRPr lang="en-US" dirty="0"/>
          </a:p>
        </p:txBody>
      </p:sp>
      <p:pic>
        <p:nvPicPr>
          <p:cNvPr id="4" name="Picture 3">
            <a:extLst>
              <a:ext uri="{FF2B5EF4-FFF2-40B4-BE49-F238E27FC236}">
                <a16:creationId xmlns:a16="http://schemas.microsoft.com/office/drawing/2014/main" id="{6510F354-F87E-462C-2D71-B08BFA062CE9}"/>
              </a:ext>
            </a:extLst>
          </p:cNvPr>
          <p:cNvPicPr>
            <a:picLocks noChangeAspect="1"/>
          </p:cNvPicPr>
          <p:nvPr/>
        </p:nvPicPr>
        <p:blipFill>
          <a:blip r:embed="rId3"/>
          <a:stretch>
            <a:fillRect/>
          </a:stretch>
        </p:blipFill>
        <p:spPr>
          <a:xfrm>
            <a:off x="8707272" y="0"/>
            <a:ext cx="3484728" cy="659219"/>
          </a:xfrm>
          <a:prstGeom prst="rect">
            <a:avLst/>
          </a:prstGeom>
        </p:spPr>
      </p:pic>
    </p:spTree>
    <p:extLst>
      <p:ext uri="{BB962C8B-B14F-4D97-AF65-F5344CB8AC3E}">
        <p14:creationId xmlns:p14="http://schemas.microsoft.com/office/powerpoint/2010/main" val="3700184480"/>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AA860-FC0D-682A-C67F-1FA0E9D786FB}"/>
              </a:ext>
            </a:extLst>
          </p:cNvPr>
          <p:cNvSpPr>
            <a:spLocks noGrp="1"/>
          </p:cNvSpPr>
          <p:nvPr>
            <p:ph type="title"/>
          </p:nvPr>
        </p:nvSpPr>
        <p:spPr>
          <a:xfrm>
            <a:off x="438912" y="365125"/>
            <a:ext cx="10914888" cy="1325563"/>
          </a:xfrm>
        </p:spPr>
        <p:txBody>
          <a:bodyPr>
            <a:normAutofit fontScale="90000"/>
          </a:bodyPr>
          <a:lstStyle/>
          <a:p>
            <a:r>
              <a:rPr lang="en-US" u="sng" dirty="0">
                <a:solidFill>
                  <a:schemeClr val="accent6">
                    <a:lumMod val="50000"/>
                  </a:schemeClr>
                </a:solidFill>
              </a:rPr>
              <a:t>Case Example</a:t>
            </a:r>
            <a:r>
              <a:rPr lang="en-US" dirty="0">
                <a:solidFill>
                  <a:schemeClr val="accent6">
                    <a:lumMod val="50000"/>
                  </a:schemeClr>
                </a:solidFill>
              </a:rPr>
              <a:t>:</a:t>
            </a:r>
            <a:br>
              <a:rPr lang="en-US" dirty="0">
                <a:solidFill>
                  <a:schemeClr val="accent6">
                    <a:lumMod val="50000"/>
                  </a:schemeClr>
                </a:solidFill>
              </a:rPr>
            </a:br>
            <a:r>
              <a:rPr lang="en-US" dirty="0">
                <a:solidFill>
                  <a:schemeClr val="accent6">
                    <a:lumMod val="50000"/>
                  </a:schemeClr>
                </a:solidFill>
              </a:rPr>
              <a:t>Intimate Partner Violence (IPV)</a:t>
            </a:r>
          </a:p>
        </p:txBody>
      </p:sp>
      <p:sp>
        <p:nvSpPr>
          <p:cNvPr id="3" name="Content Placeholder 2">
            <a:extLst>
              <a:ext uri="{FF2B5EF4-FFF2-40B4-BE49-F238E27FC236}">
                <a16:creationId xmlns:a16="http://schemas.microsoft.com/office/drawing/2014/main" id="{DB65F989-AE24-0D05-B02D-295F03A357F2}"/>
              </a:ext>
            </a:extLst>
          </p:cNvPr>
          <p:cNvSpPr>
            <a:spLocks noGrp="1"/>
          </p:cNvSpPr>
          <p:nvPr>
            <p:ph sz="half" idx="1"/>
          </p:nvPr>
        </p:nvSpPr>
        <p:spPr>
          <a:xfrm>
            <a:off x="438912" y="1828292"/>
            <a:ext cx="5547360" cy="4351338"/>
          </a:xfrm>
        </p:spPr>
        <p:txBody>
          <a:bodyPr>
            <a:normAutofit/>
          </a:bodyPr>
          <a:lstStyle/>
          <a:p>
            <a:r>
              <a:rPr lang="en-US" dirty="0">
                <a:solidFill>
                  <a:srgbClr val="FF0000"/>
                </a:solidFill>
              </a:rPr>
              <a:t>Bad outcome case </a:t>
            </a:r>
          </a:p>
          <a:p>
            <a:r>
              <a:rPr lang="en-US" dirty="0"/>
              <a:t>Intimate partner abuse </a:t>
            </a:r>
            <a:r>
              <a:rPr lang="en-US" dirty="0">
                <a:latin typeface="Calibri" panose="020F0502020204030204" pitchFamily="34" charset="0"/>
                <a:cs typeface="Calibri" panose="020F0502020204030204" pitchFamily="34" charset="0"/>
              </a:rPr>
              <a:t>→ mortality</a:t>
            </a:r>
          </a:p>
          <a:p>
            <a:r>
              <a:rPr lang="en-US" dirty="0">
                <a:latin typeface="Calibri" panose="020F0502020204030204" pitchFamily="34" charset="0"/>
                <a:cs typeface="Calibri" panose="020F0502020204030204" pitchFamily="34" charset="0"/>
              </a:rPr>
              <a:t>Patient seen multiple times recently in ED by trauma service</a:t>
            </a:r>
          </a:p>
          <a:p>
            <a:r>
              <a:rPr lang="en-US" dirty="0">
                <a:latin typeface="Calibri" panose="020F0502020204030204" pitchFamily="34" charset="0"/>
                <a:cs typeface="Calibri" panose="020F0502020204030204" pitchFamily="34" charset="0"/>
              </a:rPr>
              <a:t>Realization – lack of IPV screening or staff awareness</a:t>
            </a:r>
          </a:p>
          <a:p>
            <a:r>
              <a:rPr lang="en-US" dirty="0">
                <a:latin typeface="Calibri" panose="020F0502020204030204" pitchFamily="34" charset="0"/>
                <a:cs typeface="Calibri" panose="020F0502020204030204" pitchFamily="34" charset="0"/>
              </a:rPr>
              <a:t>Opportunity for improvement</a:t>
            </a:r>
          </a:p>
          <a:p>
            <a:pPr marL="0" indent="0">
              <a:buNone/>
            </a:pPr>
            <a:endParaRPr lang="en-US" dirty="0"/>
          </a:p>
        </p:txBody>
      </p:sp>
      <p:sp>
        <p:nvSpPr>
          <p:cNvPr id="4" name="Content Placeholder 3">
            <a:extLst>
              <a:ext uri="{FF2B5EF4-FFF2-40B4-BE49-F238E27FC236}">
                <a16:creationId xmlns:a16="http://schemas.microsoft.com/office/drawing/2014/main" id="{0CD3A993-7854-CDD1-DE08-A16862687E83}"/>
              </a:ext>
            </a:extLst>
          </p:cNvPr>
          <p:cNvSpPr>
            <a:spLocks noGrp="1"/>
          </p:cNvSpPr>
          <p:nvPr>
            <p:ph sz="half" idx="2"/>
          </p:nvPr>
        </p:nvSpPr>
        <p:spPr>
          <a:xfrm>
            <a:off x="6440424" y="1810258"/>
            <a:ext cx="5471160" cy="4351338"/>
          </a:xfrm>
        </p:spPr>
        <p:txBody>
          <a:bodyPr>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Reviewed the literature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Multiple educational Initiatives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Online module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In-person training sessions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dirty="0">
                <a:solidFill>
                  <a:prstClr val="black"/>
                </a:solidFill>
                <a:latin typeface="Calibri" panose="020F0502020204030204"/>
              </a:rPr>
              <a:t>No effect</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a:spcBef>
                <a:spcPts val="500"/>
              </a:spcBef>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Staff interviews over 1 month</a:t>
            </a:r>
          </a:p>
          <a:p>
            <a:pPr>
              <a:spcBef>
                <a:spcPts val="500"/>
              </a:spcBef>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Fishbone diagram of challenges</a:t>
            </a:r>
          </a:p>
        </p:txBody>
      </p:sp>
    </p:spTree>
    <p:extLst>
      <p:ext uri="{BB962C8B-B14F-4D97-AF65-F5344CB8AC3E}">
        <p14:creationId xmlns:p14="http://schemas.microsoft.com/office/powerpoint/2010/main" val="298242283"/>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1B23659-9A0D-73F5-568C-4F300E1AAB69}"/>
              </a:ext>
            </a:extLst>
          </p:cNvPr>
          <p:cNvSpPr txBox="1"/>
          <p:nvPr/>
        </p:nvSpPr>
        <p:spPr>
          <a:xfrm>
            <a:off x="182880" y="6308209"/>
            <a:ext cx="11826240" cy="369332"/>
          </a:xfrm>
          <a:prstGeom prst="rect">
            <a:avLst/>
          </a:prstGeom>
          <a:solidFill>
            <a:schemeClr val="accent1">
              <a:lumMod val="20000"/>
              <a:lumOff val="80000"/>
            </a:schemeClr>
          </a:solidFill>
        </p:spPr>
        <p:txBody>
          <a:bodyPr wrap="square" rtlCol="0">
            <a:spAutoFit/>
          </a:bodyPr>
          <a:lstStyle/>
          <a:p>
            <a:r>
              <a:rPr lang="en-US" dirty="0"/>
              <a:t>Mancheno, et al. 2020 Screening for Intimate Partner Violence in the Pediatric ED. Pediatr Emer Care </a:t>
            </a:r>
          </a:p>
        </p:txBody>
      </p:sp>
      <p:pic>
        <p:nvPicPr>
          <p:cNvPr id="12" name="Content Placeholder 11">
            <a:extLst>
              <a:ext uri="{FF2B5EF4-FFF2-40B4-BE49-F238E27FC236}">
                <a16:creationId xmlns:a16="http://schemas.microsoft.com/office/drawing/2014/main" id="{34B7F708-4E7F-89CE-773F-9A29A71D48ED}"/>
              </a:ext>
            </a:extLst>
          </p:cNvPr>
          <p:cNvPicPr>
            <a:picLocks noGrp="1" noChangeAspect="1"/>
          </p:cNvPicPr>
          <p:nvPr>
            <p:ph idx="1"/>
          </p:nvPr>
        </p:nvPicPr>
        <p:blipFill>
          <a:blip r:embed="rId3"/>
          <a:stretch>
            <a:fillRect/>
          </a:stretch>
        </p:blipFill>
        <p:spPr>
          <a:xfrm>
            <a:off x="182880" y="180460"/>
            <a:ext cx="11826240" cy="6127750"/>
          </a:xfrm>
          <a:prstGeom prst="rect">
            <a:avLst/>
          </a:prstGeom>
        </p:spPr>
      </p:pic>
    </p:spTree>
    <p:extLst>
      <p:ext uri="{BB962C8B-B14F-4D97-AF65-F5344CB8AC3E}">
        <p14:creationId xmlns:p14="http://schemas.microsoft.com/office/powerpoint/2010/main" val="151891333"/>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7">
            <a:extLst>
              <a:ext uri="{FF2B5EF4-FFF2-40B4-BE49-F238E27FC236}">
                <a16:creationId xmlns:a16="http://schemas.microsoft.com/office/drawing/2014/main" id="{198C61DE-6CF3-F526-0967-08E57EE01EF2}"/>
              </a:ext>
            </a:extLst>
          </p:cNvPr>
          <p:cNvPicPr>
            <a:picLocks noChangeAspect="1"/>
          </p:cNvPicPr>
          <p:nvPr/>
        </p:nvPicPr>
        <p:blipFill>
          <a:blip r:embed="rId3"/>
          <a:stretch>
            <a:fillRect/>
          </a:stretch>
        </p:blipFill>
        <p:spPr>
          <a:xfrm>
            <a:off x="182881" y="1507808"/>
            <a:ext cx="11631168" cy="4307776"/>
          </a:xfrm>
          <a:prstGeom prst="rect">
            <a:avLst/>
          </a:prstGeom>
        </p:spPr>
      </p:pic>
      <p:sp>
        <p:nvSpPr>
          <p:cNvPr id="3" name="Title 2">
            <a:extLst>
              <a:ext uri="{FF2B5EF4-FFF2-40B4-BE49-F238E27FC236}">
                <a16:creationId xmlns:a16="http://schemas.microsoft.com/office/drawing/2014/main" id="{CD3A7529-C90C-FD88-8129-4B09E59718AE}"/>
              </a:ext>
            </a:extLst>
          </p:cNvPr>
          <p:cNvSpPr>
            <a:spLocks noGrp="1"/>
          </p:cNvSpPr>
          <p:nvPr>
            <p:ph type="title"/>
          </p:nvPr>
        </p:nvSpPr>
        <p:spPr>
          <a:xfrm>
            <a:off x="280417" y="157861"/>
            <a:ext cx="11533632" cy="1325563"/>
          </a:xfrm>
        </p:spPr>
        <p:txBody>
          <a:bodyPr>
            <a:normAutofit/>
          </a:bodyPr>
          <a:lstStyle/>
          <a:p>
            <a:r>
              <a:rPr lang="en-US" dirty="0"/>
              <a:t>Tier 3 &amp; 4 Action Plan - Mitigating Strategies</a:t>
            </a:r>
          </a:p>
        </p:txBody>
      </p:sp>
    </p:spTree>
    <p:extLst>
      <p:ext uri="{BB962C8B-B14F-4D97-AF65-F5344CB8AC3E}">
        <p14:creationId xmlns:p14="http://schemas.microsoft.com/office/powerpoint/2010/main" val="1722805310"/>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1BD44-3D25-8BD7-D1C9-ECA64A4610CC}"/>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80DB8C94-09EE-33E7-53A6-A219419C9F02}"/>
              </a:ext>
            </a:extLst>
          </p:cNvPr>
          <p:cNvPicPr>
            <a:picLocks noGrp="1" noChangeAspect="1"/>
          </p:cNvPicPr>
          <p:nvPr>
            <p:ph idx="1"/>
          </p:nvPr>
        </p:nvPicPr>
        <p:blipFill>
          <a:blip r:embed="rId3"/>
          <a:stretch>
            <a:fillRect/>
          </a:stretch>
        </p:blipFill>
        <p:spPr>
          <a:xfrm>
            <a:off x="97536" y="173736"/>
            <a:ext cx="11972544" cy="6510528"/>
          </a:xfrm>
        </p:spPr>
      </p:pic>
      <p:sp>
        <p:nvSpPr>
          <p:cNvPr id="6" name="Rectangle 5">
            <a:extLst>
              <a:ext uri="{FF2B5EF4-FFF2-40B4-BE49-F238E27FC236}">
                <a16:creationId xmlns:a16="http://schemas.microsoft.com/office/drawing/2014/main" id="{AD7F4D55-2E0D-4C9B-E571-8EA6A03462B1}"/>
              </a:ext>
            </a:extLst>
          </p:cNvPr>
          <p:cNvSpPr/>
          <p:nvPr/>
        </p:nvSpPr>
        <p:spPr>
          <a:xfrm>
            <a:off x="292608" y="4803648"/>
            <a:ext cx="3840480" cy="938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Diagrams “tell a story”</a:t>
            </a:r>
          </a:p>
        </p:txBody>
      </p:sp>
    </p:spTree>
    <p:extLst>
      <p:ext uri="{BB962C8B-B14F-4D97-AF65-F5344CB8AC3E}">
        <p14:creationId xmlns:p14="http://schemas.microsoft.com/office/powerpoint/2010/main" val="340347500"/>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8BAC7-2F4D-45F9-9169-85D349A6CA8F}"/>
              </a:ext>
            </a:extLst>
          </p:cNvPr>
          <p:cNvSpPr>
            <a:spLocks noGrp="1"/>
          </p:cNvSpPr>
          <p:nvPr>
            <p:ph type="title"/>
          </p:nvPr>
        </p:nvSpPr>
        <p:spPr>
          <a:xfrm>
            <a:off x="172198" y="527993"/>
            <a:ext cx="12019801" cy="1325563"/>
          </a:xfrm>
        </p:spPr>
        <p:txBody>
          <a:bodyPr>
            <a:normAutofit/>
          </a:bodyPr>
          <a:lstStyle/>
          <a:p>
            <a:r>
              <a:rPr lang="en-US" sz="3600" dirty="0"/>
              <a:t>7.4 Participation in Risk-Adjusted Benchmarking Programs-Type II</a:t>
            </a:r>
          </a:p>
        </p:txBody>
      </p:sp>
      <p:sp>
        <p:nvSpPr>
          <p:cNvPr id="3" name="Content Placeholder 2">
            <a:extLst>
              <a:ext uri="{FF2B5EF4-FFF2-40B4-BE49-F238E27FC236}">
                <a16:creationId xmlns:a16="http://schemas.microsoft.com/office/drawing/2014/main" id="{E49660E4-F836-45C0-96E2-833F7702C480}"/>
              </a:ext>
            </a:extLst>
          </p:cNvPr>
          <p:cNvSpPr>
            <a:spLocks noGrp="1"/>
          </p:cNvSpPr>
          <p:nvPr>
            <p:ph idx="1"/>
          </p:nvPr>
        </p:nvSpPr>
        <p:spPr>
          <a:xfrm>
            <a:off x="172198" y="1904859"/>
            <a:ext cx="5513832" cy="4351338"/>
          </a:xfrm>
        </p:spPr>
        <p:txBody>
          <a:bodyPr>
            <a:normAutofit/>
          </a:bodyPr>
          <a:lstStyle/>
          <a:p>
            <a:r>
              <a:rPr lang="en-US" dirty="0"/>
              <a:t>Participate in a risk-adjusted benchmarking program (TQIP)</a:t>
            </a:r>
          </a:p>
          <a:p>
            <a:r>
              <a:rPr lang="en-US" dirty="0"/>
              <a:t>Use benchmarking results to </a:t>
            </a:r>
            <a:r>
              <a:rPr lang="en-US" u="sng" dirty="0"/>
              <a:t>improve care </a:t>
            </a:r>
            <a:r>
              <a:rPr lang="en-US" dirty="0"/>
              <a:t>and </a:t>
            </a:r>
            <a:r>
              <a:rPr lang="en-US" u="sng" dirty="0"/>
              <a:t>registry data quality</a:t>
            </a:r>
          </a:p>
          <a:p>
            <a:pPr marL="0" indent="0">
              <a:buNone/>
            </a:pPr>
            <a:endParaRPr lang="en-US" dirty="0"/>
          </a:p>
          <a:p>
            <a:pPr>
              <a:buFont typeface="Wingdings" panose="05000000000000000000" pitchFamily="2" charset="2"/>
              <a:buChar char="v"/>
            </a:pPr>
            <a:r>
              <a:rPr lang="en-US" sz="2400" i="1" dirty="0"/>
              <a:t>Programs other than TQIP must meet the criteria on the TQP website </a:t>
            </a:r>
          </a:p>
          <a:p>
            <a:pPr marL="0" indent="0">
              <a:buNone/>
            </a:pPr>
            <a:endParaRPr lang="en-US" dirty="0"/>
          </a:p>
        </p:txBody>
      </p:sp>
      <p:sp>
        <p:nvSpPr>
          <p:cNvPr id="4" name="Rectangle 3">
            <a:extLst>
              <a:ext uri="{FF2B5EF4-FFF2-40B4-BE49-F238E27FC236}">
                <a16:creationId xmlns:a16="http://schemas.microsoft.com/office/drawing/2014/main" id="{739B5E01-FDA7-4296-A439-24B9E915755D}"/>
              </a:ext>
            </a:extLst>
          </p:cNvPr>
          <p:cNvSpPr/>
          <p:nvPr/>
        </p:nvSpPr>
        <p:spPr>
          <a:xfrm>
            <a:off x="9121422" y="0"/>
            <a:ext cx="3070578" cy="668594"/>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dirty="0"/>
              <a:t>LI, LII, LIII, PTCI, PTCII</a:t>
            </a:r>
          </a:p>
        </p:txBody>
      </p:sp>
      <p:pic>
        <p:nvPicPr>
          <p:cNvPr id="6" name="Picture 5">
            <a:extLst>
              <a:ext uri="{FF2B5EF4-FFF2-40B4-BE49-F238E27FC236}">
                <a16:creationId xmlns:a16="http://schemas.microsoft.com/office/drawing/2014/main" id="{3DABCA6F-EA60-8CEC-8BE7-24261A4B27F7}"/>
              </a:ext>
            </a:extLst>
          </p:cNvPr>
          <p:cNvPicPr>
            <a:picLocks noChangeAspect="1"/>
          </p:cNvPicPr>
          <p:nvPr/>
        </p:nvPicPr>
        <p:blipFill>
          <a:blip r:embed="rId3"/>
          <a:stretch>
            <a:fillRect/>
          </a:stretch>
        </p:blipFill>
        <p:spPr>
          <a:xfrm>
            <a:off x="5578291" y="1904859"/>
            <a:ext cx="6500504" cy="4511455"/>
          </a:xfrm>
          <a:prstGeom prst="rect">
            <a:avLst/>
          </a:prstGeom>
        </p:spPr>
      </p:pic>
    </p:spTree>
    <p:extLst>
      <p:ext uri="{BB962C8B-B14F-4D97-AF65-F5344CB8AC3E}">
        <p14:creationId xmlns:p14="http://schemas.microsoft.com/office/powerpoint/2010/main" val="2679686110"/>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E0A035-7E6B-2153-AE1A-6CFE00BEE513}"/>
              </a:ext>
            </a:extLst>
          </p:cNvPr>
          <p:cNvPicPr>
            <a:picLocks noChangeAspect="1"/>
          </p:cNvPicPr>
          <p:nvPr/>
        </p:nvPicPr>
        <p:blipFill>
          <a:blip r:embed="rId3"/>
          <a:stretch>
            <a:fillRect/>
          </a:stretch>
        </p:blipFill>
        <p:spPr>
          <a:xfrm>
            <a:off x="170432" y="182881"/>
            <a:ext cx="11802112" cy="6510528"/>
          </a:xfrm>
          <a:prstGeom prst="rect">
            <a:avLst/>
          </a:prstGeom>
        </p:spPr>
      </p:pic>
      <p:sp>
        <p:nvSpPr>
          <p:cNvPr id="4" name="Rectangle 3">
            <a:extLst>
              <a:ext uri="{FF2B5EF4-FFF2-40B4-BE49-F238E27FC236}">
                <a16:creationId xmlns:a16="http://schemas.microsoft.com/office/drawing/2014/main" id="{1A10E3E1-CC5F-4293-5ECD-3D28D87F79E4}"/>
              </a:ext>
            </a:extLst>
          </p:cNvPr>
          <p:cNvSpPr/>
          <p:nvPr/>
        </p:nvSpPr>
        <p:spPr>
          <a:xfrm>
            <a:off x="8790432" y="646176"/>
            <a:ext cx="414528" cy="243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30DE355B-C7C9-3D4E-3C3C-C03FB06A051F}"/>
              </a:ext>
            </a:extLst>
          </p:cNvPr>
          <p:cNvSpPr txBox="1"/>
          <p:nvPr/>
        </p:nvSpPr>
        <p:spPr>
          <a:xfrm>
            <a:off x="585216" y="2182368"/>
            <a:ext cx="3316224" cy="3108543"/>
          </a:xfrm>
          <a:prstGeom prst="rect">
            <a:avLst/>
          </a:prstGeom>
          <a:noFill/>
        </p:spPr>
        <p:txBody>
          <a:bodyPr wrap="square" rtlCol="0">
            <a:spAutoFit/>
          </a:bodyPr>
          <a:lstStyle/>
          <a:p>
            <a:pPr algn="ctr"/>
            <a:r>
              <a:rPr lang="en-US" sz="2800" dirty="0"/>
              <a:t>Verify definitions</a:t>
            </a:r>
          </a:p>
          <a:p>
            <a:pPr algn="ctr"/>
            <a:r>
              <a:rPr lang="en-US" sz="2800" dirty="0">
                <a:latin typeface="Calibri" panose="020F0502020204030204" pitchFamily="34" charset="0"/>
                <a:cs typeface="Calibri" panose="020F0502020204030204" pitchFamily="34" charset="0"/>
              </a:rPr>
              <a:t>↓</a:t>
            </a:r>
            <a:endParaRPr lang="en-US" sz="2800" dirty="0"/>
          </a:p>
          <a:p>
            <a:pPr algn="ctr"/>
            <a:r>
              <a:rPr lang="en-US" sz="2800" dirty="0"/>
              <a:t>Clean the data</a:t>
            </a:r>
          </a:p>
          <a:p>
            <a:pPr algn="ctr"/>
            <a:r>
              <a:rPr lang="en-US" sz="2800" dirty="0">
                <a:latin typeface="Calibri" panose="020F0502020204030204" pitchFamily="34" charset="0"/>
                <a:cs typeface="Calibri" panose="020F0502020204030204" pitchFamily="34" charset="0"/>
              </a:rPr>
              <a:t>↓</a:t>
            </a:r>
          </a:p>
          <a:p>
            <a:pPr algn="ctr"/>
            <a:r>
              <a:rPr lang="en-US" sz="2800" dirty="0">
                <a:latin typeface="Calibri" panose="020F0502020204030204" pitchFamily="34" charset="0"/>
                <a:cs typeface="Calibri" panose="020F0502020204030204" pitchFamily="34" charset="0"/>
              </a:rPr>
              <a:t>Drill down</a:t>
            </a:r>
            <a:endParaRPr lang="en-US" sz="2800" dirty="0"/>
          </a:p>
          <a:p>
            <a:pPr algn="ctr"/>
            <a:r>
              <a:rPr lang="en-US" sz="2800" dirty="0">
                <a:latin typeface="Calibri" panose="020F0502020204030204" pitchFamily="34" charset="0"/>
                <a:cs typeface="Calibri" panose="020F0502020204030204" pitchFamily="34" charset="0"/>
              </a:rPr>
              <a:t>↓</a:t>
            </a:r>
            <a:endParaRPr lang="en-US" sz="2800" dirty="0"/>
          </a:p>
          <a:p>
            <a:pPr algn="ctr"/>
            <a:r>
              <a:rPr lang="en-US" sz="2800" dirty="0"/>
              <a:t>Act on the data</a:t>
            </a:r>
            <a:endParaRPr lang="en-US" sz="2400" dirty="0"/>
          </a:p>
        </p:txBody>
      </p:sp>
    </p:spTree>
    <p:extLst>
      <p:ext uri="{BB962C8B-B14F-4D97-AF65-F5344CB8AC3E}">
        <p14:creationId xmlns:p14="http://schemas.microsoft.com/office/powerpoint/2010/main" val="2449850120"/>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7DA099-0054-EA7C-AA60-A7347DE75FE2}"/>
              </a:ext>
            </a:extLst>
          </p:cNvPr>
          <p:cNvPicPr>
            <a:picLocks noChangeAspect="1"/>
          </p:cNvPicPr>
          <p:nvPr/>
        </p:nvPicPr>
        <p:blipFill>
          <a:blip r:embed="rId3"/>
          <a:stretch>
            <a:fillRect/>
          </a:stretch>
        </p:blipFill>
        <p:spPr>
          <a:xfrm>
            <a:off x="596032" y="134112"/>
            <a:ext cx="11315552" cy="5618909"/>
          </a:xfrm>
          <a:prstGeom prst="rect">
            <a:avLst/>
          </a:prstGeom>
        </p:spPr>
      </p:pic>
      <p:sp>
        <p:nvSpPr>
          <p:cNvPr id="4" name="Rectangle 3">
            <a:extLst>
              <a:ext uri="{FF2B5EF4-FFF2-40B4-BE49-F238E27FC236}">
                <a16:creationId xmlns:a16="http://schemas.microsoft.com/office/drawing/2014/main" id="{37B98DAC-3DF2-9EB1-A87D-7680AB4D2E63}"/>
              </a:ext>
            </a:extLst>
          </p:cNvPr>
          <p:cNvSpPr/>
          <p:nvPr/>
        </p:nvSpPr>
        <p:spPr>
          <a:xfrm>
            <a:off x="8814816" y="524256"/>
            <a:ext cx="365760" cy="219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10584080"/>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DA861-701D-37AC-9291-EE56E9E0C84B}"/>
              </a:ext>
            </a:extLst>
          </p:cNvPr>
          <p:cNvSpPr>
            <a:spLocks noGrp="1"/>
          </p:cNvSpPr>
          <p:nvPr>
            <p:ph type="title"/>
          </p:nvPr>
        </p:nvSpPr>
        <p:spPr>
          <a:xfrm>
            <a:off x="838200" y="365126"/>
            <a:ext cx="10515600" cy="867080"/>
          </a:xfrm>
        </p:spPr>
        <p:txBody>
          <a:bodyPr/>
          <a:lstStyle/>
          <a:p>
            <a:r>
              <a:rPr lang="en-US" dirty="0">
                <a:solidFill>
                  <a:schemeClr val="accent6">
                    <a:lumMod val="75000"/>
                  </a:schemeClr>
                </a:solidFill>
              </a:rPr>
              <a:t>Risk Adjusted Benchmarking </a:t>
            </a:r>
          </a:p>
        </p:txBody>
      </p:sp>
      <p:sp>
        <p:nvSpPr>
          <p:cNvPr id="3" name="Content Placeholder 2">
            <a:extLst>
              <a:ext uri="{FF2B5EF4-FFF2-40B4-BE49-F238E27FC236}">
                <a16:creationId xmlns:a16="http://schemas.microsoft.com/office/drawing/2014/main" id="{21B2877C-213F-464C-945D-573A82B55EC0}"/>
              </a:ext>
            </a:extLst>
          </p:cNvPr>
          <p:cNvSpPr>
            <a:spLocks noGrp="1"/>
          </p:cNvSpPr>
          <p:nvPr>
            <p:ph sz="half" idx="1"/>
          </p:nvPr>
        </p:nvSpPr>
        <p:spPr/>
        <p:txBody>
          <a:bodyPr/>
          <a:lstStyle/>
          <a:p>
            <a:pPr marL="0" indent="0">
              <a:buNone/>
            </a:pPr>
            <a:r>
              <a:rPr lang="en-US" b="1" dirty="0"/>
              <a:t>Upload two most recent risk adjusted benchmarking reports, one during the reporting period</a:t>
            </a:r>
          </a:p>
          <a:p>
            <a:pPr marL="0" indent="0">
              <a:buNone/>
            </a:pPr>
            <a:r>
              <a:rPr lang="en-US" u="sng" dirty="0"/>
              <a:t>Assess</a:t>
            </a:r>
            <a:r>
              <a:rPr lang="en-US" dirty="0"/>
              <a:t>:</a:t>
            </a:r>
          </a:p>
          <a:p>
            <a:pPr marL="0" indent="0">
              <a:buNone/>
            </a:pPr>
            <a:r>
              <a:rPr lang="en-US" dirty="0"/>
              <a:t> Areas of Success </a:t>
            </a:r>
          </a:p>
          <a:p>
            <a:pPr marL="0" indent="0">
              <a:buNone/>
            </a:pPr>
            <a:r>
              <a:rPr lang="en-US" dirty="0"/>
              <a:t> Areas of Opportunities </a:t>
            </a:r>
          </a:p>
          <a:p>
            <a:endParaRPr lang="en-US" dirty="0"/>
          </a:p>
          <a:p>
            <a:endParaRPr lang="en-US" dirty="0"/>
          </a:p>
          <a:p>
            <a:pPr marL="0" indent="0">
              <a:buNone/>
            </a:pPr>
            <a:endParaRPr lang="en-US" dirty="0"/>
          </a:p>
        </p:txBody>
      </p:sp>
      <p:sp>
        <p:nvSpPr>
          <p:cNvPr id="8" name="Rectangle 7">
            <a:extLst>
              <a:ext uri="{FF2B5EF4-FFF2-40B4-BE49-F238E27FC236}">
                <a16:creationId xmlns:a16="http://schemas.microsoft.com/office/drawing/2014/main" id="{28E7B41C-A944-47F6-ADCA-10ADD8B109DD}"/>
              </a:ext>
            </a:extLst>
          </p:cNvPr>
          <p:cNvSpPr/>
          <p:nvPr/>
        </p:nvSpPr>
        <p:spPr>
          <a:xfrm>
            <a:off x="6096000" y="1469524"/>
            <a:ext cx="4982405" cy="8961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Be prepared to discuss what you are doing to address outlier performance</a:t>
            </a:r>
          </a:p>
        </p:txBody>
      </p:sp>
      <p:sp>
        <p:nvSpPr>
          <p:cNvPr id="9" name="Rectangle 8">
            <a:extLst>
              <a:ext uri="{FF2B5EF4-FFF2-40B4-BE49-F238E27FC236}">
                <a16:creationId xmlns:a16="http://schemas.microsoft.com/office/drawing/2014/main" id="{3E0BF12C-0A45-47B8-857F-BF1C5FDD385B}"/>
              </a:ext>
            </a:extLst>
          </p:cNvPr>
          <p:cNvSpPr/>
          <p:nvPr/>
        </p:nvSpPr>
        <p:spPr>
          <a:xfrm>
            <a:off x="6095999" y="2564571"/>
            <a:ext cx="4982405" cy="7766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Data validation</a:t>
            </a:r>
          </a:p>
        </p:txBody>
      </p:sp>
      <p:sp>
        <p:nvSpPr>
          <p:cNvPr id="7" name="Rectangle 6">
            <a:extLst>
              <a:ext uri="{FF2B5EF4-FFF2-40B4-BE49-F238E27FC236}">
                <a16:creationId xmlns:a16="http://schemas.microsoft.com/office/drawing/2014/main" id="{C6BE35F6-AA64-4CD5-B560-965CAF5CCEA1}"/>
              </a:ext>
            </a:extLst>
          </p:cNvPr>
          <p:cNvSpPr/>
          <p:nvPr/>
        </p:nvSpPr>
        <p:spPr>
          <a:xfrm>
            <a:off x="6095999" y="3486728"/>
            <a:ext cx="4982405" cy="7766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Data drill down</a:t>
            </a:r>
          </a:p>
        </p:txBody>
      </p:sp>
      <p:sp>
        <p:nvSpPr>
          <p:cNvPr id="11" name="Rectangle 10">
            <a:extLst>
              <a:ext uri="{FF2B5EF4-FFF2-40B4-BE49-F238E27FC236}">
                <a16:creationId xmlns:a16="http://schemas.microsoft.com/office/drawing/2014/main" id="{6963E072-1B5F-4AD8-96A9-4F5A9D615CE4}"/>
              </a:ext>
            </a:extLst>
          </p:cNvPr>
          <p:cNvSpPr/>
          <p:nvPr/>
        </p:nvSpPr>
        <p:spPr>
          <a:xfrm>
            <a:off x="6095998" y="4393226"/>
            <a:ext cx="4982405" cy="7363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Action plan</a:t>
            </a:r>
          </a:p>
        </p:txBody>
      </p:sp>
      <p:sp>
        <p:nvSpPr>
          <p:cNvPr id="12" name="Rectangle 11">
            <a:extLst>
              <a:ext uri="{FF2B5EF4-FFF2-40B4-BE49-F238E27FC236}">
                <a16:creationId xmlns:a16="http://schemas.microsoft.com/office/drawing/2014/main" id="{2AE22F1B-8395-4C5D-AA28-9D2FD52E9C73}"/>
              </a:ext>
            </a:extLst>
          </p:cNvPr>
          <p:cNvSpPr/>
          <p:nvPr/>
        </p:nvSpPr>
        <p:spPr>
          <a:xfrm>
            <a:off x="6095998" y="5190679"/>
            <a:ext cx="4982405" cy="7766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Results</a:t>
            </a:r>
          </a:p>
        </p:txBody>
      </p:sp>
      <p:sp>
        <p:nvSpPr>
          <p:cNvPr id="4" name="Rectangle 3">
            <a:extLst>
              <a:ext uri="{FF2B5EF4-FFF2-40B4-BE49-F238E27FC236}">
                <a16:creationId xmlns:a16="http://schemas.microsoft.com/office/drawing/2014/main" id="{708AA5BC-C542-B7CE-3B9D-80A70744B19F}"/>
              </a:ext>
            </a:extLst>
          </p:cNvPr>
          <p:cNvSpPr/>
          <p:nvPr/>
        </p:nvSpPr>
        <p:spPr>
          <a:xfrm>
            <a:off x="5913120" y="1377696"/>
            <a:ext cx="5327904" cy="1125765"/>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80304914"/>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1D1AB-4F19-4B2E-90DF-CFD97F1397AF}"/>
              </a:ext>
            </a:extLst>
          </p:cNvPr>
          <p:cNvSpPr>
            <a:spLocks noGrp="1"/>
          </p:cNvSpPr>
          <p:nvPr>
            <p:ph type="title"/>
          </p:nvPr>
        </p:nvSpPr>
        <p:spPr>
          <a:xfrm>
            <a:off x="427037" y="633371"/>
            <a:ext cx="10515600" cy="1325563"/>
          </a:xfrm>
        </p:spPr>
        <p:txBody>
          <a:bodyPr>
            <a:normAutofit/>
          </a:bodyPr>
          <a:lstStyle/>
          <a:p>
            <a:r>
              <a:rPr lang="en-US" sz="3600" dirty="0"/>
              <a:t>7.5 Physician Participation in </a:t>
            </a:r>
            <a:r>
              <a:rPr lang="en-US" sz="3600" u="sng" dirty="0"/>
              <a:t>Prehospital </a:t>
            </a:r>
            <a:r>
              <a:rPr lang="en-US" sz="3600" dirty="0"/>
              <a:t>Performance Improvement-Type II</a:t>
            </a:r>
          </a:p>
        </p:txBody>
      </p:sp>
      <p:sp>
        <p:nvSpPr>
          <p:cNvPr id="3" name="Content Placeholder 2">
            <a:extLst>
              <a:ext uri="{FF2B5EF4-FFF2-40B4-BE49-F238E27FC236}">
                <a16:creationId xmlns:a16="http://schemas.microsoft.com/office/drawing/2014/main" id="{0D3957A5-49D3-40BC-BE45-94893FC3348D}"/>
              </a:ext>
            </a:extLst>
          </p:cNvPr>
          <p:cNvSpPr>
            <a:spLocks noGrp="1"/>
          </p:cNvSpPr>
          <p:nvPr>
            <p:ph idx="1"/>
          </p:nvPr>
        </p:nvSpPr>
        <p:spPr>
          <a:xfrm>
            <a:off x="427037" y="2051531"/>
            <a:ext cx="10515600" cy="4351338"/>
          </a:xfrm>
        </p:spPr>
        <p:txBody>
          <a:bodyPr/>
          <a:lstStyle/>
          <a:p>
            <a:r>
              <a:rPr lang="en-US" dirty="0"/>
              <a:t>EM physician participates in </a:t>
            </a:r>
            <a:r>
              <a:rPr lang="en-US" u="sng" dirty="0"/>
              <a:t>prehospital PI process</a:t>
            </a:r>
          </a:p>
          <a:p>
            <a:r>
              <a:rPr lang="en-US" dirty="0"/>
              <a:t>Participates in developing trauma-related </a:t>
            </a:r>
            <a:r>
              <a:rPr lang="en-US" u="sng" dirty="0"/>
              <a:t>prehospital protocols</a:t>
            </a:r>
          </a:p>
          <a:p>
            <a:pPr marL="0" indent="0">
              <a:buNone/>
            </a:pPr>
            <a:endParaRPr lang="en-US" dirty="0"/>
          </a:p>
          <a:p>
            <a:pPr marL="0" indent="0">
              <a:buNone/>
            </a:pPr>
            <a:r>
              <a:rPr lang="en-US" b="1" dirty="0"/>
              <a:t>Measure of Compliance:</a:t>
            </a:r>
          </a:p>
          <a:p>
            <a:r>
              <a:rPr lang="en-US" dirty="0"/>
              <a:t>Share meeting </a:t>
            </a:r>
            <a:r>
              <a:rPr lang="en-US" u="sng" dirty="0"/>
              <a:t>attendance records</a:t>
            </a:r>
          </a:p>
          <a:p>
            <a:r>
              <a:rPr lang="en-US" dirty="0"/>
              <a:t>Upload list of </a:t>
            </a:r>
            <a:r>
              <a:rPr lang="en-US" u="sng" dirty="0"/>
              <a:t>prehospital care protocols</a:t>
            </a:r>
          </a:p>
          <a:p>
            <a:r>
              <a:rPr lang="en-US" dirty="0"/>
              <a:t>List EMS opportunities for improvement that were addressed</a:t>
            </a:r>
          </a:p>
        </p:txBody>
      </p:sp>
      <p:sp>
        <p:nvSpPr>
          <p:cNvPr id="4" name="Rectangle 3">
            <a:extLst>
              <a:ext uri="{FF2B5EF4-FFF2-40B4-BE49-F238E27FC236}">
                <a16:creationId xmlns:a16="http://schemas.microsoft.com/office/drawing/2014/main" id="{B5F8E486-2322-4E3C-B811-2A2F4D2FB6C0}"/>
              </a:ext>
            </a:extLst>
          </p:cNvPr>
          <p:cNvSpPr/>
          <p:nvPr/>
        </p:nvSpPr>
        <p:spPr>
          <a:xfrm>
            <a:off x="9208656" y="1"/>
            <a:ext cx="2983344" cy="540774"/>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dirty="0"/>
              <a:t>LI, LII, LIII, PTCI, PTCII</a:t>
            </a:r>
          </a:p>
        </p:txBody>
      </p:sp>
    </p:spTree>
    <p:extLst>
      <p:ext uri="{BB962C8B-B14F-4D97-AF65-F5344CB8AC3E}">
        <p14:creationId xmlns:p14="http://schemas.microsoft.com/office/powerpoint/2010/main" val="2663550534"/>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3CD71-D6D3-4EB5-A2B7-7FD41B91E306}"/>
              </a:ext>
            </a:extLst>
          </p:cNvPr>
          <p:cNvSpPr>
            <a:spLocks noGrp="1"/>
          </p:cNvSpPr>
          <p:nvPr>
            <p:ph type="title"/>
          </p:nvPr>
        </p:nvSpPr>
        <p:spPr>
          <a:xfrm>
            <a:off x="205666" y="646048"/>
            <a:ext cx="11750360" cy="1325563"/>
          </a:xfrm>
        </p:spPr>
        <p:txBody>
          <a:bodyPr>
            <a:noAutofit/>
          </a:bodyPr>
          <a:lstStyle/>
          <a:p>
            <a:r>
              <a:rPr lang="en-US" sz="3600" dirty="0">
                <a:solidFill>
                  <a:schemeClr val="accent6">
                    <a:lumMod val="50000"/>
                  </a:schemeClr>
                </a:solidFill>
              </a:rPr>
              <a:t>7.6 Trauma Multidisciplinary PIPS Committee Attendance-Type II</a:t>
            </a:r>
          </a:p>
        </p:txBody>
      </p:sp>
      <p:sp>
        <p:nvSpPr>
          <p:cNvPr id="4" name="Content Placeholder 3">
            <a:extLst>
              <a:ext uri="{FF2B5EF4-FFF2-40B4-BE49-F238E27FC236}">
                <a16:creationId xmlns:a16="http://schemas.microsoft.com/office/drawing/2014/main" id="{275AD2B9-D109-468C-8FE5-182A0ABC03B6}"/>
              </a:ext>
            </a:extLst>
          </p:cNvPr>
          <p:cNvSpPr>
            <a:spLocks noGrp="1"/>
          </p:cNvSpPr>
          <p:nvPr>
            <p:ph sz="half" idx="2"/>
          </p:nvPr>
        </p:nvSpPr>
        <p:spPr>
          <a:xfrm>
            <a:off x="531974" y="1924241"/>
            <a:ext cx="6055342" cy="4287711"/>
          </a:xfrm>
        </p:spPr>
        <p:txBody>
          <a:bodyPr>
            <a:normAutofit/>
          </a:bodyPr>
          <a:lstStyle/>
          <a:p>
            <a:r>
              <a:rPr lang="en-US" dirty="0"/>
              <a:t>60% attendance for the TMD</a:t>
            </a:r>
          </a:p>
          <a:p>
            <a:r>
              <a:rPr lang="en-US" dirty="0"/>
              <a:t>50% attendance for surgeons</a:t>
            </a:r>
          </a:p>
          <a:p>
            <a:r>
              <a:rPr lang="en-US" dirty="0"/>
              <a:t>50% attendance for liaisons (designated alternate)</a:t>
            </a:r>
          </a:p>
          <a:p>
            <a:r>
              <a:rPr lang="en-US" dirty="0"/>
              <a:t>EM, NS, OS, CC, Anesthesia, Radiology</a:t>
            </a:r>
          </a:p>
        </p:txBody>
      </p:sp>
      <p:sp>
        <p:nvSpPr>
          <p:cNvPr id="6" name="Content Placeholder 5">
            <a:extLst>
              <a:ext uri="{FF2B5EF4-FFF2-40B4-BE49-F238E27FC236}">
                <a16:creationId xmlns:a16="http://schemas.microsoft.com/office/drawing/2014/main" id="{F8474FB3-7E10-4B37-8116-B6DDC510C28E}"/>
              </a:ext>
            </a:extLst>
          </p:cNvPr>
          <p:cNvSpPr>
            <a:spLocks noGrp="1"/>
          </p:cNvSpPr>
          <p:nvPr>
            <p:ph sz="quarter" idx="4"/>
          </p:nvPr>
        </p:nvSpPr>
        <p:spPr>
          <a:xfrm>
            <a:off x="6905932" y="1924241"/>
            <a:ext cx="4852416" cy="4428143"/>
          </a:xfrm>
        </p:spPr>
        <p:txBody>
          <a:bodyPr>
            <a:normAutofit/>
          </a:bodyPr>
          <a:lstStyle/>
          <a:p>
            <a:r>
              <a:rPr lang="en-US" dirty="0"/>
              <a:t>Combined adult and peds </a:t>
            </a:r>
          </a:p>
          <a:p>
            <a:r>
              <a:rPr lang="en-US" dirty="0"/>
              <a:t>50% attendance for each others program’s meetings</a:t>
            </a:r>
          </a:p>
          <a:p>
            <a:r>
              <a:rPr lang="en-US" dirty="0"/>
              <a:t>Can be the TMD or the TPM</a:t>
            </a:r>
          </a:p>
          <a:p>
            <a:r>
              <a:rPr lang="en-US" dirty="0"/>
              <a:t>Attendance can be met by in-person or virtual</a:t>
            </a:r>
          </a:p>
        </p:txBody>
      </p:sp>
      <p:sp>
        <p:nvSpPr>
          <p:cNvPr id="7" name="Rectangle 6">
            <a:extLst>
              <a:ext uri="{FF2B5EF4-FFF2-40B4-BE49-F238E27FC236}">
                <a16:creationId xmlns:a16="http://schemas.microsoft.com/office/drawing/2014/main" id="{4B8E376A-EAA1-4974-9FD4-8DEAD4E00554}"/>
              </a:ext>
            </a:extLst>
          </p:cNvPr>
          <p:cNvSpPr/>
          <p:nvPr/>
        </p:nvSpPr>
        <p:spPr>
          <a:xfrm>
            <a:off x="9250532" y="20267"/>
            <a:ext cx="2941468" cy="589333"/>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dirty="0"/>
              <a:t>LI, LII, LIII, PTCI, PTCII</a:t>
            </a:r>
          </a:p>
        </p:txBody>
      </p:sp>
    </p:spTree>
    <p:extLst>
      <p:ext uri="{BB962C8B-B14F-4D97-AF65-F5344CB8AC3E}">
        <p14:creationId xmlns:p14="http://schemas.microsoft.com/office/powerpoint/2010/main" val="3123937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42FA1-19AC-D633-0C39-D7057F14CD3A}"/>
              </a:ext>
            </a:extLst>
          </p:cNvPr>
          <p:cNvSpPr>
            <a:spLocks noGrp="1"/>
          </p:cNvSpPr>
          <p:nvPr>
            <p:ph type="title"/>
          </p:nvPr>
        </p:nvSpPr>
        <p:spPr>
          <a:xfrm>
            <a:off x="169459" y="119465"/>
            <a:ext cx="10515600" cy="1325563"/>
          </a:xfrm>
        </p:spPr>
        <p:txBody>
          <a:bodyPr/>
          <a:lstStyle/>
          <a:p>
            <a:r>
              <a:rPr lang="en-US" dirty="0"/>
              <a:t>1.1 Administrative Support: Key to Success</a:t>
            </a:r>
          </a:p>
        </p:txBody>
      </p:sp>
      <p:sp>
        <p:nvSpPr>
          <p:cNvPr id="3" name="Content Placeholder 2">
            <a:extLst>
              <a:ext uri="{FF2B5EF4-FFF2-40B4-BE49-F238E27FC236}">
                <a16:creationId xmlns:a16="http://schemas.microsoft.com/office/drawing/2014/main" id="{73266834-ACB5-2110-7F43-5AA77004A9F8}"/>
              </a:ext>
            </a:extLst>
          </p:cNvPr>
          <p:cNvSpPr>
            <a:spLocks noGrp="1"/>
          </p:cNvSpPr>
          <p:nvPr>
            <p:ph idx="1"/>
          </p:nvPr>
        </p:nvSpPr>
        <p:spPr>
          <a:xfrm>
            <a:off x="838200" y="1445028"/>
            <a:ext cx="10515600" cy="4351338"/>
          </a:xfrm>
        </p:spPr>
        <p:txBody>
          <a:bodyPr>
            <a:normAutofit fontScale="85000" lnSpcReduction="20000"/>
          </a:bodyPr>
          <a:lstStyle/>
          <a:p>
            <a:pPr marL="0" indent="0">
              <a:buNone/>
            </a:pPr>
            <a:r>
              <a:rPr lang="en-US" sz="4100" b="1" dirty="0"/>
              <a:t>Administrative Champion</a:t>
            </a:r>
          </a:p>
          <a:p>
            <a:pPr lvl="1">
              <a:lnSpc>
                <a:spcPct val="160000"/>
              </a:lnSpc>
            </a:pPr>
            <a:r>
              <a:rPr lang="en-US" sz="3200" dirty="0"/>
              <a:t>Necessary for program success and growth</a:t>
            </a:r>
          </a:p>
          <a:p>
            <a:pPr lvl="1">
              <a:lnSpc>
                <a:spcPct val="120000"/>
              </a:lnSpc>
              <a:spcBef>
                <a:spcPts val="0"/>
              </a:spcBef>
            </a:pPr>
            <a:r>
              <a:rPr lang="en-US" sz="3200" b="1" dirty="0"/>
              <a:t>Understands Trauma </a:t>
            </a:r>
            <a:r>
              <a:rPr lang="en-US" sz="3200" dirty="0"/>
              <a:t>–what it is, depth of resources, supports trauma leaders' responsibility and authority across the organization</a:t>
            </a:r>
          </a:p>
          <a:p>
            <a:pPr lvl="1">
              <a:lnSpc>
                <a:spcPct val="160000"/>
              </a:lnSpc>
            </a:pPr>
            <a:r>
              <a:rPr lang="en-US" sz="3200" dirty="0"/>
              <a:t>Influence with executive leadership</a:t>
            </a:r>
          </a:p>
          <a:p>
            <a:pPr lvl="1">
              <a:lnSpc>
                <a:spcPct val="160000"/>
              </a:lnSpc>
            </a:pPr>
            <a:r>
              <a:rPr lang="en-US" sz="3200" dirty="0"/>
              <a:t>Knowledge of trauma standards and financial impact </a:t>
            </a:r>
          </a:p>
          <a:p>
            <a:pPr lvl="1">
              <a:lnSpc>
                <a:spcPct val="160000"/>
              </a:lnSpc>
            </a:pPr>
            <a:r>
              <a:rPr lang="en-US" sz="3200" dirty="0"/>
              <a:t>Facilitates program and removes barriers  </a:t>
            </a:r>
          </a:p>
          <a:p>
            <a:pPr marL="0" indent="0">
              <a:buNone/>
            </a:pPr>
            <a:r>
              <a:rPr lang="en-US" dirty="0"/>
              <a:t> </a:t>
            </a:r>
          </a:p>
          <a:p>
            <a:pPr lvl="1"/>
            <a:endParaRPr lang="en-US" dirty="0"/>
          </a:p>
        </p:txBody>
      </p:sp>
    </p:spTree>
    <p:extLst>
      <p:ext uri="{BB962C8B-B14F-4D97-AF65-F5344CB8AC3E}">
        <p14:creationId xmlns:p14="http://schemas.microsoft.com/office/powerpoint/2010/main" val="784355911"/>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126F9-4724-4E82-89EF-14EDF8EE7D65}"/>
              </a:ext>
            </a:extLst>
          </p:cNvPr>
          <p:cNvSpPr>
            <a:spLocks noGrp="1"/>
          </p:cNvSpPr>
          <p:nvPr>
            <p:ph type="title"/>
          </p:nvPr>
        </p:nvSpPr>
        <p:spPr>
          <a:xfrm>
            <a:off x="224028" y="59562"/>
            <a:ext cx="11743944" cy="795461"/>
          </a:xfrm>
        </p:spPr>
        <p:txBody>
          <a:bodyPr>
            <a:normAutofit/>
          </a:bodyPr>
          <a:lstStyle/>
          <a:p>
            <a:r>
              <a:rPr lang="en-US" sz="4000" dirty="0">
                <a:solidFill>
                  <a:schemeClr val="accent6">
                    <a:lumMod val="50000"/>
                  </a:schemeClr>
                </a:solidFill>
              </a:rPr>
              <a:t>7.6 Trauma Multi-disciplinary PIPS Committee Attendance</a:t>
            </a:r>
            <a:endParaRPr lang="en-US" sz="4000" dirty="0"/>
          </a:p>
        </p:txBody>
      </p:sp>
      <p:pic>
        <p:nvPicPr>
          <p:cNvPr id="4" name="Content Placeholder 3">
            <a:extLst>
              <a:ext uri="{FF2B5EF4-FFF2-40B4-BE49-F238E27FC236}">
                <a16:creationId xmlns:a16="http://schemas.microsoft.com/office/drawing/2014/main" id="{90ADFC17-DA93-4ABF-A3B1-C0CECFC3736F}"/>
              </a:ext>
            </a:extLst>
          </p:cNvPr>
          <p:cNvPicPr>
            <a:picLocks noGrp="1" noChangeAspect="1"/>
          </p:cNvPicPr>
          <p:nvPr>
            <p:ph idx="1"/>
          </p:nvPr>
        </p:nvPicPr>
        <p:blipFill rotWithShape="1">
          <a:blip r:embed="rId3"/>
          <a:srcRect t="21152"/>
          <a:stretch/>
        </p:blipFill>
        <p:spPr>
          <a:xfrm>
            <a:off x="0" y="1133855"/>
            <a:ext cx="12192000" cy="4590289"/>
          </a:xfrm>
          <a:prstGeom prst="rect">
            <a:avLst/>
          </a:prstGeom>
        </p:spPr>
      </p:pic>
      <p:sp>
        <p:nvSpPr>
          <p:cNvPr id="3" name="Rectangle 2">
            <a:extLst>
              <a:ext uri="{FF2B5EF4-FFF2-40B4-BE49-F238E27FC236}">
                <a16:creationId xmlns:a16="http://schemas.microsoft.com/office/drawing/2014/main" id="{C2A3C03B-8BF2-3B7F-2EDC-4D63095F3279}"/>
              </a:ext>
            </a:extLst>
          </p:cNvPr>
          <p:cNvSpPr/>
          <p:nvPr/>
        </p:nvSpPr>
        <p:spPr>
          <a:xfrm>
            <a:off x="6256932" y="1133855"/>
            <a:ext cx="1865376" cy="68275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131FE4F8-9176-F155-0464-31818C239335}"/>
              </a:ext>
            </a:extLst>
          </p:cNvPr>
          <p:cNvSpPr/>
          <p:nvPr/>
        </p:nvSpPr>
        <p:spPr>
          <a:xfrm>
            <a:off x="9976475" y="1140786"/>
            <a:ext cx="1865376" cy="68275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43347628"/>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ACABF-943F-4AE7-87BC-B41CB9389E21}"/>
              </a:ext>
            </a:extLst>
          </p:cNvPr>
          <p:cNvSpPr>
            <a:spLocks noGrp="1"/>
          </p:cNvSpPr>
          <p:nvPr>
            <p:ph type="title"/>
          </p:nvPr>
        </p:nvSpPr>
        <p:spPr>
          <a:xfrm>
            <a:off x="445008" y="571602"/>
            <a:ext cx="10918624" cy="1325563"/>
          </a:xfrm>
        </p:spPr>
        <p:txBody>
          <a:bodyPr>
            <a:normAutofit/>
          </a:bodyPr>
          <a:lstStyle/>
          <a:p>
            <a:r>
              <a:rPr lang="en-US" sz="4400" dirty="0"/>
              <a:t>7.7 Mortality Review-Type II</a:t>
            </a:r>
          </a:p>
        </p:txBody>
      </p:sp>
      <p:sp>
        <p:nvSpPr>
          <p:cNvPr id="3" name="Content Placeholder 2">
            <a:extLst>
              <a:ext uri="{FF2B5EF4-FFF2-40B4-BE49-F238E27FC236}">
                <a16:creationId xmlns:a16="http://schemas.microsoft.com/office/drawing/2014/main" id="{CE3F1E15-32B7-4B93-908C-43B86D333597}"/>
              </a:ext>
            </a:extLst>
          </p:cNvPr>
          <p:cNvSpPr>
            <a:spLocks noGrp="1"/>
          </p:cNvSpPr>
          <p:nvPr>
            <p:ph idx="1"/>
          </p:nvPr>
        </p:nvSpPr>
        <p:spPr>
          <a:xfrm>
            <a:off x="445008" y="2141537"/>
            <a:ext cx="11301984" cy="4351338"/>
          </a:xfrm>
        </p:spPr>
        <p:txBody>
          <a:bodyPr/>
          <a:lstStyle/>
          <a:p>
            <a:r>
              <a:rPr lang="en-US" u="sng" dirty="0"/>
              <a:t>All</a:t>
            </a:r>
            <a:r>
              <a:rPr lang="en-US" dirty="0"/>
              <a:t> trauma-related </a:t>
            </a:r>
            <a:r>
              <a:rPr lang="en-US" u="sng" dirty="0"/>
              <a:t>mortality</a:t>
            </a:r>
            <a:r>
              <a:rPr lang="en-US" dirty="0"/>
              <a:t> cases and transfer to </a:t>
            </a:r>
            <a:r>
              <a:rPr lang="en-US" u="sng" dirty="0"/>
              <a:t>hospice</a:t>
            </a:r>
            <a:r>
              <a:rPr lang="en-US" dirty="0"/>
              <a:t> are reviewed</a:t>
            </a:r>
          </a:p>
          <a:p>
            <a:pPr marL="0" indent="0">
              <a:buNone/>
            </a:pPr>
            <a:endParaRPr lang="en-US" dirty="0"/>
          </a:p>
          <a:p>
            <a:r>
              <a:rPr lang="en-US" dirty="0"/>
              <a:t>Classified for potential opportunities for improvement</a:t>
            </a:r>
          </a:p>
          <a:p>
            <a:pPr lvl="1"/>
            <a:r>
              <a:rPr lang="en-US" dirty="0"/>
              <a:t>Mortality with opportunity for improvement</a:t>
            </a:r>
          </a:p>
          <a:p>
            <a:pPr lvl="1"/>
            <a:r>
              <a:rPr lang="en-US" dirty="0"/>
              <a:t>Mortality without opportunity for improvement</a:t>
            </a:r>
          </a:p>
          <a:p>
            <a:pPr marL="457200" lvl="1" indent="0">
              <a:buNone/>
            </a:pPr>
            <a:endParaRPr lang="en-US" dirty="0"/>
          </a:p>
          <a:p>
            <a:r>
              <a:rPr lang="en-US" dirty="0"/>
              <a:t>Use consent agenda to close out Hospice Cases to stay timely</a:t>
            </a:r>
          </a:p>
        </p:txBody>
      </p:sp>
      <p:sp>
        <p:nvSpPr>
          <p:cNvPr id="4" name="Rectangle 3">
            <a:extLst>
              <a:ext uri="{FF2B5EF4-FFF2-40B4-BE49-F238E27FC236}">
                <a16:creationId xmlns:a16="http://schemas.microsoft.com/office/drawing/2014/main" id="{F56925DD-8692-4D33-95AA-8AF0382FA638}"/>
              </a:ext>
            </a:extLst>
          </p:cNvPr>
          <p:cNvSpPr/>
          <p:nvPr/>
        </p:nvSpPr>
        <p:spPr>
          <a:xfrm>
            <a:off x="9121422" y="0"/>
            <a:ext cx="3070578" cy="648929"/>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dirty="0"/>
              <a:t>LI, LII, LIII, PTCI, PTCII</a:t>
            </a:r>
          </a:p>
        </p:txBody>
      </p:sp>
    </p:spTree>
    <p:extLst>
      <p:ext uri="{BB962C8B-B14F-4D97-AF65-F5344CB8AC3E}">
        <p14:creationId xmlns:p14="http://schemas.microsoft.com/office/powerpoint/2010/main" val="1371378364"/>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AD3E0-C880-4638-B8EE-8D3D7C957E24}"/>
              </a:ext>
            </a:extLst>
          </p:cNvPr>
          <p:cNvSpPr>
            <a:spLocks noGrp="1"/>
          </p:cNvSpPr>
          <p:nvPr>
            <p:ph type="title"/>
          </p:nvPr>
        </p:nvSpPr>
        <p:spPr>
          <a:xfrm>
            <a:off x="695697" y="127618"/>
            <a:ext cx="10515600" cy="1325563"/>
          </a:xfrm>
        </p:spPr>
        <p:txBody>
          <a:bodyPr/>
          <a:lstStyle/>
          <a:p>
            <a:r>
              <a:rPr lang="en-US" dirty="0"/>
              <a:t>7.7 Mortality Review</a:t>
            </a:r>
          </a:p>
        </p:txBody>
      </p:sp>
      <p:pic>
        <p:nvPicPr>
          <p:cNvPr id="5" name="Content Placeholder 4">
            <a:extLst>
              <a:ext uri="{FF2B5EF4-FFF2-40B4-BE49-F238E27FC236}">
                <a16:creationId xmlns:a16="http://schemas.microsoft.com/office/drawing/2014/main" id="{E250F20E-5CD7-4A38-84F0-01E155CEDAC6}"/>
              </a:ext>
            </a:extLst>
          </p:cNvPr>
          <p:cNvPicPr>
            <a:picLocks noGrp="1" noChangeAspect="1"/>
          </p:cNvPicPr>
          <p:nvPr>
            <p:ph idx="1"/>
          </p:nvPr>
        </p:nvPicPr>
        <p:blipFill>
          <a:blip r:embed="rId3"/>
          <a:stretch>
            <a:fillRect/>
          </a:stretch>
        </p:blipFill>
        <p:spPr>
          <a:xfrm>
            <a:off x="695697" y="1549939"/>
            <a:ext cx="10515600" cy="3380922"/>
          </a:xfrm>
        </p:spPr>
      </p:pic>
    </p:spTree>
    <p:extLst>
      <p:ext uri="{BB962C8B-B14F-4D97-AF65-F5344CB8AC3E}">
        <p14:creationId xmlns:p14="http://schemas.microsoft.com/office/powerpoint/2010/main" val="2097232147"/>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16BCE-A9F2-4975-8C22-A4BC1CC6C098}"/>
              </a:ext>
            </a:extLst>
          </p:cNvPr>
          <p:cNvSpPr>
            <a:spLocks noGrp="1"/>
          </p:cNvSpPr>
          <p:nvPr>
            <p:ph type="title"/>
          </p:nvPr>
        </p:nvSpPr>
        <p:spPr>
          <a:xfrm>
            <a:off x="141110" y="631624"/>
            <a:ext cx="11385871" cy="1353788"/>
          </a:xfrm>
        </p:spPr>
        <p:txBody>
          <a:bodyPr>
            <a:normAutofit/>
          </a:bodyPr>
          <a:lstStyle/>
          <a:p>
            <a:r>
              <a:rPr lang="en-US" sz="4400" dirty="0"/>
              <a:t>7.8 Nonsurgical Trauma Admissions Review-Type II</a:t>
            </a:r>
          </a:p>
        </p:txBody>
      </p:sp>
      <p:sp>
        <p:nvSpPr>
          <p:cNvPr id="3" name="Content Placeholder 2">
            <a:extLst>
              <a:ext uri="{FF2B5EF4-FFF2-40B4-BE49-F238E27FC236}">
                <a16:creationId xmlns:a16="http://schemas.microsoft.com/office/drawing/2014/main" id="{CAA72581-B45D-4E07-8FEF-D09D4E5DEDCD}"/>
              </a:ext>
            </a:extLst>
          </p:cNvPr>
          <p:cNvSpPr>
            <a:spLocks noGrp="1"/>
          </p:cNvSpPr>
          <p:nvPr>
            <p:ph idx="1"/>
          </p:nvPr>
        </p:nvSpPr>
        <p:spPr>
          <a:xfrm>
            <a:off x="353568" y="1747079"/>
            <a:ext cx="11173413" cy="4351338"/>
          </a:xfrm>
        </p:spPr>
        <p:txBody>
          <a:bodyPr>
            <a:normAutofit fontScale="92500" lnSpcReduction="10000"/>
          </a:bodyPr>
          <a:lstStyle/>
          <a:p>
            <a:r>
              <a:rPr lang="en-US" dirty="0"/>
              <a:t>All nonsurgical admissions reviewed by the trauma program</a:t>
            </a:r>
          </a:p>
          <a:p>
            <a:r>
              <a:rPr lang="en-US" dirty="0"/>
              <a:t>NSA reviewed in secondary review by the TMD:</a:t>
            </a:r>
          </a:p>
          <a:p>
            <a:pPr lvl="1"/>
            <a:r>
              <a:rPr lang="en-US" dirty="0"/>
              <a:t>ISS &gt; 9</a:t>
            </a:r>
          </a:p>
          <a:p>
            <a:pPr lvl="1"/>
            <a:r>
              <a:rPr lang="en-US" dirty="0"/>
              <a:t>Without a trauma or other surgical consult</a:t>
            </a:r>
          </a:p>
          <a:p>
            <a:pPr lvl="1"/>
            <a:r>
              <a:rPr lang="en-US" dirty="0"/>
              <a:t>With opportunity for improvement identified at primary review</a:t>
            </a:r>
          </a:p>
          <a:p>
            <a:pPr lvl="1"/>
            <a:r>
              <a:rPr lang="en-US" b="1" dirty="0"/>
              <a:t>Nelson Score ≤ 5</a:t>
            </a:r>
          </a:p>
          <a:p>
            <a:r>
              <a:rPr lang="en-US" dirty="0"/>
              <a:t>NSA case closed at primary review:</a:t>
            </a:r>
          </a:p>
          <a:p>
            <a:pPr lvl="1"/>
            <a:r>
              <a:rPr lang="en-US" dirty="0"/>
              <a:t>Admission that had surgical or trauma consultation</a:t>
            </a:r>
          </a:p>
          <a:p>
            <a:pPr lvl="1"/>
            <a:r>
              <a:rPr lang="en-US" dirty="0"/>
              <a:t>ISS ≤ 9</a:t>
            </a:r>
          </a:p>
          <a:p>
            <a:pPr lvl="1"/>
            <a:r>
              <a:rPr lang="en-US" b="1" dirty="0"/>
              <a:t>Nelson Score ≥ 6</a:t>
            </a:r>
          </a:p>
          <a:p>
            <a:r>
              <a:rPr lang="en-US" dirty="0"/>
              <a:t>Describe this process in the PIPS plan</a:t>
            </a:r>
          </a:p>
        </p:txBody>
      </p:sp>
      <p:sp>
        <p:nvSpPr>
          <p:cNvPr id="4" name="Rectangle 3">
            <a:extLst>
              <a:ext uri="{FF2B5EF4-FFF2-40B4-BE49-F238E27FC236}">
                <a16:creationId xmlns:a16="http://schemas.microsoft.com/office/drawing/2014/main" id="{1F16FED3-3870-4F48-A1F2-D5201D28223A}"/>
              </a:ext>
            </a:extLst>
          </p:cNvPr>
          <p:cNvSpPr/>
          <p:nvPr/>
        </p:nvSpPr>
        <p:spPr>
          <a:xfrm>
            <a:off x="9121422" y="0"/>
            <a:ext cx="3070578" cy="621792"/>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dirty="0"/>
              <a:t>LI, LII, LIII, PTCI, PTCII</a:t>
            </a:r>
          </a:p>
        </p:txBody>
      </p:sp>
    </p:spTree>
    <p:extLst>
      <p:ext uri="{BB962C8B-B14F-4D97-AF65-F5344CB8AC3E}">
        <p14:creationId xmlns:p14="http://schemas.microsoft.com/office/powerpoint/2010/main" val="4183774614"/>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0D2D4-F4A0-4DE8-A5D6-89D295323BBD}"/>
              </a:ext>
            </a:extLst>
          </p:cNvPr>
          <p:cNvSpPr>
            <a:spLocks noGrp="1"/>
          </p:cNvSpPr>
          <p:nvPr>
            <p:ph type="title"/>
          </p:nvPr>
        </p:nvSpPr>
        <p:spPr>
          <a:xfrm>
            <a:off x="627611" y="280337"/>
            <a:ext cx="10515600" cy="749648"/>
          </a:xfrm>
        </p:spPr>
        <p:txBody>
          <a:bodyPr>
            <a:normAutofit fontScale="90000"/>
          </a:bodyPr>
          <a:lstStyle/>
          <a:p>
            <a:r>
              <a:rPr lang="en-US" dirty="0"/>
              <a:t>Nelson Tool</a:t>
            </a:r>
          </a:p>
        </p:txBody>
      </p:sp>
      <p:pic>
        <p:nvPicPr>
          <p:cNvPr id="7" name="Picture 6">
            <a:extLst>
              <a:ext uri="{FF2B5EF4-FFF2-40B4-BE49-F238E27FC236}">
                <a16:creationId xmlns:a16="http://schemas.microsoft.com/office/drawing/2014/main" id="{D42FEDBA-8EE5-4F3F-B674-A6ABDAB5A200}"/>
              </a:ext>
            </a:extLst>
          </p:cNvPr>
          <p:cNvPicPr>
            <a:picLocks noChangeAspect="1"/>
          </p:cNvPicPr>
          <p:nvPr/>
        </p:nvPicPr>
        <p:blipFill rotWithShape="1">
          <a:blip r:embed="rId3"/>
          <a:srcRect t="7401"/>
          <a:stretch/>
        </p:blipFill>
        <p:spPr>
          <a:xfrm>
            <a:off x="538942" y="1029985"/>
            <a:ext cx="5346470" cy="4370633"/>
          </a:xfrm>
          <a:prstGeom prst="rect">
            <a:avLst/>
          </a:prstGeom>
          <a:ln w="6350">
            <a:solidFill>
              <a:schemeClr val="tx1"/>
            </a:solidFill>
          </a:ln>
        </p:spPr>
      </p:pic>
      <p:sp>
        <p:nvSpPr>
          <p:cNvPr id="9" name="TextBox 8">
            <a:extLst>
              <a:ext uri="{FF2B5EF4-FFF2-40B4-BE49-F238E27FC236}">
                <a16:creationId xmlns:a16="http://schemas.microsoft.com/office/drawing/2014/main" id="{BA0231A6-83DF-4E6B-B499-E30205AE94FB}"/>
              </a:ext>
            </a:extLst>
          </p:cNvPr>
          <p:cNvSpPr txBox="1"/>
          <p:nvPr/>
        </p:nvSpPr>
        <p:spPr>
          <a:xfrm>
            <a:off x="3259974" y="5827380"/>
            <a:ext cx="8163929" cy="369332"/>
          </a:xfrm>
          <a:prstGeom prst="rect">
            <a:avLst/>
          </a:prstGeom>
          <a:noFill/>
        </p:spPr>
        <p:txBody>
          <a:bodyPr wrap="square">
            <a:spAutoFit/>
          </a:bodyPr>
          <a:lstStyle/>
          <a:p>
            <a:r>
              <a:rPr lang="en-US" b="0" i="1" dirty="0">
                <a:solidFill>
                  <a:srgbClr val="3B3030"/>
                </a:solidFill>
                <a:effectLst/>
                <a:latin typeface="Fira Sans" panose="020B0604020202020204" pitchFamily="34" charset="0"/>
              </a:rPr>
              <a:t>Journal of Trauma Nursing </a:t>
            </a:r>
            <a:r>
              <a:rPr lang="en-US" b="0" i="0" u="sng" dirty="0">
                <a:solidFill>
                  <a:srgbClr val="003A68"/>
                </a:solidFill>
                <a:effectLst/>
                <a:latin typeface="Fira Sans" panose="020B0604020202020204" pitchFamily="34" charset="0"/>
                <a:hlinkClick r:id="rId4"/>
              </a:rPr>
              <a:t>29(5):p 266-271, September/October 2022.</a:t>
            </a:r>
            <a:endParaRPr lang="en-US" dirty="0"/>
          </a:p>
        </p:txBody>
      </p:sp>
      <p:graphicFrame>
        <p:nvGraphicFramePr>
          <p:cNvPr id="8" name="Table 9">
            <a:extLst>
              <a:ext uri="{FF2B5EF4-FFF2-40B4-BE49-F238E27FC236}">
                <a16:creationId xmlns:a16="http://schemas.microsoft.com/office/drawing/2014/main" id="{FAC90D31-3CC4-E9F7-2FD5-151040AA2907}"/>
              </a:ext>
            </a:extLst>
          </p:cNvPr>
          <p:cNvGraphicFramePr>
            <a:graphicFrameLocks noGrp="1"/>
          </p:cNvGraphicFramePr>
          <p:nvPr/>
        </p:nvGraphicFramePr>
        <p:xfrm>
          <a:off x="6632154" y="1029985"/>
          <a:ext cx="4791749" cy="640080"/>
        </p:xfrm>
        <a:graphic>
          <a:graphicData uri="http://schemas.openxmlformats.org/drawingml/2006/table">
            <a:tbl>
              <a:tblPr firstRow="1" bandRow="1">
                <a:tableStyleId>{5C22544A-7EE6-4342-B048-85BDC9FD1C3A}</a:tableStyleId>
              </a:tblPr>
              <a:tblGrid>
                <a:gridCol w="4791749">
                  <a:extLst>
                    <a:ext uri="{9D8B030D-6E8A-4147-A177-3AD203B41FA5}">
                      <a16:colId xmlns:a16="http://schemas.microsoft.com/office/drawing/2014/main" val="46895181"/>
                    </a:ext>
                  </a:extLst>
                </a:gridCol>
              </a:tblGrid>
              <a:tr h="0">
                <a:tc>
                  <a:txBody>
                    <a:bodyPr/>
                    <a:lstStyle/>
                    <a:p>
                      <a:r>
                        <a:rPr lang="en-US" dirty="0"/>
                        <a:t>Tool for the Evaluation of </a:t>
                      </a:r>
                      <a:r>
                        <a:rPr lang="en-US" dirty="0" err="1"/>
                        <a:t>Nontrauma</a:t>
                      </a:r>
                      <a:r>
                        <a:rPr lang="en-US" dirty="0"/>
                        <a:t> Service Admissions</a:t>
                      </a:r>
                    </a:p>
                  </a:txBody>
                  <a:tcPr/>
                </a:tc>
                <a:extLst>
                  <a:ext uri="{0D108BD9-81ED-4DB2-BD59-A6C34878D82A}">
                    <a16:rowId xmlns:a16="http://schemas.microsoft.com/office/drawing/2014/main" val="1236329015"/>
                  </a:ext>
                </a:extLst>
              </a:tr>
            </a:tbl>
          </a:graphicData>
        </a:graphic>
      </p:graphicFrame>
      <p:graphicFrame>
        <p:nvGraphicFramePr>
          <p:cNvPr id="11" name="Table 11">
            <a:extLst>
              <a:ext uri="{FF2B5EF4-FFF2-40B4-BE49-F238E27FC236}">
                <a16:creationId xmlns:a16="http://schemas.microsoft.com/office/drawing/2014/main" id="{48F70B59-EE6B-F824-2365-EBADE6045B74}"/>
              </a:ext>
            </a:extLst>
          </p:cNvPr>
          <p:cNvGraphicFramePr>
            <a:graphicFrameLocks noGrp="1"/>
          </p:cNvGraphicFramePr>
          <p:nvPr/>
        </p:nvGraphicFramePr>
        <p:xfrm>
          <a:off x="6632154" y="1670065"/>
          <a:ext cx="4791750" cy="3083587"/>
        </p:xfrm>
        <a:graphic>
          <a:graphicData uri="http://schemas.openxmlformats.org/drawingml/2006/table">
            <a:tbl>
              <a:tblPr firstRow="1" bandRow="1">
                <a:tableStyleId>{5C22544A-7EE6-4342-B048-85BDC9FD1C3A}</a:tableStyleId>
              </a:tblPr>
              <a:tblGrid>
                <a:gridCol w="3349128">
                  <a:extLst>
                    <a:ext uri="{9D8B030D-6E8A-4147-A177-3AD203B41FA5}">
                      <a16:colId xmlns:a16="http://schemas.microsoft.com/office/drawing/2014/main" val="762234482"/>
                    </a:ext>
                  </a:extLst>
                </a:gridCol>
                <a:gridCol w="1442622">
                  <a:extLst>
                    <a:ext uri="{9D8B030D-6E8A-4147-A177-3AD203B41FA5}">
                      <a16:colId xmlns:a16="http://schemas.microsoft.com/office/drawing/2014/main" val="1816521465"/>
                    </a:ext>
                  </a:extLst>
                </a:gridCol>
              </a:tblGrid>
              <a:tr h="523267">
                <a:tc>
                  <a:txBody>
                    <a:bodyPr/>
                    <a:lstStyle/>
                    <a:p>
                      <a:r>
                        <a:rPr lang="en-US" dirty="0">
                          <a:solidFill>
                            <a:sysClr val="windowText" lastClr="000000"/>
                          </a:solidFill>
                        </a:rPr>
                        <a:t>Algorithm/Criteria</a:t>
                      </a:r>
                    </a:p>
                  </a:txBody>
                  <a:tcPr>
                    <a:solidFill>
                      <a:schemeClr val="accent1">
                        <a:lumMod val="20000"/>
                        <a:lumOff val="80000"/>
                      </a:schemeClr>
                    </a:solidFill>
                  </a:tcPr>
                </a:tc>
                <a:tc>
                  <a:txBody>
                    <a:bodyPr/>
                    <a:lstStyle/>
                    <a:p>
                      <a:r>
                        <a:rPr lang="en-US" dirty="0">
                          <a:solidFill>
                            <a:schemeClr val="tx1"/>
                          </a:solidFill>
                        </a:rPr>
                        <a:t>    Points </a:t>
                      </a:r>
                    </a:p>
                  </a:txBody>
                  <a:tcPr>
                    <a:solidFill>
                      <a:schemeClr val="accent1">
                        <a:lumMod val="20000"/>
                        <a:lumOff val="80000"/>
                      </a:schemeClr>
                    </a:solidFill>
                  </a:tcPr>
                </a:tc>
                <a:extLst>
                  <a:ext uri="{0D108BD9-81ED-4DB2-BD59-A6C34878D82A}">
                    <a16:rowId xmlns:a16="http://schemas.microsoft.com/office/drawing/2014/main" val="1466904885"/>
                  </a:ext>
                </a:extLst>
              </a:tr>
              <a:tr h="365699">
                <a:tc>
                  <a:txBody>
                    <a:bodyPr/>
                    <a:lstStyle/>
                    <a:p>
                      <a:r>
                        <a:rPr lang="en-US" dirty="0"/>
                        <a:t>Age &gt;65 years</a:t>
                      </a:r>
                    </a:p>
                  </a:txBody>
                  <a:tcPr/>
                </a:tc>
                <a:tc>
                  <a:txBody>
                    <a:bodyPr/>
                    <a:lstStyle/>
                    <a:p>
                      <a:pPr algn="ctr"/>
                      <a:r>
                        <a:rPr lang="en-US" dirty="0"/>
                        <a:t>1</a:t>
                      </a:r>
                    </a:p>
                  </a:txBody>
                  <a:tcPr/>
                </a:tc>
                <a:extLst>
                  <a:ext uri="{0D108BD9-81ED-4DB2-BD59-A6C34878D82A}">
                    <a16:rowId xmlns:a16="http://schemas.microsoft.com/office/drawing/2014/main" val="1287291879"/>
                  </a:ext>
                </a:extLst>
              </a:tr>
              <a:tr h="365699">
                <a:tc>
                  <a:txBody>
                    <a:bodyPr/>
                    <a:lstStyle/>
                    <a:p>
                      <a:r>
                        <a:rPr lang="en-US" dirty="0"/>
                        <a:t>3 or more comorbidities</a:t>
                      </a:r>
                    </a:p>
                  </a:txBody>
                  <a:tcPr/>
                </a:tc>
                <a:tc>
                  <a:txBody>
                    <a:bodyPr/>
                    <a:lstStyle/>
                    <a:p>
                      <a:pPr algn="ctr"/>
                      <a:r>
                        <a:rPr lang="en-US" dirty="0"/>
                        <a:t>1</a:t>
                      </a:r>
                    </a:p>
                  </a:txBody>
                  <a:tcPr/>
                </a:tc>
                <a:extLst>
                  <a:ext uri="{0D108BD9-81ED-4DB2-BD59-A6C34878D82A}">
                    <a16:rowId xmlns:a16="http://schemas.microsoft.com/office/drawing/2014/main" val="4248795472"/>
                  </a:ext>
                </a:extLst>
              </a:tr>
              <a:tr h="365699">
                <a:tc>
                  <a:txBody>
                    <a:bodyPr/>
                    <a:lstStyle/>
                    <a:p>
                      <a:r>
                        <a:rPr lang="en-US" dirty="0"/>
                        <a:t>ISS &lt; 10</a:t>
                      </a:r>
                    </a:p>
                  </a:txBody>
                  <a:tcPr/>
                </a:tc>
                <a:tc>
                  <a:txBody>
                    <a:bodyPr/>
                    <a:lstStyle/>
                    <a:p>
                      <a:pPr algn="ctr"/>
                      <a:r>
                        <a:rPr lang="en-US" dirty="0"/>
                        <a:t>1</a:t>
                      </a:r>
                    </a:p>
                  </a:txBody>
                  <a:tcPr/>
                </a:tc>
                <a:extLst>
                  <a:ext uri="{0D108BD9-81ED-4DB2-BD59-A6C34878D82A}">
                    <a16:rowId xmlns:a16="http://schemas.microsoft.com/office/drawing/2014/main" val="811213506"/>
                  </a:ext>
                </a:extLst>
              </a:tr>
              <a:tr h="365699">
                <a:tc>
                  <a:txBody>
                    <a:bodyPr/>
                    <a:lstStyle/>
                    <a:p>
                      <a:r>
                        <a:rPr lang="en-US" dirty="0"/>
                        <a:t>MOI GLF</a:t>
                      </a:r>
                    </a:p>
                  </a:txBody>
                  <a:tcPr/>
                </a:tc>
                <a:tc>
                  <a:txBody>
                    <a:bodyPr/>
                    <a:lstStyle/>
                    <a:p>
                      <a:pPr algn="ctr"/>
                      <a:r>
                        <a:rPr lang="en-US" dirty="0"/>
                        <a:t>1</a:t>
                      </a:r>
                    </a:p>
                  </a:txBody>
                  <a:tcPr/>
                </a:tc>
                <a:extLst>
                  <a:ext uri="{0D108BD9-81ED-4DB2-BD59-A6C34878D82A}">
                    <a16:rowId xmlns:a16="http://schemas.microsoft.com/office/drawing/2014/main" val="1122590279"/>
                  </a:ext>
                </a:extLst>
              </a:tr>
              <a:tr h="365699">
                <a:tc>
                  <a:txBody>
                    <a:bodyPr/>
                    <a:lstStyle/>
                    <a:p>
                      <a:r>
                        <a:rPr lang="en-US" dirty="0"/>
                        <a:t>No ICU admission</a:t>
                      </a:r>
                    </a:p>
                  </a:txBody>
                  <a:tcPr/>
                </a:tc>
                <a:tc>
                  <a:txBody>
                    <a:bodyPr/>
                    <a:lstStyle/>
                    <a:p>
                      <a:pPr algn="ctr"/>
                      <a:r>
                        <a:rPr lang="en-US" dirty="0"/>
                        <a:t>1</a:t>
                      </a:r>
                    </a:p>
                  </a:txBody>
                  <a:tcPr/>
                </a:tc>
                <a:extLst>
                  <a:ext uri="{0D108BD9-81ED-4DB2-BD59-A6C34878D82A}">
                    <a16:rowId xmlns:a16="http://schemas.microsoft.com/office/drawing/2014/main" val="3131983211"/>
                  </a:ext>
                </a:extLst>
              </a:tr>
              <a:tr h="365699">
                <a:tc>
                  <a:txBody>
                    <a:bodyPr/>
                    <a:lstStyle/>
                    <a:p>
                      <a:r>
                        <a:rPr lang="en-US" dirty="0"/>
                        <a:t>No need for surgical intervention</a:t>
                      </a:r>
                    </a:p>
                  </a:txBody>
                  <a:tcPr/>
                </a:tc>
                <a:tc>
                  <a:txBody>
                    <a:bodyPr/>
                    <a:lstStyle/>
                    <a:p>
                      <a:pPr algn="ctr"/>
                      <a:r>
                        <a:rPr lang="en-US" dirty="0"/>
                        <a:t>1</a:t>
                      </a:r>
                    </a:p>
                  </a:txBody>
                  <a:tcPr/>
                </a:tc>
                <a:extLst>
                  <a:ext uri="{0D108BD9-81ED-4DB2-BD59-A6C34878D82A}">
                    <a16:rowId xmlns:a16="http://schemas.microsoft.com/office/drawing/2014/main" val="4277128350"/>
                  </a:ext>
                </a:extLst>
              </a:tr>
              <a:tr h="365699">
                <a:tc>
                  <a:txBody>
                    <a:bodyPr/>
                    <a:lstStyle/>
                    <a:p>
                      <a:r>
                        <a:rPr lang="en-US" dirty="0"/>
                        <a:t>No blood products</a:t>
                      </a:r>
                    </a:p>
                  </a:txBody>
                  <a:tcPr/>
                </a:tc>
                <a:tc>
                  <a:txBody>
                    <a:bodyPr/>
                    <a:lstStyle/>
                    <a:p>
                      <a:pPr algn="ctr"/>
                      <a:r>
                        <a:rPr lang="en-US" dirty="0"/>
                        <a:t>1</a:t>
                      </a:r>
                    </a:p>
                  </a:txBody>
                  <a:tcPr/>
                </a:tc>
                <a:extLst>
                  <a:ext uri="{0D108BD9-81ED-4DB2-BD59-A6C34878D82A}">
                    <a16:rowId xmlns:a16="http://schemas.microsoft.com/office/drawing/2014/main" val="931661567"/>
                  </a:ext>
                </a:extLst>
              </a:tr>
            </a:tbl>
          </a:graphicData>
        </a:graphic>
      </p:graphicFrame>
    </p:spTree>
    <p:extLst>
      <p:ext uri="{BB962C8B-B14F-4D97-AF65-F5344CB8AC3E}">
        <p14:creationId xmlns:p14="http://schemas.microsoft.com/office/powerpoint/2010/main" val="3200146871"/>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AC4B3-3969-41A7-85DF-58FFBBD42222}"/>
              </a:ext>
            </a:extLst>
          </p:cNvPr>
          <p:cNvSpPr>
            <a:spLocks noGrp="1"/>
          </p:cNvSpPr>
          <p:nvPr>
            <p:ph type="title"/>
          </p:nvPr>
        </p:nvSpPr>
        <p:spPr>
          <a:xfrm>
            <a:off x="289560" y="267589"/>
            <a:ext cx="10515600" cy="659161"/>
          </a:xfrm>
        </p:spPr>
        <p:txBody>
          <a:bodyPr>
            <a:normAutofit fontScale="90000"/>
          </a:bodyPr>
          <a:lstStyle/>
          <a:p>
            <a:r>
              <a:rPr lang="en-US" sz="4800" dirty="0"/>
              <a:t>7.8 Nonsurgical Trauma Admissions Review</a:t>
            </a:r>
            <a:endParaRPr lang="en-US" dirty="0"/>
          </a:p>
        </p:txBody>
      </p:sp>
      <p:pic>
        <p:nvPicPr>
          <p:cNvPr id="5" name="Content Placeholder 4">
            <a:extLst>
              <a:ext uri="{FF2B5EF4-FFF2-40B4-BE49-F238E27FC236}">
                <a16:creationId xmlns:a16="http://schemas.microsoft.com/office/drawing/2014/main" id="{1B532BCB-7770-4F19-B796-D16216349337}"/>
              </a:ext>
            </a:extLst>
          </p:cNvPr>
          <p:cNvPicPr>
            <a:picLocks noGrp="1" noChangeAspect="1"/>
          </p:cNvPicPr>
          <p:nvPr>
            <p:ph idx="1"/>
          </p:nvPr>
        </p:nvPicPr>
        <p:blipFill rotWithShape="1">
          <a:blip r:embed="rId3"/>
          <a:srcRect b="10505"/>
          <a:stretch/>
        </p:blipFill>
        <p:spPr>
          <a:xfrm>
            <a:off x="1" y="1082389"/>
            <a:ext cx="12191999" cy="4693222"/>
          </a:xfrm>
        </p:spPr>
      </p:pic>
    </p:spTree>
    <p:extLst>
      <p:ext uri="{BB962C8B-B14F-4D97-AF65-F5344CB8AC3E}">
        <p14:creationId xmlns:p14="http://schemas.microsoft.com/office/powerpoint/2010/main" val="3131471736"/>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D3276-75C5-40BB-BA9F-8C96C88E7A8D}"/>
              </a:ext>
            </a:extLst>
          </p:cNvPr>
          <p:cNvSpPr>
            <a:spLocks noGrp="1"/>
          </p:cNvSpPr>
          <p:nvPr>
            <p:ph type="title"/>
          </p:nvPr>
        </p:nvSpPr>
        <p:spPr>
          <a:xfrm>
            <a:off x="461683" y="670017"/>
            <a:ext cx="10515600" cy="1325563"/>
          </a:xfrm>
        </p:spPr>
        <p:txBody>
          <a:bodyPr/>
          <a:lstStyle/>
          <a:p>
            <a:r>
              <a:rPr lang="en-US" dirty="0"/>
              <a:t>7.9 Trauma Diversion Review – Type II</a:t>
            </a:r>
          </a:p>
        </p:txBody>
      </p:sp>
      <p:sp>
        <p:nvSpPr>
          <p:cNvPr id="3" name="Content Placeholder 2">
            <a:extLst>
              <a:ext uri="{FF2B5EF4-FFF2-40B4-BE49-F238E27FC236}">
                <a16:creationId xmlns:a16="http://schemas.microsoft.com/office/drawing/2014/main" id="{D4BACE8D-66C4-4A04-A9AC-16F7012AD1D1}"/>
              </a:ext>
            </a:extLst>
          </p:cNvPr>
          <p:cNvSpPr>
            <a:spLocks noGrp="1"/>
          </p:cNvSpPr>
          <p:nvPr>
            <p:ph idx="1"/>
          </p:nvPr>
        </p:nvSpPr>
        <p:spPr>
          <a:xfrm>
            <a:off x="633984" y="1825625"/>
            <a:ext cx="10719816" cy="4351338"/>
          </a:xfrm>
        </p:spPr>
        <p:txBody>
          <a:bodyPr/>
          <a:lstStyle/>
          <a:p>
            <a:r>
              <a:rPr lang="en-US" dirty="0"/>
              <a:t>Trauma diversions are reviewed by the Trauma Operations Committee</a:t>
            </a:r>
          </a:p>
          <a:p>
            <a:r>
              <a:rPr lang="en-US" dirty="0"/>
              <a:t>Discussions aimed at preventing future diversion</a:t>
            </a:r>
          </a:p>
          <a:p>
            <a:r>
              <a:rPr lang="en-US" dirty="0"/>
              <a:t>Compliance by documentation of the meeting minutes </a:t>
            </a:r>
          </a:p>
        </p:txBody>
      </p:sp>
      <p:sp>
        <p:nvSpPr>
          <p:cNvPr id="4" name="Rectangle 3">
            <a:extLst>
              <a:ext uri="{FF2B5EF4-FFF2-40B4-BE49-F238E27FC236}">
                <a16:creationId xmlns:a16="http://schemas.microsoft.com/office/drawing/2014/main" id="{0DD71135-74E3-4960-9D21-C506331E8720}"/>
              </a:ext>
            </a:extLst>
          </p:cNvPr>
          <p:cNvSpPr/>
          <p:nvPr/>
        </p:nvSpPr>
        <p:spPr>
          <a:xfrm>
            <a:off x="9121422" y="0"/>
            <a:ext cx="3070578" cy="670017"/>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dirty="0"/>
              <a:t>LI, LII, LIII, PTCI, PTCII</a:t>
            </a:r>
          </a:p>
        </p:txBody>
      </p:sp>
    </p:spTree>
    <p:extLst>
      <p:ext uri="{BB962C8B-B14F-4D97-AF65-F5344CB8AC3E}">
        <p14:creationId xmlns:p14="http://schemas.microsoft.com/office/powerpoint/2010/main" val="30349047"/>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65FF0-CC4E-4814-A193-A66687DBBCAE}"/>
              </a:ext>
            </a:extLst>
          </p:cNvPr>
          <p:cNvSpPr>
            <a:spLocks noGrp="1"/>
          </p:cNvSpPr>
          <p:nvPr>
            <p:ph type="title"/>
          </p:nvPr>
        </p:nvSpPr>
        <p:spPr>
          <a:xfrm>
            <a:off x="226502" y="203246"/>
            <a:ext cx="10515600" cy="939419"/>
          </a:xfrm>
        </p:spPr>
        <p:txBody>
          <a:bodyPr/>
          <a:lstStyle/>
          <a:p>
            <a:r>
              <a:rPr lang="en-US" dirty="0"/>
              <a:t>7.9 Trauma Diversion Review</a:t>
            </a:r>
          </a:p>
        </p:txBody>
      </p:sp>
      <p:pic>
        <p:nvPicPr>
          <p:cNvPr id="5" name="Content Placeholder 4">
            <a:extLst>
              <a:ext uri="{FF2B5EF4-FFF2-40B4-BE49-F238E27FC236}">
                <a16:creationId xmlns:a16="http://schemas.microsoft.com/office/drawing/2014/main" id="{FF8648CD-99EA-4DA0-8AE9-5F2DBAB6BB5E}"/>
              </a:ext>
            </a:extLst>
          </p:cNvPr>
          <p:cNvPicPr>
            <a:picLocks noGrp="1" noChangeAspect="1"/>
          </p:cNvPicPr>
          <p:nvPr>
            <p:ph idx="1"/>
          </p:nvPr>
        </p:nvPicPr>
        <p:blipFill>
          <a:blip r:embed="rId3"/>
          <a:stretch>
            <a:fillRect/>
          </a:stretch>
        </p:blipFill>
        <p:spPr>
          <a:xfrm>
            <a:off x="226502" y="1174285"/>
            <a:ext cx="11965498" cy="4355926"/>
          </a:xfrm>
        </p:spPr>
      </p:pic>
      <p:sp>
        <p:nvSpPr>
          <p:cNvPr id="8" name="TextBox 7">
            <a:extLst>
              <a:ext uri="{FF2B5EF4-FFF2-40B4-BE49-F238E27FC236}">
                <a16:creationId xmlns:a16="http://schemas.microsoft.com/office/drawing/2014/main" id="{2D6F5AB5-80D9-4DCD-9476-AF2C7D3B45D7}"/>
              </a:ext>
            </a:extLst>
          </p:cNvPr>
          <p:cNvSpPr txBox="1"/>
          <p:nvPr/>
        </p:nvSpPr>
        <p:spPr>
          <a:xfrm>
            <a:off x="344130" y="4792005"/>
            <a:ext cx="10220298" cy="923330"/>
          </a:xfrm>
          <a:prstGeom prst="rect">
            <a:avLst/>
          </a:prstGeom>
          <a:noFill/>
        </p:spPr>
        <p:txBody>
          <a:bodyPr wrap="square" rtlCol="0">
            <a:spAutoFit/>
          </a:bodyPr>
          <a:lstStyle/>
          <a:p>
            <a:r>
              <a:rPr lang="en-US" dirty="0"/>
              <a:t>*Upload the completed “Trauma Diversions Review” template</a:t>
            </a:r>
          </a:p>
          <a:p>
            <a:r>
              <a:rPr lang="en-US" dirty="0"/>
              <a:t>*Upload minutes/documentation from trauma operations committee reviews in which trauma diversions were discussed [</a:t>
            </a:r>
            <a:r>
              <a:rPr lang="en-US" i="1" dirty="0"/>
              <a:t>Attachment</a:t>
            </a:r>
            <a:r>
              <a:rPr lang="en-US" dirty="0"/>
              <a:t>]</a:t>
            </a:r>
          </a:p>
        </p:txBody>
      </p:sp>
    </p:spTree>
    <p:extLst>
      <p:ext uri="{BB962C8B-B14F-4D97-AF65-F5344CB8AC3E}">
        <p14:creationId xmlns:p14="http://schemas.microsoft.com/office/powerpoint/2010/main" val="3128617957"/>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B5B07-1A58-4E3C-8F04-89B82947F513}"/>
              </a:ext>
            </a:extLst>
          </p:cNvPr>
          <p:cNvSpPr>
            <a:spLocks noGrp="1"/>
          </p:cNvSpPr>
          <p:nvPr>
            <p:ph type="title"/>
          </p:nvPr>
        </p:nvSpPr>
        <p:spPr>
          <a:xfrm>
            <a:off x="278085" y="815112"/>
            <a:ext cx="10515600" cy="1017164"/>
          </a:xfrm>
        </p:spPr>
        <p:txBody>
          <a:bodyPr>
            <a:noAutofit/>
          </a:bodyPr>
          <a:lstStyle/>
          <a:p>
            <a:r>
              <a:rPr lang="en-US" sz="3600" dirty="0"/>
              <a:t>7.10 Prehospital Care Feedback-Type II</a:t>
            </a:r>
          </a:p>
        </p:txBody>
      </p:sp>
      <p:sp>
        <p:nvSpPr>
          <p:cNvPr id="3" name="Content Placeholder 2">
            <a:extLst>
              <a:ext uri="{FF2B5EF4-FFF2-40B4-BE49-F238E27FC236}">
                <a16:creationId xmlns:a16="http://schemas.microsoft.com/office/drawing/2014/main" id="{52D20419-B679-4745-B39C-D6062D889590}"/>
              </a:ext>
            </a:extLst>
          </p:cNvPr>
          <p:cNvSpPr>
            <a:spLocks noGrp="1"/>
          </p:cNvSpPr>
          <p:nvPr>
            <p:ph idx="1"/>
          </p:nvPr>
        </p:nvSpPr>
        <p:spPr>
          <a:xfrm>
            <a:off x="278085" y="2077117"/>
            <a:ext cx="11484864" cy="4780883"/>
          </a:xfrm>
        </p:spPr>
        <p:txBody>
          <a:bodyPr/>
          <a:lstStyle/>
          <a:p>
            <a:r>
              <a:rPr lang="en-US" dirty="0"/>
              <a:t>Review and provide PI specific feedback to EMS:</a:t>
            </a:r>
          </a:p>
          <a:p>
            <a:pPr lvl="1"/>
            <a:r>
              <a:rPr lang="en-US" dirty="0"/>
              <a:t>Triage </a:t>
            </a:r>
          </a:p>
          <a:p>
            <a:pPr lvl="1"/>
            <a:r>
              <a:rPr lang="en-US" dirty="0"/>
              <a:t>Clinical care</a:t>
            </a:r>
          </a:p>
          <a:p>
            <a:pPr lvl="1"/>
            <a:r>
              <a:rPr lang="en-US" dirty="0"/>
              <a:t>Patient outcomes</a:t>
            </a:r>
          </a:p>
          <a:p>
            <a:r>
              <a:rPr lang="en-US" dirty="0"/>
              <a:t>Process can be Email, Letter, PI form, Internal software communication</a:t>
            </a:r>
          </a:p>
          <a:p>
            <a:r>
              <a:rPr lang="en-US" dirty="0"/>
              <a:t>Share communication as part of the PI process and loop closure</a:t>
            </a:r>
          </a:p>
          <a:p>
            <a:pPr marL="457200" lvl="1" indent="0">
              <a:buNone/>
            </a:pPr>
            <a:endParaRPr lang="en-US" dirty="0"/>
          </a:p>
          <a:p>
            <a:pPr lvl="1"/>
            <a:endParaRPr lang="en-US" dirty="0"/>
          </a:p>
        </p:txBody>
      </p:sp>
      <p:sp>
        <p:nvSpPr>
          <p:cNvPr id="4" name="Rectangle 3">
            <a:extLst>
              <a:ext uri="{FF2B5EF4-FFF2-40B4-BE49-F238E27FC236}">
                <a16:creationId xmlns:a16="http://schemas.microsoft.com/office/drawing/2014/main" id="{2B474D89-EB5F-4A8B-ADF4-F34C3F12AA7A}"/>
              </a:ext>
            </a:extLst>
          </p:cNvPr>
          <p:cNvSpPr/>
          <p:nvPr/>
        </p:nvSpPr>
        <p:spPr>
          <a:xfrm>
            <a:off x="9121422" y="0"/>
            <a:ext cx="3070578" cy="589935"/>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dirty="0"/>
              <a:t>LI, LII, LIII, PTCI, PTCII</a:t>
            </a:r>
          </a:p>
        </p:txBody>
      </p:sp>
    </p:spTree>
    <p:extLst>
      <p:ext uri="{BB962C8B-B14F-4D97-AF65-F5344CB8AC3E}">
        <p14:creationId xmlns:p14="http://schemas.microsoft.com/office/powerpoint/2010/main" val="1744515563"/>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168BB-E5AD-4F6C-8DB5-8CD0C05A30EE}"/>
              </a:ext>
            </a:extLst>
          </p:cNvPr>
          <p:cNvSpPr>
            <a:spLocks noGrp="1"/>
          </p:cNvSpPr>
          <p:nvPr>
            <p:ph type="title"/>
          </p:nvPr>
        </p:nvSpPr>
        <p:spPr>
          <a:xfrm>
            <a:off x="838200" y="123189"/>
            <a:ext cx="10515600" cy="1325563"/>
          </a:xfrm>
        </p:spPr>
        <p:txBody>
          <a:bodyPr anchor="ctr">
            <a:normAutofit/>
          </a:bodyPr>
          <a:lstStyle/>
          <a:p>
            <a:r>
              <a:rPr lang="en-US" dirty="0">
                <a:solidFill>
                  <a:schemeClr val="accent6">
                    <a:lumMod val="75000"/>
                  </a:schemeClr>
                </a:solidFill>
              </a:rPr>
              <a:t>Case Review = Peel the Onion</a:t>
            </a:r>
          </a:p>
        </p:txBody>
      </p:sp>
      <p:pic>
        <p:nvPicPr>
          <p:cNvPr id="4" name="Picture 3">
            <a:extLst>
              <a:ext uri="{FF2B5EF4-FFF2-40B4-BE49-F238E27FC236}">
                <a16:creationId xmlns:a16="http://schemas.microsoft.com/office/drawing/2014/main" id="{36CB4932-1CE7-ACE3-4BDD-E6F6809FCA8E}"/>
              </a:ext>
            </a:extLst>
          </p:cNvPr>
          <p:cNvPicPr>
            <a:picLocks noChangeAspect="1"/>
          </p:cNvPicPr>
          <p:nvPr/>
        </p:nvPicPr>
        <p:blipFill rotWithShape="1">
          <a:blip r:embed="rId3"/>
          <a:srcRect b="11011"/>
          <a:stretch/>
        </p:blipFill>
        <p:spPr>
          <a:xfrm>
            <a:off x="1054401" y="1224183"/>
            <a:ext cx="8515656" cy="3698176"/>
          </a:xfrm>
          <a:prstGeom prst="rect">
            <a:avLst/>
          </a:prstGeom>
        </p:spPr>
      </p:pic>
    </p:spTree>
    <p:extLst>
      <p:ext uri="{BB962C8B-B14F-4D97-AF65-F5344CB8AC3E}">
        <p14:creationId xmlns:p14="http://schemas.microsoft.com/office/powerpoint/2010/main" val="22746406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C41B3-CB7F-A8A2-D456-C08500B668FF}"/>
              </a:ext>
            </a:extLst>
          </p:cNvPr>
          <p:cNvSpPr>
            <a:spLocks noGrp="1"/>
          </p:cNvSpPr>
          <p:nvPr>
            <p:ph type="title"/>
          </p:nvPr>
        </p:nvSpPr>
        <p:spPr>
          <a:xfrm>
            <a:off x="544286" y="185510"/>
            <a:ext cx="10515600" cy="855499"/>
          </a:xfrm>
        </p:spPr>
        <p:txBody>
          <a:bodyPr/>
          <a:lstStyle/>
          <a:p>
            <a:r>
              <a:rPr lang="en-US" dirty="0"/>
              <a:t>1.2 Research Support-Type I</a:t>
            </a:r>
          </a:p>
        </p:txBody>
      </p:sp>
      <p:sp>
        <p:nvSpPr>
          <p:cNvPr id="3" name="Content Placeholder 2">
            <a:extLst>
              <a:ext uri="{FF2B5EF4-FFF2-40B4-BE49-F238E27FC236}">
                <a16:creationId xmlns:a16="http://schemas.microsoft.com/office/drawing/2014/main" id="{74815BB0-4619-3E4F-95A7-F827B17459C8}"/>
              </a:ext>
            </a:extLst>
          </p:cNvPr>
          <p:cNvSpPr>
            <a:spLocks noGrp="1"/>
          </p:cNvSpPr>
          <p:nvPr>
            <p:ph idx="1"/>
          </p:nvPr>
        </p:nvSpPr>
        <p:spPr>
          <a:xfrm>
            <a:off x="544286" y="1218042"/>
            <a:ext cx="10809514" cy="3285720"/>
          </a:xfrm>
        </p:spPr>
        <p:txBody>
          <a:bodyPr>
            <a:normAutofit fontScale="92500" lnSpcReduction="10000"/>
          </a:bodyPr>
          <a:lstStyle/>
          <a:p>
            <a:pPr marL="0" indent="0">
              <a:buNone/>
            </a:pPr>
            <a:r>
              <a:rPr lang="en-US" sz="3200" b="1" dirty="0"/>
              <a:t>Full commitment to trauma research, including:</a:t>
            </a:r>
            <a:r>
              <a:rPr lang="en-US" sz="3200" dirty="0"/>
              <a:t> </a:t>
            </a:r>
          </a:p>
          <a:p>
            <a:pPr lvl="1"/>
            <a:r>
              <a:rPr lang="en-US" sz="3600" dirty="0"/>
              <a:t>Lab facilities</a:t>
            </a:r>
          </a:p>
          <a:p>
            <a:pPr lvl="1"/>
            <a:r>
              <a:rPr lang="en-US" sz="3600" dirty="0"/>
              <a:t>Support staff </a:t>
            </a:r>
          </a:p>
          <a:p>
            <a:pPr lvl="1"/>
            <a:r>
              <a:rPr lang="en-US" sz="3600" dirty="0"/>
              <a:t>Equipment </a:t>
            </a:r>
          </a:p>
          <a:p>
            <a:pPr lvl="1"/>
            <a:r>
              <a:rPr lang="en-US" sz="3600" dirty="0"/>
              <a:t>Budget &amp; salary support</a:t>
            </a:r>
          </a:p>
          <a:p>
            <a:pPr lvl="1"/>
            <a:r>
              <a:rPr lang="en-US" sz="3600" dirty="0"/>
              <a:t>Protected research time </a:t>
            </a:r>
          </a:p>
          <a:p>
            <a:pPr lvl="1"/>
            <a:r>
              <a:rPr lang="en-US" sz="3600" dirty="0"/>
              <a:t>Grant funding </a:t>
            </a:r>
          </a:p>
          <a:p>
            <a:pPr marL="0" indent="0">
              <a:buNone/>
            </a:pPr>
            <a:endParaRPr lang="en-US" dirty="0"/>
          </a:p>
        </p:txBody>
      </p:sp>
      <p:pic>
        <p:nvPicPr>
          <p:cNvPr id="9" name="Picture 8">
            <a:extLst>
              <a:ext uri="{FF2B5EF4-FFF2-40B4-BE49-F238E27FC236}">
                <a16:creationId xmlns:a16="http://schemas.microsoft.com/office/drawing/2014/main" id="{F3107183-456B-B5C7-F892-701CA641FBB5}"/>
              </a:ext>
            </a:extLst>
          </p:cNvPr>
          <p:cNvPicPr>
            <a:picLocks noChangeAspect="1"/>
          </p:cNvPicPr>
          <p:nvPr/>
        </p:nvPicPr>
        <p:blipFill>
          <a:blip r:embed="rId3"/>
          <a:stretch>
            <a:fillRect/>
          </a:stretch>
        </p:blipFill>
        <p:spPr>
          <a:xfrm>
            <a:off x="9363211" y="8478"/>
            <a:ext cx="2828789" cy="713294"/>
          </a:xfrm>
          <a:prstGeom prst="rect">
            <a:avLst/>
          </a:prstGeom>
        </p:spPr>
      </p:pic>
      <p:sp>
        <p:nvSpPr>
          <p:cNvPr id="5" name="TextBox 4">
            <a:extLst>
              <a:ext uri="{FF2B5EF4-FFF2-40B4-BE49-F238E27FC236}">
                <a16:creationId xmlns:a16="http://schemas.microsoft.com/office/drawing/2014/main" id="{90DA1F79-2498-DE01-A37E-F7A61DC5DDD6}"/>
              </a:ext>
            </a:extLst>
          </p:cNvPr>
          <p:cNvSpPr txBox="1"/>
          <p:nvPr/>
        </p:nvSpPr>
        <p:spPr>
          <a:xfrm>
            <a:off x="3180996" y="4503762"/>
            <a:ext cx="8084313" cy="1815882"/>
          </a:xfrm>
          <a:prstGeom prst="rect">
            <a:avLst/>
          </a:prstGeom>
          <a:noFill/>
        </p:spPr>
        <p:txBody>
          <a:bodyPr wrap="square">
            <a:spAutoFit/>
          </a:bodyPr>
          <a:lstStyle/>
          <a:p>
            <a:r>
              <a:rPr lang="en-US" sz="3200" dirty="0"/>
              <a:t>Methods to demonstrate compliance:</a:t>
            </a:r>
          </a:p>
          <a:p>
            <a:r>
              <a:rPr lang="en-US" sz="2000" dirty="0"/>
              <a:t>Describe the infrastructure of the trauma research program, including the space, facilities, and human resources that enable the research activity and how this infrastructure is supported. </a:t>
            </a:r>
          </a:p>
          <a:p>
            <a:r>
              <a:rPr lang="en-US" sz="2000" dirty="0"/>
              <a:t>Highlight any specific successes or challenges.</a:t>
            </a:r>
            <a:endParaRPr lang="en-US" sz="3200" dirty="0"/>
          </a:p>
        </p:txBody>
      </p:sp>
      <p:sp>
        <p:nvSpPr>
          <p:cNvPr id="6" name="TextBox 5">
            <a:extLst>
              <a:ext uri="{FF2B5EF4-FFF2-40B4-BE49-F238E27FC236}">
                <a16:creationId xmlns:a16="http://schemas.microsoft.com/office/drawing/2014/main" id="{05FA62E6-0699-5CC1-172E-B43EBA141C60}"/>
              </a:ext>
            </a:extLst>
          </p:cNvPr>
          <p:cNvSpPr txBox="1"/>
          <p:nvPr/>
        </p:nvSpPr>
        <p:spPr>
          <a:xfrm>
            <a:off x="8843749" y="2374709"/>
            <a:ext cx="2510050" cy="1200329"/>
          </a:xfrm>
          <a:prstGeom prst="rect">
            <a:avLst/>
          </a:prstGeom>
          <a:noFill/>
          <a:ln>
            <a:solidFill>
              <a:srgbClr val="FF0000"/>
            </a:solidFill>
          </a:ln>
        </p:spPr>
        <p:txBody>
          <a:bodyPr wrap="square" rtlCol="0">
            <a:spAutoFit/>
          </a:bodyPr>
          <a:lstStyle/>
          <a:p>
            <a:r>
              <a:rPr lang="en-US" sz="2400" dirty="0"/>
              <a:t>Category 9: Research and Scholarly Activities</a:t>
            </a:r>
          </a:p>
        </p:txBody>
      </p:sp>
    </p:spTree>
    <p:extLst>
      <p:ext uri="{BB962C8B-B14F-4D97-AF65-F5344CB8AC3E}">
        <p14:creationId xmlns:p14="http://schemas.microsoft.com/office/powerpoint/2010/main" val="1040084075"/>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A4760-7BB0-41C0-885B-AC2F9E0B0E83}"/>
              </a:ext>
            </a:extLst>
          </p:cNvPr>
          <p:cNvSpPr>
            <a:spLocks noGrp="1"/>
          </p:cNvSpPr>
          <p:nvPr>
            <p:ph type="title"/>
          </p:nvPr>
        </p:nvSpPr>
        <p:spPr>
          <a:xfrm>
            <a:off x="553065" y="304801"/>
            <a:ext cx="10515600" cy="973268"/>
          </a:xfrm>
        </p:spPr>
        <p:txBody>
          <a:bodyPr/>
          <a:lstStyle/>
          <a:p>
            <a:r>
              <a:rPr lang="en-US" dirty="0"/>
              <a:t>Elderly Fall Case </a:t>
            </a:r>
          </a:p>
        </p:txBody>
      </p:sp>
      <p:sp>
        <p:nvSpPr>
          <p:cNvPr id="3" name="Content Placeholder 2">
            <a:extLst>
              <a:ext uri="{FF2B5EF4-FFF2-40B4-BE49-F238E27FC236}">
                <a16:creationId xmlns:a16="http://schemas.microsoft.com/office/drawing/2014/main" id="{2729B7BB-A94F-4E2D-9E6D-2EB4F568BECC}"/>
              </a:ext>
            </a:extLst>
          </p:cNvPr>
          <p:cNvSpPr>
            <a:spLocks noGrp="1"/>
          </p:cNvSpPr>
          <p:nvPr>
            <p:ph idx="1"/>
          </p:nvPr>
        </p:nvSpPr>
        <p:spPr>
          <a:xfrm>
            <a:off x="730045" y="1445217"/>
            <a:ext cx="10515600" cy="4351338"/>
          </a:xfrm>
        </p:spPr>
        <p:txBody>
          <a:bodyPr>
            <a:normAutofit/>
          </a:bodyPr>
          <a:lstStyle/>
          <a:p>
            <a:r>
              <a:rPr lang="en-US" dirty="0"/>
              <a:t>90-year-old female arrives by private car with family</a:t>
            </a:r>
          </a:p>
          <a:p>
            <a:r>
              <a:rPr lang="en-US" dirty="0"/>
              <a:t>C/o fall down 4 stairs with chest discomfort</a:t>
            </a:r>
          </a:p>
          <a:p>
            <a:r>
              <a:rPr lang="en-US" dirty="0"/>
              <a:t>Trauma workup reveals multiple rib fractures</a:t>
            </a:r>
          </a:p>
          <a:p>
            <a:r>
              <a:rPr lang="en-US" dirty="0"/>
              <a:t>Admit to floor by trauma surgeon</a:t>
            </a:r>
          </a:p>
          <a:p>
            <a:r>
              <a:rPr lang="en-US" dirty="0"/>
              <a:t>24 hours later, decompensates/rapid response activated</a:t>
            </a:r>
          </a:p>
          <a:p>
            <a:r>
              <a:rPr lang="en-US" dirty="0"/>
              <a:t>Pt </a:t>
            </a:r>
            <a:r>
              <a:rPr lang="en-US" dirty="0">
                <a:latin typeface="Calibri" panose="020F0502020204030204" pitchFamily="34" charset="0"/>
                <a:cs typeface="Calibri" panose="020F0502020204030204" pitchFamily="34" charset="0"/>
              </a:rPr>
              <a:t>→ </a:t>
            </a:r>
            <a:r>
              <a:rPr lang="en-US" dirty="0"/>
              <a:t>ICU with oxygen and aggressive pulmonary toilet</a:t>
            </a:r>
          </a:p>
          <a:p>
            <a:r>
              <a:rPr lang="en-US" dirty="0"/>
              <a:t>Pt returns to the floor three days later</a:t>
            </a:r>
          </a:p>
          <a:p>
            <a:r>
              <a:rPr lang="en-US" dirty="0"/>
              <a:t>Does well and is discharged home</a:t>
            </a:r>
          </a:p>
        </p:txBody>
      </p:sp>
    </p:spTree>
    <p:extLst>
      <p:ext uri="{BB962C8B-B14F-4D97-AF65-F5344CB8AC3E}">
        <p14:creationId xmlns:p14="http://schemas.microsoft.com/office/powerpoint/2010/main" val="3307204525"/>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35BCA-CAE4-48CF-AC5F-C16E44DF0EB1}"/>
              </a:ext>
            </a:extLst>
          </p:cNvPr>
          <p:cNvSpPr>
            <a:spLocks noGrp="1"/>
          </p:cNvSpPr>
          <p:nvPr>
            <p:ph type="title"/>
          </p:nvPr>
        </p:nvSpPr>
        <p:spPr>
          <a:xfrm>
            <a:off x="480442" y="365126"/>
            <a:ext cx="10873358" cy="632904"/>
          </a:xfrm>
        </p:spPr>
        <p:txBody>
          <a:bodyPr>
            <a:normAutofit fontScale="90000"/>
          </a:bodyPr>
          <a:lstStyle/>
          <a:p>
            <a:r>
              <a:rPr lang="en-US" dirty="0">
                <a:solidFill>
                  <a:schemeClr val="accent6">
                    <a:lumMod val="50000"/>
                  </a:schemeClr>
                </a:solidFill>
              </a:rPr>
              <a:t>Elderly Fall Case </a:t>
            </a:r>
            <a:endParaRPr lang="en-US" dirty="0"/>
          </a:p>
        </p:txBody>
      </p:sp>
      <p:sp>
        <p:nvSpPr>
          <p:cNvPr id="3" name="Content Placeholder 2">
            <a:extLst>
              <a:ext uri="{FF2B5EF4-FFF2-40B4-BE49-F238E27FC236}">
                <a16:creationId xmlns:a16="http://schemas.microsoft.com/office/drawing/2014/main" id="{1EA3F30C-065A-4CF2-A9A5-5D0E9FF665FE}"/>
              </a:ext>
            </a:extLst>
          </p:cNvPr>
          <p:cNvSpPr>
            <a:spLocks noGrp="1"/>
          </p:cNvSpPr>
          <p:nvPr>
            <p:ph sz="half" idx="1"/>
          </p:nvPr>
        </p:nvSpPr>
        <p:spPr>
          <a:xfrm>
            <a:off x="480442" y="1253331"/>
            <a:ext cx="3962401" cy="4351338"/>
          </a:xfrm>
        </p:spPr>
        <p:txBody>
          <a:bodyPr>
            <a:normAutofit/>
          </a:bodyPr>
          <a:lstStyle/>
          <a:p>
            <a:pPr marL="0" indent="0">
              <a:buNone/>
            </a:pPr>
            <a:r>
              <a:rPr lang="en-US" sz="3200" u="sng" dirty="0"/>
              <a:t>Primary Review</a:t>
            </a:r>
          </a:p>
          <a:p>
            <a:r>
              <a:rPr lang="en-US" dirty="0"/>
              <a:t>Unplanned ICU</a:t>
            </a:r>
          </a:p>
          <a:p>
            <a:r>
              <a:rPr lang="en-US" dirty="0"/>
              <a:t>Nursing assessment</a:t>
            </a:r>
          </a:p>
          <a:p>
            <a:r>
              <a:rPr lang="en-US" dirty="0"/>
              <a:t>-Incentive spirometry</a:t>
            </a:r>
          </a:p>
          <a:p>
            <a:r>
              <a:rPr lang="en-US" dirty="0"/>
              <a:t>-PIC Score</a:t>
            </a:r>
          </a:p>
          <a:p>
            <a:pPr lvl="1"/>
            <a:r>
              <a:rPr lang="en-US" dirty="0"/>
              <a:t>pain, inspiration, cough </a:t>
            </a:r>
          </a:p>
          <a:p>
            <a:r>
              <a:rPr lang="en-US" dirty="0"/>
              <a:t>Guideline compliance </a:t>
            </a:r>
          </a:p>
          <a:p>
            <a:pPr lvl="1"/>
            <a:r>
              <a:rPr lang="en-US" dirty="0"/>
              <a:t>Rib Fracture Guideline</a:t>
            </a:r>
          </a:p>
          <a:p>
            <a:pPr lvl="1"/>
            <a:r>
              <a:rPr lang="en-US" dirty="0"/>
              <a:t>Geriatric Guideline</a:t>
            </a:r>
          </a:p>
        </p:txBody>
      </p:sp>
      <p:sp>
        <p:nvSpPr>
          <p:cNvPr id="4" name="Content Placeholder 3">
            <a:extLst>
              <a:ext uri="{FF2B5EF4-FFF2-40B4-BE49-F238E27FC236}">
                <a16:creationId xmlns:a16="http://schemas.microsoft.com/office/drawing/2014/main" id="{AE973CF1-F6DA-4325-9153-A2091D558223}"/>
              </a:ext>
            </a:extLst>
          </p:cNvPr>
          <p:cNvSpPr>
            <a:spLocks noGrp="1"/>
          </p:cNvSpPr>
          <p:nvPr>
            <p:ph sz="half" idx="2"/>
          </p:nvPr>
        </p:nvSpPr>
        <p:spPr>
          <a:xfrm>
            <a:off x="8095489" y="1253331"/>
            <a:ext cx="3999740" cy="4351338"/>
          </a:xfrm>
        </p:spPr>
        <p:txBody>
          <a:bodyPr>
            <a:normAutofit/>
          </a:bodyPr>
          <a:lstStyle/>
          <a:p>
            <a:pPr marL="0" indent="0">
              <a:buNone/>
            </a:pPr>
            <a:r>
              <a:rPr lang="en-US" sz="3200" u="sng" dirty="0"/>
              <a:t>Tertiary Review</a:t>
            </a:r>
          </a:p>
          <a:p>
            <a:r>
              <a:rPr lang="en-US" dirty="0"/>
              <a:t>Guideline Compliance </a:t>
            </a:r>
          </a:p>
          <a:p>
            <a:pPr lvl="1"/>
            <a:r>
              <a:rPr lang="en-US" dirty="0"/>
              <a:t>Admission to floor with multiple rib fxs</a:t>
            </a:r>
          </a:p>
          <a:p>
            <a:pPr lvl="1"/>
            <a:r>
              <a:rPr lang="en-US" dirty="0"/>
              <a:t>No RT , PT or Pulmonology consult</a:t>
            </a:r>
          </a:p>
          <a:p>
            <a:pPr lvl="1"/>
            <a:r>
              <a:rPr lang="en-US" dirty="0"/>
              <a:t>Multi-modal pain control </a:t>
            </a:r>
          </a:p>
          <a:p>
            <a:endParaRPr lang="en-US" dirty="0"/>
          </a:p>
        </p:txBody>
      </p:sp>
      <p:sp>
        <p:nvSpPr>
          <p:cNvPr id="5" name="Content Placeholder 3">
            <a:extLst>
              <a:ext uri="{FF2B5EF4-FFF2-40B4-BE49-F238E27FC236}">
                <a16:creationId xmlns:a16="http://schemas.microsoft.com/office/drawing/2014/main" id="{45EDFFCE-9781-4C09-8FF7-F9AAE37026F2}"/>
              </a:ext>
            </a:extLst>
          </p:cNvPr>
          <p:cNvSpPr txBox="1">
            <a:spLocks/>
          </p:cNvSpPr>
          <p:nvPr/>
        </p:nvSpPr>
        <p:spPr>
          <a:xfrm>
            <a:off x="4133088" y="1253331"/>
            <a:ext cx="3962401"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u="sng" dirty="0"/>
              <a:t>Secondary Review</a:t>
            </a:r>
          </a:p>
          <a:p>
            <a:r>
              <a:rPr lang="en-US" dirty="0"/>
              <a:t>Guideline Compliance</a:t>
            </a:r>
          </a:p>
          <a:p>
            <a:pPr lvl="1"/>
            <a:r>
              <a:rPr lang="en-US" dirty="0"/>
              <a:t>Admission to floor with multiple rib fxs</a:t>
            </a:r>
          </a:p>
          <a:p>
            <a:pPr lvl="1"/>
            <a:r>
              <a:rPr lang="en-US" dirty="0"/>
              <a:t>No RT, PT or Pulmonology consult</a:t>
            </a:r>
          </a:p>
          <a:p>
            <a:pPr lvl="1"/>
            <a:r>
              <a:rPr lang="en-US" dirty="0"/>
              <a:t>Multi-modal pain control </a:t>
            </a:r>
          </a:p>
        </p:txBody>
      </p:sp>
    </p:spTree>
    <p:extLst>
      <p:ext uri="{BB962C8B-B14F-4D97-AF65-F5344CB8AC3E}">
        <p14:creationId xmlns:p14="http://schemas.microsoft.com/office/powerpoint/2010/main" val="2076254636"/>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2DD88D9-C4E8-49E7-A2C9-16A08E8318E2}"/>
              </a:ext>
            </a:extLst>
          </p:cNvPr>
          <p:cNvSpPr>
            <a:spLocks noGrp="1"/>
          </p:cNvSpPr>
          <p:nvPr>
            <p:ph sz="half" idx="1"/>
          </p:nvPr>
        </p:nvSpPr>
        <p:spPr>
          <a:xfrm>
            <a:off x="292609" y="810768"/>
            <a:ext cx="6339840" cy="5522975"/>
          </a:xfrm>
        </p:spPr>
        <p:txBody>
          <a:bodyPr>
            <a:normAutofit fontScale="25000" lnSpcReduction="20000"/>
          </a:bodyPr>
          <a:lstStyle/>
          <a:p>
            <a:pPr marL="0" indent="0">
              <a:buNone/>
            </a:pPr>
            <a:r>
              <a:rPr lang="en-US" sz="12800" u="sng" dirty="0"/>
              <a:t>Action Plan</a:t>
            </a:r>
          </a:p>
          <a:p>
            <a:r>
              <a:rPr lang="en-US" sz="9600" dirty="0"/>
              <a:t>Provider Education</a:t>
            </a:r>
          </a:p>
          <a:p>
            <a:pPr lvl="1"/>
            <a:r>
              <a:rPr lang="en-US" sz="9200" u="sng" dirty="0"/>
              <a:t>&gt;</a:t>
            </a:r>
            <a:r>
              <a:rPr lang="en-US" sz="9200" dirty="0"/>
              <a:t> 3 rib fxs admit to ICU</a:t>
            </a:r>
          </a:p>
          <a:p>
            <a:r>
              <a:rPr lang="en-US" sz="9600" dirty="0"/>
              <a:t>Review case in M &amp; M with residents</a:t>
            </a:r>
          </a:p>
          <a:p>
            <a:r>
              <a:rPr lang="en-US" sz="9600" dirty="0"/>
              <a:t>Case review with nursing:</a:t>
            </a:r>
          </a:p>
          <a:p>
            <a:pPr lvl="1"/>
            <a:r>
              <a:rPr lang="en-US" sz="8000" dirty="0"/>
              <a:t>Incentive spirometry</a:t>
            </a:r>
          </a:p>
          <a:p>
            <a:pPr lvl="1"/>
            <a:r>
              <a:rPr lang="en-US" sz="8000" dirty="0"/>
              <a:t>PIC score implementation</a:t>
            </a:r>
          </a:p>
          <a:p>
            <a:pPr lvl="1"/>
            <a:r>
              <a:rPr lang="en-US" sz="8000" dirty="0"/>
              <a:t>Aggressive pulmonary hygiene</a:t>
            </a:r>
          </a:p>
          <a:p>
            <a:pPr lvl="1"/>
            <a:r>
              <a:rPr lang="en-US" sz="8000" dirty="0"/>
              <a:t>Multimodal pain control</a:t>
            </a:r>
          </a:p>
          <a:p>
            <a:r>
              <a:rPr lang="en-US" sz="9600" dirty="0"/>
              <a:t>Pulmonology, RT, PT consult</a:t>
            </a:r>
          </a:p>
          <a:p>
            <a:r>
              <a:rPr lang="en-US" sz="9600" dirty="0"/>
              <a:t>Tracking: (options)</a:t>
            </a:r>
          </a:p>
          <a:p>
            <a:pPr lvl="1"/>
            <a:r>
              <a:rPr lang="en-US" sz="8000" dirty="0"/>
              <a:t>Tracking unplanned ICU geriatric rib fractures </a:t>
            </a:r>
          </a:p>
          <a:p>
            <a:pPr lvl="1"/>
            <a:r>
              <a:rPr lang="en-US" sz="8000" dirty="0"/>
              <a:t>Compliance rib fracture guideline</a:t>
            </a:r>
          </a:p>
          <a:p>
            <a:pPr lvl="1"/>
            <a:r>
              <a:rPr lang="en-US" sz="8000" dirty="0"/>
              <a:t>Multi-modal pain control guideline</a:t>
            </a:r>
          </a:p>
          <a:p>
            <a:pPr marL="457200" lvl="1" indent="0">
              <a:buNone/>
            </a:pPr>
            <a:endParaRPr lang="en-US" sz="8000" dirty="0"/>
          </a:p>
          <a:p>
            <a:pPr marL="0" indent="0">
              <a:buNone/>
            </a:pPr>
            <a:endParaRPr lang="en-US" sz="4600" u="sng" dirty="0"/>
          </a:p>
          <a:p>
            <a:endParaRPr lang="en-US" dirty="0"/>
          </a:p>
        </p:txBody>
      </p:sp>
      <p:sp>
        <p:nvSpPr>
          <p:cNvPr id="4" name="Content Placeholder 3">
            <a:extLst>
              <a:ext uri="{FF2B5EF4-FFF2-40B4-BE49-F238E27FC236}">
                <a16:creationId xmlns:a16="http://schemas.microsoft.com/office/drawing/2014/main" id="{75BFF154-2CBB-4BAF-9540-7F9EE2FC8968}"/>
              </a:ext>
            </a:extLst>
          </p:cNvPr>
          <p:cNvSpPr>
            <a:spLocks noGrp="1"/>
          </p:cNvSpPr>
          <p:nvPr>
            <p:ph sz="half" idx="2"/>
          </p:nvPr>
        </p:nvSpPr>
        <p:spPr>
          <a:xfrm>
            <a:off x="6096000" y="810768"/>
            <a:ext cx="5803391" cy="5693663"/>
          </a:xfrm>
        </p:spPr>
        <p:txBody>
          <a:bodyPr>
            <a:normAutofit fontScale="25000" lnSpcReduction="20000"/>
          </a:bodyPr>
          <a:lstStyle/>
          <a:p>
            <a:pPr marL="0" indent="0">
              <a:buNone/>
            </a:pPr>
            <a:r>
              <a:rPr lang="en-US" sz="12800" u="sng" dirty="0"/>
              <a:t>Loop Closure</a:t>
            </a:r>
          </a:p>
          <a:p>
            <a:r>
              <a:rPr lang="en-US" sz="9600" dirty="0"/>
              <a:t>Education completed to all surgeons, residents and APP staff</a:t>
            </a:r>
          </a:p>
          <a:p>
            <a:r>
              <a:rPr lang="en-US" sz="9600" dirty="0"/>
              <a:t>Case presented at M &amp; M</a:t>
            </a:r>
          </a:p>
          <a:p>
            <a:r>
              <a:rPr lang="en-US" sz="9600" dirty="0"/>
              <a:t>Case study presented at nursing staff meeting in ED, ICU, trauma floor</a:t>
            </a:r>
          </a:p>
          <a:p>
            <a:r>
              <a:rPr lang="en-US" sz="9600" dirty="0"/>
              <a:t>Tracked Geriatric rib fracture guideline compliance for 3 months</a:t>
            </a:r>
          </a:p>
          <a:p>
            <a:r>
              <a:rPr lang="en-US" sz="9600" dirty="0"/>
              <a:t>Tracked unplanned ICU in geriatric patient with rib fractures</a:t>
            </a:r>
          </a:p>
          <a:p>
            <a:r>
              <a:rPr lang="en-US" sz="9600" dirty="0"/>
              <a:t>Monitored unplanned ICU on the quality dashboard</a:t>
            </a:r>
          </a:p>
          <a:p>
            <a:endParaRPr lang="en-US" dirty="0"/>
          </a:p>
        </p:txBody>
      </p:sp>
    </p:spTree>
    <p:extLst>
      <p:ext uri="{BB962C8B-B14F-4D97-AF65-F5344CB8AC3E}">
        <p14:creationId xmlns:p14="http://schemas.microsoft.com/office/powerpoint/2010/main" val="632553437"/>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C76C0-918B-4233-AE28-DA9B7C547349}"/>
              </a:ext>
            </a:extLst>
          </p:cNvPr>
          <p:cNvSpPr>
            <a:spLocks noGrp="1"/>
          </p:cNvSpPr>
          <p:nvPr>
            <p:ph type="title"/>
          </p:nvPr>
        </p:nvSpPr>
        <p:spPr/>
        <p:txBody>
          <a:bodyPr/>
          <a:lstStyle/>
          <a:p>
            <a:r>
              <a:rPr lang="en-US" dirty="0"/>
              <a:t>PIPS Resources</a:t>
            </a:r>
          </a:p>
        </p:txBody>
      </p:sp>
      <p:sp>
        <p:nvSpPr>
          <p:cNvPr id="3" name="Content Placeholder 2">
            <a:extLst>
              <a:ext uri="{FF2B5EF4-FFF2-40B4-BE49-F238E27FC236}">
                <a16:creationId xmlns:a16="http://schemas.microsoft.com/office/drawing/2014/main" id="{A875A315-C023-48AB-9470-7D412182E7BE}"/>
              </a:ext>
            </a:extLst>
          </p:cNvPr>
          <p:cNvSpPr>
            <a:spLocks noGrp="1"/>
          </p:cNvSpPr>
          <p:nvPr>
            <p:ph idx="1"/>
          </p:nvPr>
        </p:nvSpPr>
        <p:spPr/>
        <p:txBody>
          <a:bodyPr/>
          <a:lstStyle/>
          <a:p>
            <a:pPr eaLnBrk="1" hangingPunct="1">
              <a:spcBef>
                <a:spcPct val="0"/>
              </a:spcBef>
              <a:buFont typeface="Arial" panose="020B0604020202020204" pitchFamily="34" charset="0"/>
              <a:buChar char="•"/>
            </a:pPr>
            <a:r>
              <a:rPr lang="en-US" altLang="en-US" dirty="0">
                <a:solidFill>
                  <a:schemeClr val="bg2">
                    <a:lumMod val="10000"/>
                  </a:schemeClr>
                </a:solidFill>
              </a:rPr>
              <a:t>Trauma Outcomes &amp; Performance Improvement Course (TOPIC®) </a:t>
            </a:r>
          </a:p>
          <a:p>
            <a:pPr eaLnBrk="1" hangingPunct="1">
              <a:spcBef>
                <a:spcPct val="0"/>
              </a:spcBef>
              <a:buFont typeface="Arial" panose="020B0604020202020204" pitchFamily="34" charset="0"/>
              <a:buChar char="•"/>
            </a:pPr>
            <a:endParaRPr lang="en-US" altLang="en-US" dirty="0">
              <a:solidFill>
                <a:schemeClr val="bg2">
                  <a:lumMod val="10000"/>
                </a:schemeClr>
              </a:solidFill>
            </a:endParaRPr>
          </a:p>
          <a:p>
            <a:pPr eaLnBrk="1" hangingPunct="1">
              <a:spcBef>
                <a:spcPct val="0"/>
              </a:spcBef>
              <a:buFont typeface="Arial" panose="020B0604020202020204" pitchFamily="34" charset="0"/>
              <a:buChar char="•"/>
            </a:pPr>
            <a:r>
              <a:rPr lang="en-US" altLang="en-US" dirty="0">
                <a:solidFill>
                  <a:schemeClr val="bg2">
                    <a:lumMod val="10000"/>
                  </a:schemeClr>
                </a:solidFill>
              </a:rPr>
              <a:t>Society of Trauma Nurses Course </a:t>
            </a:r>
            <a:r>
              <a:rPr lang="en-US" altLang="en-US" dirty="0">
                <a:solidFill>
                  <a:schemeClr val="bg2">
                    <a:lumMod val="10000"/>
                  </a:schemeClr>
                </a:solidFill>
                <a:hlinkClick r:id="rId3"/>
              </a:rPr>
              <a:t>www.traumanurses.org</a:t>
            </a:r>
            <a:endParaRPr lang="en-US" altLang="en-US" dirty="0">
              <a:solidFill>
                <a:schemeClr val="bg2">
                  <a:lumMod val="10000"/>
                </a:schemeClr>
              </a:solidFill>
            </a:endParaRPr>
          </a:p>
          <a:p>
            <a:endParaRPr lang="en-US" dirty="0"/>
          </a:p>
        </p:txBody>
      </p:sp>
      <p:pic>
        <p:nvPicPr>
          <p:cNvPr id="4" name="Picture 3" descr="A close up of a sign&#10;&#10;Description automatically generated">
            <a:extLst>
              <a:ext uri="{FF2B5EF4-FFF2-40B4-BE49-F238E27FC236}">
                <a16:creationId xmlns:a16="http://schemas.microsoft.com/office/drawing/2014/main" id="{F70E9CD0-1987-4AE4-9FE2-3201E6FF47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3635" y="3750323"/>
            <a:ext cx="5033819" cy="2009775"/>
          </a:xfrm>
          <a:prstGeom prst="rect">
            <a:avLst/>
          </a:prstGeom>
        </p:spPr>
      </p:pic>
    </p:spTree>
    <p:extLst>
      <p:ext uri="{BB962C8B-B14F-4D97-AF65-F5344CB8AC3E}">
        <p14:creationId xmlns:p14="http://schemas.microsoft.com/office/powerpoint/2010/main" val="1074587742"/>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3B873-9B30-4602-A930-E242AF233A33}"/>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65A0F42A-3144-48EA-8177-473EFB512B12}"/>
              </a:ext>
            </a:extLst>
          </p:cNvPr>
          <p:cNvSpPr>
            <a:spLocks noGrp="1"/>
          </p:cNvSpPr>
          <p:nvPr>
            <p:ph idx="1"/>
          </p:nvPr>
        </p:nvSpPr>
        <p:spPr>
          <a:xfrm>
            <a:off x="838200" y="1460409"/>
            <a:ext cx="10515600" cy="4351338"/>
          </a:xfrm>
        </p:spPr>
        <p:txBody>
          <a:bodyPr/>
          <a:lstStyle/>
          <a:p>
            <a:r>
              <a:rPr lang="en-US" dirty="0"/>
              <a:t>PI Plan should drive the PI process</a:t>
            </a:r>
          </a:p>
          <a:p>
            <a:r>
              <a:rPr lang="en-US" dirty="0"/>
              <a:t>Loop closure </a:t>
            </a:r>
            <a:r>
              <a:rPr lang="en-US" dirty="0">
                <a:latin typeface="Calibri" panose="020F0502020204030204" pitchFamily="34" charset="0"/>
                <a:cs typeface="Calibri" panose="020F0502020204030204" pitchFamily="34" charset="0"/>
              </a:rPr>
              <a:t>→ measured over time → hardwired</a:t>
            </a:r>
            <a:endParaRPr lang="en-US" dirty="0"/>
          </a:p>
          <a:p>
            <a:r>
              <a:rPr lang="en-US" dirty="0"/>
              <a:t>Risk-adjusted benchmarking drives program improvements</a:t>
            </a:r>
          </a:p>
          <a:p>
            <a:pPr marL="0" indent="0">
              <a:buNone/>
            </a:pPr>
            <a:endParaRPr lang="en-US" dirty="0"/>
          </a:p>
        </p:txBody>
      </p:sp>
    </p:spTree>
    <p:extLst>
      <p:ext uri="{BB962C8B-B14F-4D97-AF65-F5344CB8AC3E}">
        <p14:creationId xmlns:p14="http://schemas.microsoft.com/office/powerpoint/2010/main" val="1493085775"/>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179CE-7D9A-4085-8F95-4A0280012071}"/>
              </a:ext>
            </a:extLst>
          </p:cNvPr>
          <p:cNvSpPr>
            <a:spLocks noGrp="1"/>
          </p:cNvSpPr>
          <p:nvPr>
            <p:ph type="ctrTitle"/>
          </p:nvPr>
        </p:nvSpPr>
        <p:spPr/>
        <p:txBody>
          <a:bodyPr/>
          <a:lstStyle/>
          <a:p>
            <a:r>
              <a:rPr lang="en-US" sz="5400" dirty="0">
                <a:solidFill>
                  <a:schemeClr val="accent6">
                    <a:lumMod val="50000"/>
                  </a:schemeClr>
                </a:solidFill>
              </a:rPr>
              <a:t>Questions?</a:t>
            </a:r>
          </a:p>
        </p:txBody>
      </p:sp>
    </p:spTree>
    <p:extLst>
      <p:ext uri="{BB962C8B-B14F-4D97-AF65-F5344CB8AC3E}">
        <p14:creationId xmlns:p14="http://schemas.microsoft.com/office/powerpoint/2010/main" val="3652070491"/>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3EBB07-10B5-CB8F-7FD2-0874CF0C8379}"/>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6172694D-C01A-D537-C6A1-77946D58B5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B106932-D65D-DD8C-9833-A0469EA4BEAB}"/>
              </a:ext>
            </a:extLst>
          </p:cNvPr>
          <p:cNvSpPr>
            <a:spLocks noGrp="1"/>
          </p:cNvSpPr>
          <p:nvPr>
            <p:ph type="title"/>
          </p:nvPr>
        </p:nvSpPr>
        <p:spPr>
          <a:xfrm>
            <a:off x="0" y="2856249"/>
            <a:ext cx="4986528" cy="2677785"/>
          </a:xfrm>
        </p:spPr>
        <p:txBody>
          <a:bodyPr>
            <a:normAutofit/>
          </a:bodyPr>
          <a:lstStyle/>
          <a:p>
            <a:pPr>
              <a:lnSpc>
                <a:spcPts val="5600"/>
              </a:lnSpc>
            </a:pPr>
            <a:br>
              <a:rPr lang="en-US" sz="4400" dirty="0">
                <a:latin typeface="+mn-lt"/>
              </a:rPr>
            </a:br>
            <a:endParaRPr lang="en-US" sz="4400" dirty="0">
              <a:latin typeface="+mn-lt"/>
            </a:endParaRPr>
          </a:p>
        </p:txBody>
      </p:sp>
      <p:pic>
        <p:nvPicPr>
          <p:cNvPr id="4" name="Picture 3" descr="Text&#10;&#10;Description automatically generated">
            <a:extLst>
              <a:ext uri="{FF2B5EF4-FFF2-40B4-BE49-F238E27FC236}">
                <a16:creationId xmlns:a16="http://schemas.microsoft.com/office/drawing/2014/main" id="{DBAFB012-0F42-68DA-9F35-546394F59D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740" y="334418"/>
            <a:ext cx="2264669" cy="1197866"/>
          </a:xfrm>
          <a:prstGeom prst="rect">
            <a:avLst/>
          </a:prstGeom>
        </p:spPr>
      </p:pic>
      <p:sp>
        <p:nvSpPr>
          <p:cNvPr id="3" name="TextBox 2">
            <a:extLst>
              <a:ext uri="{FF2B5EF4-FFF2-40B4-BE49-F238E27FC236}">
                <a16:creationId xmlns:a16="http://schemas.microsoft.com/office/drawing/2014/main" id="{368AFE1D-D088-2585-EDA9-469FBE699815}"/>
              </a:ext>
            </a:extLst>
          </p:cNvPr>
          <p:cNvSpPr txBox="1"/>
          <p:nvPr/>
        </p:nvSpPr>
        <p:spPr>
          <a:xfrm>
            <a:off x="322740" y="5948516"/>
            <a:ext cx="4504899" cy="923330"/>
          </a:xfrm>
          <a:prstGeom prst="rect">
            <a:avLst/>
          </a:prstGeom>
          <a:noFill/>
        </p:spPr>
        <p:txBody>
          <a:bodyPr wrap="square" rtlCol="0">
            <a:spAutoFit/>
          </a:bodyPr>
          <a:lstStyle/>
          <a:p>
            <a:endParaRPr lang="en-US" dirty="0"/>
          </a:p>
          <a:p>
            <a:r>
              <a:rPr lang="en-US" dirty="0"/>
              <a:t>Content update: October 29, 2025</a:t>
            </a:r>
          </a:p>
          <a:p>
            <a:endParaRPr lang="en-US" dirty="0"/>
          </a:p>
        </p:txBody>
      </p:sp>
      <p:sp>
        <p:nvSpPr>
          <p:cNvPr id="7" name="TextBox 6">
            <a:extLst>
              <a:ext uri="{FF2B5EF4-FFF2-40B4-BE49-F238E27FC236}">
                <a16:creationId xmlns:a16="http://schemas.microsoft.com/office/drawing/2014/main" id="{194B1152-0D9E-0479-A68D-18461E9853DF}"/>
              </a:ext>
            </a:extLst>
          </p:cNvPr>
          <p:cNvSpPr txBox="1"/>
          <p:nvPr/>
        </p:nvSpPr>
        <p:spPr>
          <a:xfrm>
            <a:off x="122903" y="4195141"/>
            <a:ext cx="4537587" cy="954107"/>
          </a:xfrm>
          <a:prstGeom prst="rect">
            <a:avLst/>
          </a:prstGeom>
          <a:noFill/>
        </p:spPr>
        <p:txBody>
          <a:bodyPr wrap="square">
            <a:spAutoFit/>
          </a:bodyPr>
          <a:lstStyle/>
          <a:p>
            <a:r>
              <a:rPr lang="en-US" sz="2800" dirty="0"/>
              <a:t>8. Education &amp; Outreach</a:t>
            </a:r>
            <a:br>
              <a:rPr lang="en-US" sz="2800" dirty="0"/>
            </a:br>
            <a:endParaRPr lang="en-US" sz="2800" dirty="0"/>
          </a:p>
        </p:txBody>
      </p:sp>
    </p:spTree>
    <p:extLst>
      <p:ext uri="{BB962C8B-B14F-4D97-AF65-F5344CB8AC3E}">
        <p14:creationId xmlns:p14="http://schemas.microsoft.com/office/powerpoint/2010/main" val="2166693399"/>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07DA4-0096-F04E-C023-7E1889D779E6}"/>
              </a:ext>
            </a:extLst>
          </p:cNvPr>
          <p:cNvSpPr>
            <a:spLocks noGrp="1"/>
          </p:cNvSpPr>
          <p:nvPr>
            <p:ph type="title"/>
          </p:nvPr>
        </p:nvSpPr>
        <p:spPr>
          <a:xfrm>
            <a:off x="261363" y="107673"/>
            <a:ext cx="10755085" cy="1325563"/>
          </a:xfrm>
        </p:spPr>
        <p:txBody>
          <a:bodyPr/>
          <a:lstStyle/>
          <a:p>
            <a:r>
              <a:rPr lang="en-US" b="1" dirty="0">
                <a:solidFill>
                  <a:schemeClr val="accent6">
                    <a:lumMod val="75000"/>
                  </a:schemeClr>
                </a:solidFill>
              </a:rPr>
              <a:t>8 Education &amp; Outreach</a:t>
            </a:r>
          </a:p>
        </p:txBody>
      </p:sp>
      <p:sp>
        <p:nvSpPr>
          <p:cNvPr id="3" name="Content Placeholder 2">
            <a:extLst>
              <a:ext uri="{FF2B5EF4-FFF2-40B4-BE49-F238E27FC236}">
                <a16:creationId xmlns:a16="http://schemas.microsoft.com/office/drawing/2014/main" id="{6DE2D409-438B-9E39-F7D4-9597417A3490}"/>
              </a:ext>
            </a:extLst>
          </p:cNvPr>
          <p:cNvSpPr>
            <a:spLocks noGrp="1"/>
          </p:cNvSpPr>
          <p:nvPr>
            <p:ph idx="1"/>
          </p:nvPr>
        </p:nvSpPr>
        <p:spPr>
          <a:xfrm>
            <a:off x="332384" y="1637422"/>
            <a:ext cx="6905974" cy="4596266"/>
          </a:xfrm>
        </p:spPr>
        <p:txBody>
          <a:bodyPr/>
          <a:lstStyle/>
          <a:p>
            <a:r>
              <a:rPr lang="en-US" sz="3600" dirty="0"/>
              <a:t>Integral part of trauma program</a:t>
            </a:r>
          </a:p>
          <a:p>
            <a:pPr marL="0" indent="0">
              <a:buNone/>
            </a:pPr>
            <a:endParaRPr lang="en-US" sz="3600" dirty="0"/>
          </a:p>
          <a:p>
            <a:r>
              <a:rPr lang="en-US" sz="3600" dirty="0"/>
              <a:t>Trauma Program Obligation:</a:t>
            </a:r>
          </a:p>
          <a:p>
            <a:pPr lvl="1"/>
            <a:r>
              <a:rPr lang="en-US" sz="3200" dirty="0"/>
              <a:t>Educate providers</a:t>
            </a:r>
          </a:p>
          <a:p>
            <a:pPr lvl="1"/>
            <a:r>
              <a:rPr lang="en-US" sz="3200" dirty="0"/>
              <a:t>Ensure public access to educational resources </a:t>
            </a:r>
            <a:endParaRPr lang="en-US" dirty="0"/>
          </a:p>
        </p:txBody>
      </p:sp>
      <p:pic>
        <p:nvPicPr>
          <p:cNvPr id="7" name="Picture 6">
            <a:extLst>
              <a:ext uri="{FF2B5EF4-FFF2-40B4-BE49-F238E27FC236}">
                <a16:creationId xmlns:a16="http://schemas.microsoft.com/office/drawing/2014/main" id="{5DD3EAD9-23CB-15D5-DA05-7F849A682E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68653" y="1780646"/>
            <a:ext cx="4119154" cy="3564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2516287"/>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552D1-BF1E-5483-EBAD-688B7BDD884E}"/>
              </a:ext>
            </a:extLst>
          </p:cNvPr>
          <p:cNvSpPr>
            <a:spLocks noGrp="1"/>
          </p:cNvSpPr>
          <p:nvPr>
            <p:ph type="title"/>
          </p:nvPr>
        </p:nvSpPr>
        <p:spPr>
          <a:xfrm>
            <a:off x="166255" y="670340"/>
            <a:ext cx="12025745" cy="1159408"/>
          </a:xfrm>
        </p:spPr>
        <p:txBody>
          <a:bodyPr>
            <a:normAutofit/>
          </a:bodyPr>
          <a:lstStyle/>
          <a:p>
            <a:r>
              <a:rPr lang="en-US" sz="4400" b="1" dirty="0">
                <a:solidFill>
                  <a:schemeClr val="accent6">
                    <a:lumMod val="75000"/>
                  </a:schemeClr>
                </a:solidFill>
              </a:rPr>
              <a:t>8.1 Public &amp; Professional Trauma Education – Type II</a:t>
            </a:r>
          </a:p>
        </p:txBody>
      </p:sp>
      <p:sp>
        <p:nvSpPr>
          <p:cNvPr id="5" name="Content Placeholder 4">
            <a:extLst>
              <a:ext uri="{FF2B5EF4-FFF2-40B4-BE49-F238E27FC236}">
                <a16:creationId xmlns:a16="http://schemas.microsoft.com/office/drawing/2014/main" id="{BAA8319B-2CB2-AB66-AE12-A5077F153203}"/>
              </a:ext>
            </a:extLst>
          </p:cNvPr>
          <p:cNvSpPr>
            <a:spLocks noGrp="1"/>
          </p:cNvSpPr>
          <p:nvPr>
            <p:ph sz="half" idx="1"/>
          </p:nvPr>
        </p:nvSpPr>
        <p:spPr>
          <a:xfrm>
            <a:off x="646059" y="2585141"/>
            <a:ext cx="2720270" cy="4272859"/>
          </a:xfrm>
        </p:spPr>
        <p:txBody>
          <a:bodyPr>
            <a:normAutofit fontScale="77500" lnSpcReduction="20000"/>
          </a:bodyPr>
          <a:lstStyle/>
          <a:p>
            <a:pPr marL="0" indent="0">
              <a:buNone/>
            </a:pPr>
            <a:r>
              <a:rPr lang="en-US" sz="3600" b="1" dirty="0"/>
              <a:t>All centers must provide public and professional trauma education.</a:t>
            </a:r>
          </a:p>
        </p:txBody>
      </p:sp>
      <p:sp>
        <p:nvSpPr>
          <p:cNvPr id="6" name="Content Placeholder 5">
            <a:extLst>
              <a:ext uri="{FF2B5EF4-FFF2-40B4-BE49-F238E27FC236}">
                <a16:creationId xmlns:a16="http://schemas.microsoft.com/office/drawing/2014/main" id="{044306DA-E02B-3F7E-60E4-163F3DB0C812}"/>
              </a:ext>
            </a:extLst>
          </p:cNvPr>
          <p:cNvSpPr>
            <a:spLocks noGrp="1"/>
          </p:cNvSpPr>
          <p:nvPr>
            <p:ph sz="half" idx="2"/>
          </p:nvPr>
        </p:nvSpPr>
        <p:spPr>
          <a:xfrm>
            <a:off x="3700014" y="1829747"/>
            <a:ext cx="8205537" cy="4351338"/>
          </a:xfrm>
        </p:spPr>
        <p:txBody>
          <a:bodyPr>
            <a:normAutofit fontScale="77500" lnSpcReduction="20000"/>
          </a:bodyPr>
          <a:lstStyle/>
          <a:p>
            <a:pPr marL="0" indent="0">
              <a:buNone/>
            </a:pPr>
            <a:r>
              <a:rPr lang="en-US" sz="3200" b="1" dirty="0"/>
              <a:t>Examples</a:t>
            </a:r>
          </a:p>
          <a:p>
            <a:r>
              <a:rPr lang="en-US" sz="3200" dirty="0"/>
              <a:t>Stop the Bleed</a:t>
            </a:r>
          </a:p>
          <a:p>
            <a:r>
              <a:rPr lang="en-US" sz="3200" dirty="0"/>
              <a:t>Advanced Trauma Life Support (ATLS)</a:t>
            </a:r>
          </a:p>
          <a:p>
            <a:r>
              <a:rPr lang="en-US" sz="3200" dirty="0"/>
              <a:t>International Trauma Life Support (ITLS)</a:t>
            </a:r>
          </a:p>
          <a:p>
            <a:r>
              <a:rPr lang="en-US" sz="3200" dirty="0"/>
              <a:t>Prehospital Trauma Life Support (PHTLS)</a:t>
            </a:r>
          </a:p>
          <a:p>
            <a:r>
              <a:rPr lang="en-US" sz="3200" dirty="0"/>
              <a:t>Trauma Evaluation and Management (TEAM)</a:t>
            </a:r>
          </a:p>
          <a:p>
            <a:pPr marL="0" indent="0">
              <a:buNone/>
            </a:pPr>
            <a:endParaRPr lang="en-US" sz="3200" b="1" dirty="0"/>
          </a:p>
          <a:p>
            <a:pPr marL="0" indent="0">
              <a:buNone/>
            </a:pPr>
            <a:r>
              <a:rPr lang="en-US" sz="3200" b="1" dirty="0"/>
              <a:t>Measures of Compliance</a:t>
            </a:r>
          </a:p>
          <a:p>
            <a:r>
              <a:rPr lang="en-US" sz="3200" dirty="0"/>
              <a:t>Schedule of education sessions/courses</a:t>
            </a:r>
          </a:p>
          <a:p>
            <a:r>
              <a:rPr lang="en-US" sz="3200" dirty="0"/>
              <a:t>Describe most successful programs and why you believe they were successful.</a:t>
            </a:r>
          </a:p>
          <a:p>
            <a:endParaRPr lang="en-US" dirty="0"/>
          </a:p>
        </p:txBody>
      </p:sp>
      <p:sp>
        <p:nvSpPr>
          <p:cNvPr id="4" name="Rectangle 3">
            <a:extLst>
              <a:ext uri="{FF2B5EF4-FFF2-40B4-BE49-F238E27FC236}">
                <a16:creationId xmlns:a16="http://schemas.microsoft.com/office/drawing/2014/main" id="{71289076-A4B0-6BE7-D42D-218BD13F0D85}"/>
              </a:ext>
            </a:extLst>
          </p:cNvPr>
          <p:cNvSpPr/>
          <p:nvPr/>
        </p:nvSpPr>
        <p:spPr>
          <a:xfrm>
            <a:off x="9365673" y="-3174"/>
            <a:ext cx="2826327" cy="563613"/>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LI, LII, LIII, PTCI, PTCII</a:t>
            </a:r>
          </a:p>
        </p:txBody>
      </p:sp>
    </p:spTree>
    <p:extLst>
      <p:ext uri="{BB962C8B-B14F-4D97-AF65-F5344CB8AC3E}">
        <p14:creationId xmlns:p14="http://schemas.microsoft.com/office/powerpoint/2010/main" val="2259582435"/>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72D0E-BBC7-CA9C-3D97-CC092DEFED33}"/>
              </a:ext>
            </a:extLst>
          </p:cNvPr>
          <p:cNvSpPr>
            <a:spLocks noGrp="1"/>
          </p:cNvSpPr>
          <p:nvPr>
            <p:ph type="title"/>
          </p:nvPr>
        </p:nvSpPr>
        <p:spPr>
          <a:xfrm>
            <a:off x="139601" y="681037"/>
            <a:ext cx="12052399" cy="681037"/>
          </a:xfrm>
        </p:spPr>
        <p:txBody>
          <a:bodyPr>
            <a:normAutofit fontScale="90000"/>
          </a:bodyPr>
          <a:lstStyle/>
          <a:p>
            <a:r>
              <a:rPr lang="en-US" b="1" dirty="0">
                <a:solidFill>
                  <a:schemeClr val="accent6">
                    <a:lumMod val="50000"/>
                  </a:schemeClr>
                </a:solidFill>
              </a:rPr>
              <a:t>8.2 Nursing Trauma Orientation &amp; Education – Type II</a:t>
            </a:r>
          </a:p>
        </p:txBody>
      </p:sp>
      <p:sp>
        <p:nvSpPr>
          <p:cNvPr id="5" name="Content Placeholder 4">
            <a:extLst>
              <a:ext uri="{FF2B5EF4-FFF2-40B4-BE49-F238E27FC236}">
                <a16:creationId xmlns:a16="http://schemas.microsoft.com/office/drawing/2014/main" id="{B9B4ABB3-7E70-A406-7DA0-13C647150708}"/>
              </a:ext>
            </a:extLst>
          </p:cNvPr>
          <p:cNvSpPr>
            <a:spLocks noGrp="1"/>
          </p:cNvSpPr>
          <p:nvPr>
            <p:ph sz="half" idx="1"/>
          </p:nvPr>
        </p:nvSpPr>
        <p:spPr>
          <a:xfrm>
            <a:off x="173555" y="1371202"/>
            <a:ext cx="5181600" cy="4440951"/>
          </a:xfrm>
        </p:spPr>
        <p:txBody>
          <a:bodyPr>
            <a:normAutofit fontScale="55000" lnSpcReduction="20000"/>
          </a:bodyPr>
          <a:lstStyle/>
          <a:p>
            <a:pPr marL="0" indent="0">
              <a:buNone/>
            </a:pPr>
            <a:endParaRPr lang="en-US" dirty="0">
              <a:highlight>
                <a:srgbClr val="FFFF00"/>
              </a:highlight>
            </a:endParaRPr>
          </a:p>
          <a:p>
            <a:r>
              <a:rPr lang="en-US" dirty="0"/>
              <a:t>All trauma centers must provide trauma orientation to new nursing staff caring for trauma:</a:t>
            </a:r>
          </a:p>
          <a:p>
            <a:pPr lvl="1"/>
            <a:r>
              <a:rPr lang="en-US" dirty="0"/>
              <a:t>Center developed educational program integrating PIPS-identified issues</a:t>
            </a:r>
          </a:p>
          <a:p>
            <a:pPr lvl="1"/>
            <a:r>
              <a:rPr lang="en-US" dirty="0"/>
              <a:t>Simulation training </a:t>
            </a:r>
          </a:p>
          <a:p>
            <a:pPr lvl="1"/>
            <a:r>
              <a:rPr lang="en-US" dirty="0"/>
              <a:t>Online learning</a:t>
            </a:r>
          </a:p>
          <a:p>
            <a:pPr lvl="1"/>
            <a:r>
              <a:rPr lang="en-US" dirty="0"/>
              <a:t>Conferences</a:t>
            </a:r>
          </a:p>
          <a:p>
            <a:pPr lvl="1"/>
            <a:r>
              <a:rPr lang="en-US" dirty="0"/>
              <a:t>Annual training events</a:t>
            </a:r>
          </a:p>
          <a:p>
            <a:pPr marL="457200" lvl="1" indent="0">
              <a:buNone/>
            </a:pPr>
            <a:endParaRPr lang="en-US" dirty="0"/>
          </a:p>
          <a:p>
            <a:r>
              <a:rPr lang="en-US" dirty="0"/>
              <a:t>Nurses must participate in trauma CE corresponding to their </a:t>
            </a:r>
            <a:r>
              <a:rPr lang="en-US" b="1" dirty="0"/>
              <a:t>scope of practice and population served</a:t>
            </a:r>
            <a:r>
              <a:rPr lang="en-US" dirty="0"/>
              <a:t>.</a:t>
            </a:r>
          </a:p>
        </p:txBody>
      </p:sp>
      <p:sp>
        <p:nvSpPr>
          <p:cNvPr id="6" name="Content Placeholder 5">
            <a:extLst>
              <a:ext uri="{FF2B5EF4-FFF2-40B4-BE49-F238E27FC236}">
                <a16:creationId xmlns:a16="http://schemas.microsoft.com/office/drawing/2014/main" id="{46052239-4BA6-62B8-8EE7-F68AD15498EC}"/>
              </a:ext>
            </a:extLst>
          </p:cNvPr>
          <p:cNvSpPr>
            <a:spLocks noGrp="1"/>
          </p:cNvSpPr>
          <p:nvPr>
            <p:ph sz="half" idx="2"/>
          </p:nvPr>
        </p:nvSpPr>
        <p:spPr>
          <a:xfrm>
            <a:off x="5867244" y="1343818"/>
            <a:ext cx="5901969" cy="4073756"/>
          </a:xfrm>
        </p:spPr>
        <p:txBody>
          <a:bodyPr>
            <a:normAutofit fontScale="55000" lnSpcReduction="20000"/>
          </a:bodyPr>
          <a:lstStyle/>
          <a:p>
            <a:pPr marL="0" indent="0">
              <a:buNone/>
            </a:pPr>
            <a:r>
              <a:rPr lang="en-US" b="1" u="sng" dirty="0"/>
              <a:t>Examples</a:t>
            </a:r>
            <a:r>
              <a:rPr lang="en-US" dirty="0"/>
              <a:t>:</a:t>
            </a:r>
          </a:p>
          <a:p>
            <a:r>
              <a:rPr lang="en-US" dirty="0"/>
              <a:t>Advanced Trauma Care for Nurses (ATCN)</a:t>
            </a:r>
          </a:p>
          <a:p>
            <a:r>
              <a:rPr lang="en-US" dirty="0"/>
              <a:t>Trauma Nursing Core Course (TNCC)</a:t>
            </a:r>
          </a:p>
          <a:p>
            <a:r>
              <a:rPr lang="en-US" dirty="0"/>
              <a:t>Pediatric Care After Resuscitation (PCAR)</a:t>
            </a:r>
          </a:p>
          <a:p>
            <a:r>
              <a:rPr lang="en-US" dirty="0"/>
              <a:t>Pediatric Trauma Across the Care Continuum (PTACC)</a:t>
            </a:r>
          </a:p>
          <a:p>
            <a:r>
              <a:rPr lang="en-US" dirty="0"/>
              <a:t>Trauma Care After Resuscitation (TCAR)</a:t>
            </a:r>
          </a:p>
          <a:p>
            <a:r>
              <a:rPr lang="en-US" dirty="0"/>
              <a:t>Transport Nurse Advanced Trauma Course (TNATC)</a:t>
            </a:r>
          </a:p>
          <a:p>
            <a:pPr marL="0" indent="0">
              <a:buNone/>
            </a:pPr>
            <a:endParaRPr lang="en-US" dirty="0"/>
          </a:p>
          <a:p>
            <a:pPr marL="0" indent="0">
              <a:buNone/>
            </a:pPr>
            <a:r>
              <a:rPr lang="en-US" b="1" u="sng" dirty="0"/>
              <a:t>Methods to demonstrate compliance</a:t>
            </a:r>
            <a:r>
              <a:rPr lang="en-US" dirty="0"/>
              <a:t>:</a:t>
            </a:r>
          </a:p>
          <a:p>
            <a:r>
              <a:rPr lang="en-US" dirty="0"/>
              <a:t>Describe process</a:t>
            </a:r>
          </a:p>
          <a:p>
            <a:r>
              <a:rPr lang="en-US" dirty="0"/>
              <a:t>Nursing orientation materials</a:t>
            </a:r>
          </a:p>
          <a:p>
            <a:r>
              <a:rPr lang="en-US" dirty="0"/>
              <a:t>Compliance per unit</a:t>
            </a:r>
          </a:p>
          <a:p>
            <a:r>
              <a:rPr lang="en-US" dirty="0"/>
              <a:t>CE certifications/transcripts</a:t>
            </a:r>
          </a:p>
        </p:txBody>
      </p:sp>
      <p:sp>
        <p:nvSpPr>
          <p:cNvPr id="4" name="Rectangle 3">
            <a:extLst>
              <a:ext uri="{FF2B5EF4-FFF2-40B4-BE49-F238E27FC236}">
                <a16:creationId xmlns:a16="http://schemas.microsoft.com/office/drawing/2014/main" id="{2437375E-1084-BF6C-AF75-C3F6CC7A7A09}"/>
              </a:ext>
            </a:extLst>
          </p:cNvPr>
          <p:cNvSpPr/>
          <p:nvPr/>
        </p:nvSpPr>
        <p:spPr>
          <a:xfrm>
            <a:off x="9084365" y="-9128"/>
            <a:ext cx="3107635" cy="681037"/>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LI, LII, LIII, PTCI, PTCII</a:t>
            </a:r>
          </a:p>
        </p:txBody>
      </p:sp>
      <p:graphicFrame>
        <p:nvGraphicFramePr>
          <p:cNvPr id="3" name="Table 2">
            <a:extLst>
              <a:ext uri="{FF2B5EF4-FFF2-40B4-BE49-F238E27FC236}">
                <a16:creationId xmlns:a16="http://schemas.microsoft.com/office/drawing/2014/main" id="{058C905B-B6AC-1F1C-26B4-322C257187FF}"/>
              </a:ext>
            </a:extLst>
          </p:cNvPr>
          <p:cNvGraphicFramePr>
            <a:graphicFrameLocks noGrp="1"/>
          </p:cNvGraphicFramePr>
          <p:nvPr>
            <p:extLst>
              <p:ext uri="{D42A27DB-BD31-4B8C-83A1-F6EECF244321}">
                <p14:modId xmlns:p14="http://schemas.microsoft.com/office/powerpoint/2010/main" val="172972602"/>
              </p:ext>
            </p:extLst>
          </p:nvPr>
        </p:nvGraphicFramePr>
        <p:xfrm>
          <a:off x="5689600" y="5169533"/>
          <a:ext cx="6502400" cy="1285240"/>
        </p:xfrm>
        <a:graphic>
          <a:graphicData uri="http://schemas.openxmlformats.org/drawingml/2006/table">
            <a:tbl>
              <a:tblPr firstRow="1" bandRow="1">
                <a:tableStyleId>{5C22544A-7EE6-4342-B048-85BDC9FD1C3A}</a:tableStyleId>
              </a:tblPr>
              <a:tblGrid>
                <a:gridCol w="2191085">
                  <a:extLst>
                    <a:ext uri="{9D8B030D-6E8A-4147-A177-3AD203B41FA5}">
                      <a16:colId xmlns:a16="http://schemas.microsoft.com/office/drawing/2014/main" val="1417268596"/>
                    </a:ext>
                  </a:extLst>
                </a:gridCol>
                <a:gridCol w="1335505">
                  <a:extLst>
                    <a:ext uri="{9D8B030D-6E8A-4147-A177-3AD203B41FA5}">
                      <a16:colId xmlns:a16="http://schemas.microsoft.com/office/drawing/2014/main" val="1566999020"/>
                    </a:ext>
                  </a:extLst>
                </a:gridCol>
                <a:gridCol w="1350210">
                  <a:extLst>
                    <a:ext uri="{9D8B030D-6E8A-4147-A177-3AD203B41FA5}">
                      <a16:colId xmlns:a16="http://schemas.microsoft.com/office/drawing/2014/main" val="2344651748"/>
                    </a:ext>
                  </a:extLst>
                </a:gridCol>
                <a:gridCol w="1625600">
                  <a:extLst>
                    <a:ext uri="{9D8B030D-6E8A-4147-A177-3AD203B41FA5}">
                      <a16:colId xmlns:a16="http://schemas.microsoft.com/office/drawing/2014/main" val="2142711741"/>
                    </a:ext>
                  </a:extLst>
                </a:gridCol>
              </a:tblGrid>
              <a:tr h="550355">
                <a:tc>
                  <a:txBody>
                    <a:bodyPr/>
                    <a:lstStyle/>
                    <a:p>
                      <a:r>
                        <a:rPr lang="en-US" dirty="0"/>
                        <a:t>Nursing Education Activity </a:t>
                      </a:r>
                    </a:p>
                  </a:txBody>
                  <a:tcPr/>
                </a:tc>
                <a:tc>
                  <a:txBody>
                    <a:bodyPr/>
                    <a:lstStyle/>
                    <a:p>
                      <a:r>
                        <a:rPr lang="en-US" dirty="0"/>
                        <a:t>% ED Nurses Completed</a:t>
                      </a:r>
                    </a:p>
                  </a:txBody>
                  <a:tcPr/>
                </a:tc>
                <a:tc>
                  <a:txBody>
                    <a:bodyPr/>
                    <a:lstStyle/>
                    <a:p>
                      <a:r>
                        <a:rPr lang="en-US" dirty="0"/>
                        <a:t>% ICU Nurses Completed</a:t>
                      </a:r>
                    </a:p>
                  </a:txBody>
                  <a:tcPr/>
                </a:tc>
                <a:tc>
                  <a:txBody>
                    <a:bodyPr/>
                    <a:lstStyle/>
                    <a:p>
                      <a:r>
                        <a:rPr lang="en-US" dirty="0"/>
                        <a:t>% PACU </a:t>
                      </a:r>
                    </a:p>
                    <a:p>
                      <a:r>
                        <a:rPr lang="en-US" dirty="0"/>
                        <a:t>Nurses Completed</a:t>
                      </a:r>
                    </a:p>
                  </a:txBody>
                  <a:tcPr/>
                </a:tc>
                <a:extLst>
                  <a:ext uri="{0D108BD9-81ED-4DB2-BD59-A6C34878D82A}">
                    <a16:rowId xmlns:a16="http://schemas.microsoft.com/office/drawing/2014/main" val="3020263785"/>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218263161"/>
                  </a:ext>
                </a:extLst>
              </a:tr>
            </a:tbl>
          </a:graphicData>
        </a:graphic>
      </p:graphicFrame>
    </p:spTree>
    <p:extLst>
      <p:ext uri="{BB962C8B-B14F-4D97-AF65-F5344CB8AC3E}">
        <p14:creationId xmlns:p14="http://schemas.microsoft.com/office/powerpoint/2010/main" val="30525702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4589145-EF87-B23B-5750-0E020A0FD1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332"/>
            <a:ext cx="12192000" cy="6858000"/>
          </a:xfrm>
          <a:prstGeom prst="rect">
            <a:avLst/>
          </a:prstGeom>
        </p:spPr>
      </p:pic>
      <p:sp>
        <p:nvSpPr>
          <p:cNvPr id="2" name="Title 1">
            <a:extLst>
              <a:ext uri="{FF2B5EF4-FFF2-40B4-BE49-F238E27FC236}">
                <a16:creationId xmlns:a16="http://schemas.microsoft.com/office/drawing/2014/main" id="{0587104F-6F18-4534-9086-1965CA2EEAED}"/>
              </a:ext>
            </a:extLst>
          </p:cNvPr>
          <p:cNvSpPr>
            <a:spLocks noGrp="1"/>
          </p:cNvSpPr>
          <p:nvPr>
            <p:ph type="title"/>
          </p:nvPr>
        </p:nvSpPr>
        <p:spPr>
          <a:xfrm>
            <a:off x="0" y="1856370"/>
            <a:ext cx="5285632" cy="2152747"/>
          </a:xfrm>
        </p:spPr>
        <p:txBody>
          <a:bodyPr>
            <a:noAutofit/>
          </a:bodyPr>
          <a:lstStyle/>
          <a:p>
            <a:pPr>
              <a:lnSpc>
                <a:spcPts val="5600"/>
              </a:lnSpc>
            </a:pPr>
            <a:r>
              <a:rPr lang="en-US" sz="4000" dirty="0">
                <a:latin typeface="+mn-lt"/>
              </a:rPr>
              <a:t>2. Program Scope </a:t>
            </a:r>
            <a:br>
              <a:rPr lang="en-US" sz="4000" dirty="0">
                <a:latin typeface="+mn-lt"/>
              </a:rPr>
            </a:br>
            <a:r>
              <a:rPr lang="en-US" sz="4000" dirty="0">
                <a:latin typeface="+mn-lt"/>
              </a:rPr>
              <a:t>     &amp; Governance </a:t>
            </a:r>
          </a:p>
        </p:txBody>
      </p:sp>
      <p:pic>
        <p:nvPicPr>
          <p:cNvPr id="4" name="Picture 3" descr="Text&#10;&#10;Description automatically generated">
            <a:extLst>
              <a:ext uri="{FF2B5EF4-FFF2-40B4-BE49-F238E27FC236}">
                <a16:creationId xmlns:a16="http://schemas.microsoft.com/office/drawing/2014/main" id="{11C6B804-E47A-1AF4-F2E3-06700D1337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740" y="334418"/>
            <a:ext cx="2264669" cy="1197866"/>
          </a:xfrm>
          <a:prstGeom prst="rect">
            <a:avLst/>
          </a:prstGeom>
        </p:spPr>
      </p:pic>
      <p:sp>
        <p:nvSpPr>
          <p:cNvPr id="8" name="TextBox 7">
            <a:extLst>
              <a:ext uri="{FF2B5EF4-FFF2-40B4-BE49-F238E27FC236}">
                <a16:creationId xmlns:a16="http://schemas.microsoft.com/office/drawing/2014/main" id="{90D7B6FF-9858-F0C9-52FE-F4FD9F2A8128}"/>
              </a:ext>
            </a:extLst>
          </p:cNvPr>
          <p:cNvSpPr txBox="1"/>
          <p:nvPr/>
        </p:nvSpPr>
        <p:spPr>
          <a:xfrm>
            <a:off x="322740" y="5166081"/>
            <a:ext cx="6240026" cy="369332"/>
          </a:xfrm>
          <a:prstGeom prst="rect">
            <a:avLst/>
          </a:prstGeom>
          <a:noFill/>
        </p:spPr>
        <p:txBody>
          <a:bodyPr wrap="square">
            <a:spAutoFit/>
          </a:bodyPr>
          <a:lstStyle/>
          <a:p>
            <a:r>
              <a:rPr lang="en-US" dirty="0"/>
              <a:t>Content update: October 29, 2025</a:t>
            </a:r>
          </a:p>
        </p:txBody>
      </p:sp>
    </p:spTree>
    <p:extLst>
      <p:ext uri="{BB962C8B-B14F-4D97-AF65-F5344CB8AC3E}">
        <p14:creationId xmlns:p14="http://schemas.microsoft.com/office/powerpoint/2010/main" val="2125521142"/>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A171C-6568-A34B-D376-073888E5BD9B}"/>
              </a:ext>
            </a:extLst>
          </p:cNvPr>
          <p:cNvSpPr>
            <a:spLocks noGrp="1"/>
          </p:cNvSpPr>
          <p:nvPr>
            <p:ph type="title"/>
          </p:nvPr>
        </p:nvSpPr>
        <p:spPr>
          <a:xfrm>
            <a:off x="186813" y="859230"/>
            <a:ext cx="9194104" cy="822708"/>
          </a:xfrm>
        </p:spPr>
        <p:txBody>
          <a:bodyPr>
            <a:normAutofit fontScale="90000"/>
          </a:bodyPr>
          <a:lstStyle/>
          <a:p>
            <a:r>
              <a:rPr lang="en-US" b="1" dirty="0">
                <a:solidFill>
                  <a:schemeClr val="accent6">
                    <a:lumMod val="75000"/>
                  </a:schemeClr>
                </a:solidFill>
              </a:rPr>
              <a:t>8.3 Prehospital Provider Training – Type II</a:t>
            </a:r>
          </a:p>
        </p:txBody>
      </p:sp>
      <p:sp>
        <p:nvSpPr>
          <p:cNvPr id="3" name="Content Placeholder 2">
            <a:extLst>
              <a:ext uri="{FF2B5EF4-FFF2-40B4-BE49-F238E27FC236}">
                <a16:creationId xmlns:a16="http://schemas.microsoft.com/office/drawing/2014/main" id="{A02DB99B-2B5B-D7AE-BEAE-8AB15397B389}"/>
              </a:ext>
            </a:extLst>
          </p:cNvPr>
          <p:cNvSpPr>
            <a:spLocks noGrp="1"/>
          </p:cNvSpPr>
          <p:nvPr>
            <p:ph idx="1"/>
          </p:nvPr>
        </p:nvSpPr>
        <p:spPr>
          <a:xfrm>
            <a:off x="469762" y="1913547"/>
            <a:ext cx="5403574" cy="3851206"/>
          </a:xfrm>
        </p:spPr>
        <p:txBody>
          <a:bodyPr>
            <a:normAutofit/>
          </a:bodyPr>
          <a:lstStyle/>
          <a:p>
            <a:pPr marL="0" indent="0">
              <a:buNone/>
            </a:pPr>
            <a:r>
              <a:rPr lang="en-US" dirty="0"/>
              <a:t>All trauma centers, the trauma program must participate in the training of prehospital personnel.</a:t>
            </a:r>
          </a:p>
          <a:p>
            <a:pPr marL="0" indent="0">
              <a:buNone/>
            </a:pPr>
            <a:endParaRPr lang="en-US" dirty="0"/>
          </a:p>
          <a:p>
            <a:pPr marL="0" indent="0">
              <a:buNone/>
            </a:pPr>
            <a:r>
              <a:rPr lang="en-US" dirty="0"/>
              <a:t>Measure of Compliance:</a:t>
            </a:r>
          </a:p>
          <a:p>
            <a:pPr marL="0" indent="0">
              <a:buNone/>
            </a:pPr>
            <a:r>
              <a:rPr lang="en-US" dirty="0"/>
              <a:t>Documentation demonstrating training of prehospital personnel</a:t>
            </a:r>
          </a:p>
        </p:txBody>
      </p:sp>
      <p:sp>
        <p:nvSpPr>
          <p:cNvPr id="4" name="Rectangle 3">
            <a:extLst>
              <a:ext uri="{FF2B5EF4-FFF2-40B4-BE49-F238E27FC236}">
                <a16:creationId xmlns:a16="http://schemas.microsoft.com/office/drawing/2014/main" id="{4102F19C-CA16-86AE-E39B-327E28455BA8}"/>
              </a:ext>
            </a:extLst>
          </p:cNvPr>
          <p:cNvSpPr/>
          <p:nvPr/>
        </p:nvSpPr>
        <p:spPr>
          <a:xfrm>
            <a:off x="9194104" y="0"/>
            <a:ext cx="2997896" cy="639097"/>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LI, LII, LIII, PTCI, PTCII</a:t>
            </a:r>
          </a:p>
        </p:txBody>
      </p:sp>
      <p:pic>
        <p:nvPicPr>
          <p:cNvPr id="6" name="Picture 5">
            <a:extLst>
              <a:ext uri="{FF2B5EF4-FFF2-40B4-BE49-F238E27FC236}">
                <a16:creationId xmlns:a16="http://schemas.microsoft.com/office/drawing/2014/main" id="{E89EE07D-3715-AEE1-B018-324F68845DF0}"/>
              </a:ext>
            </a:extLst>
          </p:cNvPr>
          <p:cNvPicPr>
            <a:picLocks noChangeAspect="1"/>
          </p:cNvPicPr>
          <p:nvPr/>
        </p:nvPicPr>
        <p:blipFill>
          <a:blip r:embed="rId3"/>
          <a:stretch>
            <a:fillRect/>
          </a:stretch>
        </p:blipFill>
        <p:spPr>
          <a:xfrm>
            <a:off x="6492317" y="2080947"/>
            <a:ext cx="5403574" cy="3516405"/>
          </a:xfrm>
          <a:prstGeom prst="rect">
            <a:avLst/>
          </a:prstGeom>
        </p:spPr>
      </p:pic>
    </p:spTree>
    <p:extLst>
      <p:ext uri="{BB962C8B-B14F-4D97-AF65-F5344CB8AC3E}">
        <p14:creationId xmlns:p14="http://schemas.microsoft.com/office/powerpoint/2010/main" val="3570866929"/>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4EDA3-2DE3-A627-5242-71CBCB98946C}"/>
              </a:ext>
            </a:extLst>
          </p:cNvPr>
          <p:cNvSpPr>
            <a:spLocks noGrp="1"/>
          </p:cNvSpPr>
          <p:nvPr>
            <p:ph type="title"/>
          </p:nvPr>
        </p:nvSpPr>
        <p:spPr>
          <a:xfrm>
            <a:off x="140667" y="850522"/>
            <a:ext cx="11910666" cy="416147"/>
          </a:xfrm>
        </p:spPr>
        <p:txBody>
          <a:bodyPr>
            <a:normAutofit fontScale="90000"/>
          </a:bodyPr>
          <a:lstStyle/>
          <a:p>
            <a:r>
              <a:rPr lang="en-US" b="1" dirty="0">
                <a:solidFill>
                  <a:schemeClr val="accent6">
                    <a:lumMod val="75000"/>
                  </a:schemeClr>
                </a:solidFill>
              </a:rPr>
              <a:t>8.4 Commitment to Postgraduate Education – Type II</a:t>
            </a:r>
          </a:p>
        </p:txBody>
      </p:sp>
      <p:sp>
        <p:nvSpPr>
          <p:cNvPr id="3" name="Content Placeholder 2">
            <a:extLst>
              <a:ext uri="{FF2B5EF4-FFF2-40B4-BE49-F238E27FC236}">
                <a16:creationId xmlns:a16="http://schemas.microsoft.com/office/drawing/2014/main" id="{75E18570-AD70-90A5-42F7-2F23AD377656}"/>
              </a:ext>
            </a:extLst>
          </p:cNvPr>
          <p:cNvSpPr>
            <a:spLocks noGrp="1"/>
          </p:cNvSpPr>
          <p:nvPr>
            <p:ph idx="1"/>
          </p:nvPr>
        </p:nvSpPr>
        <p:spPr>
          <a:xfrm>
            <a:off x="443274" y="1581482"/>
            <a:ext cx="10515600" cy="4351338"/>
          </a:xfrm>
        </p:spPr>
        <p:txBody>
          <a:bodyPr>
            <a:normAutofit fontScale="92500" lnSpcReduction="20000"/>
          </a:bodyPr>
          <a:lstStyle/>
          <a:p>
            <a:pPr marL="0" indent="0">
              <a:buNone/>
            </a:pPr>
            <a:r>
              <a:rPr lang="en-US" b="1" dirty="0"/>
              <a:t>Residency rotations in trauma</a:t>
            </a:r>
            <a:r>
              <a:rPr lang="en-US" dirty="0"/>
              <a:t>:</a:t>
            </a:r>
          </a:p>
          <a:p>
            <a:r>
              <a:rPr lang="en-US" dirty="0"/>
              <a:t>Defined curriculum</a:t>
            </a:r>
          </a:p>
          <a:p>
            <a:r>
              <a:rPr lang="en-US" dirty="0"/>
              <a:t>Trauma-specific objectives</a:t>
            </a:r>
          </a:p>
          <a:p>
            <a:r>
              <a:rPr lang="en-US" dirty="0"/>
              <a:t>Rotations (</a:t>
            </a:r>
            <a:r>
              <a:rPr lang="en-US" sz="2600" i="1" dirty="0"/>
              <a:t>at minimum</a:t>
            </a:r>
            <a:r>
              <a:rPr lang="en-US" dirty="0"/>
              <a:t>) in:</a:t>
            </a:r>
          </a:p>
          <a:p>
            <a:pPr lvl="1"/>
            <a:r>
              <a:rPr lang="en-US" dirty="0"/>
              <a:t>General surgery</a:t>
            </a:r>
          </a:p>
          <a:p>
            <a:pPr lvl="1"/>
            <a:r>
              <a:rPr lang="en-US" dirty="0"/>
              <a:t>Orthopaedic</a:t>
            </a:r>
          </a:p>
          <a:p>
            <a:pPr lvl="1"/>
            <a:r>
              <a:rPr lang="en-US" dirty="0"/>
              <a:t>Neurosurgery</a:t>
            </a:r>
          </a:p>
          <a:p>
            <a:pPr lvl="1"/>
            <a:r>
              <a:rPr lang="en-US" dirty="0"/>
              <a:t>Emergency Medicine</a:t>
            </a:r>
          </a:p>
          <a:p>
            <a:r>
              <a:rPr lang="en-US" dirty="0"/>
              <a:t>ACGME accredited program</a:t>
            </a:r>
          </a:p>
          <a:p>
            <a:r>
              <a:rPr lang="en-US" dirty="0"/>
              <a:t>Sufficient trauma volume &amp; exposure</a:t>
            </a:r>
          </a:p>
          <a:p>
            <a:r>
              <a:rPr lang="en-US" dirty="0">
                <a:solidFill>
                  <a:srgbClr val="FF0000"/>
                </a:solidFill>
              </a:rPr>
              <a:t>Rotation continuously available</a:t>
            </a:r>
          </a:p>
        </p:txBody>
      </p:sp>
      <p:sp>
        <p:nvSpPr>
          <p:cNvPr id="4" name="Rectangle 3">
            <a:extLst>
              <a:ext uri="{FF2B5EF4-FFF2-40B4-BE49-F238E27FC236}">
                <a16:creationId xmlns:a16="http://schemas.microsoft.com/office/drawing/2014/main" id="{AC23D9AC-7DD0-C377-859A-5B7795389ED1}"/>
              </a:ext>
            </a:extLst>
          </p:cNvPr>
          <p:cNvSpPr/>
          <p:nvPr/>
        </p:nvSpPr>
        <p:spPr>
          <a:xfrm>
            <a:off x="10296939" y="0"/>
            <a:ext cx="1895060" cy="416147"/>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LI, PTCI</a:t>
            </a:r>
          </a:p>
        </p:txBody>
      </p:sp>
      <p:sp>
        <p:nvSpPr>
          <p:cNvPr id="5" name="TextBox 4">
            <a:extLst>
              <a:ext uri="{FF2B5EF4-FFF2-40B4-BE49-F238E27FC236}">
                <a16:creationId xmlns:a16="http://schemas.microsoft.com/office/drawing/2014/main" id="{1578A1BC-EEA4-71E4-CE90-B4EBE90C04C4}"/>
              </a:ext>
            </a:extLst>
          </p:cNvPr>
          <p:cNvSpPr txBox="1"/>
          <p:nvPr/>
        </p:nvSpPr>
        <p:spPr>
          <a:xfrm>
            <a:off x="2546022" y="5701988"/>
            <a:ext cx="8107669" cy="461665"/>
          </a:xfrm>
          <a:prstGeom prst="rect">
            <a:avLst/>
          </a:prstGeom>
          <a:noFill/>
        </p:spPr>
        <p:txBody>
          <a:bodyPr wrap="none" rtlCol="0">
            <a:spAutoFit/>
          </a:bodyPr>
          <a:lstStyle/>
          <a:p>
            <a:r>
              <a:rPr lang="en-US" sz="2400" dirty="0"/>
              <a:t>ACGME = Accreditation Council for Graduate Medical Education</a:t>
            </a:r>
          </a:p>
        </p:txBody>
      </p:sp>
    </p:spTree>
    <p:extLst>
      <p:ext uri="{BB962C8B-B14F-4D97-AF65-F5344CB8AC3E}">
        <p14:creationId xmlns:p14="http://schemas.microsoft.com/office/powerpoint/2010/main" val="1572164399"/>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5CD0F-7440-3DD7-19A4-FD1440368E04}"/>
              </a:ext>
            </a:extLst>
          </p:cNvPr>
          <p:cNvSpPr>
            <a:spLocks noGrp="1"/>
          </p:cNvSpPr>
          <p:nvPr>
            <p:ph type="title"/>
          </p:nvPr>
        </p:nvSpPr>
        <p:spPr>
          <a:xfrm>
            <a:off x="0" y="0"/>
            <a:ext cx="10515600" cy="1325563"/>
          </a:xfrm>
        </p:spPr>
        <p:txBody>
          <a:bodyPr>
            <a:normAutofit/>
          </a:bodyPr>
          <a:lstStyle/>
          <a:p>
            <a:r>
              <a:rPr lang="en-US" sz="4400" dirty="0"/>
              <a:t>8.4 Methods to Demonstrate Compliance </a:t>
            </a:r>
          </a:p>
        </p:txBody>
      </p:sp>
      <p:sp>
        <p:nvSpPr>
          <p:cNvPr id="6" name="Content Placeholder 5">
            <a:extLst>
              <a:ext uri="{FF2B5EF4-FFF2-40B4-BE49-F238E27FC236}">
                <a16:creationId xmlns:a16="http://schemas.microsoft.com/office/drawing/2014/main" id="{4928D76F-6E89-F3C8-FC8C-24E2B9B4A401}"/>
              </a:ext>
            </a:extLst>
          </p:cNvPr>
          <p:cNvSpPr>
            <a:spLocks noGrp="1"/>
          </p:cNvSpPr>
          <p:nvPr>
            <p:ph idx="1"/>
          </p:nvPr>
        </p:nvSpPr>
        <p:spPr>
          <a:xfrm>
            <a:off x="573505" y="1082843"/>
            <a:ext cx="10515600" cy="4324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r>
              <a:rPr lang="en-US" sz="2400" dirty="0">
                <a:solidFill>
                  <a:schemeClr val="accent6">
                    <a:lumMod val="50000"/>
                  </a:schemeClr>
                </a:solidFill>
              </a:rPr>
              <a:t>Describe the resident assignment to the trauma service</a:t>
            </a:r>
          </a:p>
          <a:p>
            <a:pPr lvl="1"/>
            <a:r>
              <a:rPr lang="en-US" dirty="0">
                <a:solidFill>
                  <a:schemeClr val="accent6">
                    <a:lumMod val="50000"/>
                  </a:schemeClr>
                </a:solidFill>
              </a:rPr>
              <a:t>Trauma exposure for senior general surgery residents and typical allocation </a:t>
            </a:r>
          </a:p>
          <a:p>
            <a:pPr lvl="1"/>
            <a:r>
              <a:rPr lang="en-US" dirty="0">
                <a:solidFill>
                  <a:schemeClr val="accent6">
                    <a:lumMod val="50000"/>
                  </a:schemeClr>
                </a:solidFill>
              </a:rPr>
              <a:t>Rotation schedules for the reporting period </a:t>
            </a:r>
          </a:p>
          <a:p>
            <a:r>
              <a:rPr lang="en-US" sz="2400" dirty="0">
                <a:solidFill>
                  <a:schemeClr val="accent6">
                    <a:lumMod val="50000"/>
                  </a:schemeClr>
                </a:solidFill>
              </a:rPr>
              <a:t>Upload trauma-related learning objectives</a:t>
            </a:r>
          </a:p>
          <a:p>
            <a:pPr lvl="1"/>
            <a:r>
              <a:rPr lang="en-US" dirty="0">
                <a:solidFill>
                  <a:schemeClr val="accent6">
                    <a:lumMod val="50000"/>
                  </a:schemeClr>
                </a:solidFill>
              </a:rPr>
              <a:t>Dates and titles of trauma-related teaching sessions  </a:t>
            </a:r>
          </a:p>
          <a:p>
            <a:r>
              <a:rPr lang="en-US" sz="2400" dirty="0">
                <a:solidFill>
                  <a:schemeClr val="accent6">
                    <a:lumMod val="50000"/>
                  </a:schemeClr>
                </a:solidFill>
              </a:rPr>
              <a:t>Letter from Program Director noting ACGME program verification and verifying ample exposure to meet requirements</a:t>
            </a:r>
          </a:p>
          <a:p>
            <a:pPr marL="285750" indent="-285750">
              <a:buFont typeface="Arial" panose="020B0604020202020204" pitchFamily="34" charset="0"/>
              <a:buChar char="•"/>
            </a:pPr>
            <a:r>
              <a:rPr lang="en-US" sz="2400" dirty="0">
                <a:solidFill>
                  <a:schemeClr val="accent6">
                    <a:lumMod val="50000"/>
                  </a:schemeClr>
                </a:solidFill>
              </a:rPr>
              <a:t># Major operative trauma cases during the reporting period</a:t>
            </a:r>
          </a:p>
        </p:txBody>
      </p:sp>
      <p:graphicFrame>
        <p:nvGraphicFramePr>
          <p:cNvPr id="4" name="Table 3">
            <a:extLst>
              <a:ext uri="{FF2B5EF4-FFF2-40B4-BE49-F238E27FC236}">
                <a16:creationId xmlns:a16="http://schemas.microsoft.com/office/drawing/2014/main" id="{54F59188-6B79-828B-E8B1-FC2CCAD951B9}"/>
              </a:ext>
            </a:extLst>
          </p:cNvPr>
          <p:cNvGraphicFramePr>
            <a:graphicFrameLocks noGrp="1"/>
          </p:cNvGraphicFramePr>
          <p:nvPr>
            <p:extLst>
              <p:ext uri="{D42A27DB-BD31-4B8C-83A1-F6EECF244321}">
                <p14:modId xmlns:p14="http://schemas.microsoft.com/office/powerpoint/2010/main" val="2859432930"/>
              </p:ext>
            </p:extLst>
          </p:nvPr>
        </p:nvGraphicFramePr>
        <p:xfrm>
          <a:off x="5947611" y="4395019"/>
          <a:ext cx="6244389" cy="2219960"/>
        </p:xfrm>
        <a:graphic>
          <a:graphicData uri="http://schemas.openxmlformats.org/drawingml/2006/table">
            <a:tbl>
              <a:tblPr firstRow="1" bandRow="1">
                <a:tableStyleId>{5C22544A-7EE6-4342-B048-85BDC9FD1C3A}</a:tableStyleId>
              </a:tblPr>
              <a:tblGrid>
                <a:gridCol w="3621505">
                  <a:extLst>
                    <a:ext uri="{9D8B030D-6E8A-4147-A177-3AD203B41FA5}">
                      <a16:colId xmlns:a16="http://schemas.microsoft.com/office/drawing/2014/main" val="2041744778"/>
                    </a:ext>
                  </a:extLst>
                </a:gridCol>
                <a:gridCol w="2622884">
                  <a:extLst>
                    <a:ext uri="{9D8B030D-6E8A-4147-A177-3AD203B41FA5}">
                      <a16:colId xmlns:a16="http://schemas.microsoft.com/office/drawing/2014/main" val="2803246765"/>
                    </a:ext>
                  </a:extLst>
                </a:gridCol>
              </a:tblGrid>
              <a:tr h="270245">
                <a:tc>
                  <a:txBody>
                    <a:bodyPr/>
                    <a:lstStyle/>
                    <a:p>
                      <a:pPr algn="ctr"/>
                      <a:r>
                        <a:rPr lang="en-US" dirty="0"/>
                        <a:t>Major Operative Trauma Cases </a:t>
                      </a:r>
                    </a:p>
                  </a:txBody>
                  <a:tcPr/>
                </a:tc>
                <a:tc>
                  <a:txBody>
                    <a:bodyPr/>
                    <a:lstStyle/>
                    <a:p>
                      <a:pPr algn="ctr"/>
                      <a:r>
                        <a:rPr lang="en-US" dirty="0"/>
                        <a:t>Number </a:t>
                      </a:r>
                    </a:p>
                  </a:txBody>
                  <a:tcPr/>
                </a:tc>
                <a:extLst>
                  <a:ext uri="{0D108BD9-81ED-4DB2-BD59-A6C34878D82A}">
                    <a16:rowId xmlns:a16="http://schemas.microsoft.com/office/drawing/2014/main" val="137219274"/>
                  </a:ext>
                </a:extLst>
              </a:tr>
              <a:tr h="370840">
                <a:tc>
                  <a:txBody>
                    <a:bodyPr/>
                    <a:lstStyle/>
                    <a:p>
                      <a:r>
                        <a:rPr lang="en-US" dirty="0"/>
                        <a:t>Laparotomies/Laparoscopies</a:t>
                      </a:r>
                    </a:p>
                  </a:txBody>
                  <a:tcPr/>
                </a:tc>
                <a:tc>
                  <a:txBody>
                    <a:bodyPr/>
                    <a:lstStyle/>
                    <a:p>
                      <a:endParaRPr lang="en-US" dirty="0"/>
                    </a:p>
                  </a:txBody>
                  <a:tcPr/>
                </a:tc>
                <a:extLst>
                  <a:ext uri="{0D108BD9-81ED-4DB2-BD59-A6C34878D82A}">
                    <a16:rowId xmlns:a16="http://schemas.microsoft.com/office/drawing/2014/main" val="2227950272"/>
                  </a:ext>
                </a:extLst>
              </a:tr>
              <a:tr h="370840">
                <a:tc>
                  <a:txBody>
                    <a:bodyPr/>
                    <a:lstStyle/>
                    <a:p>
                      <a:r>
                        <a:rPr lang="en-US" dirty="0"/>
                        <a:t>Thoracotomies/Thoracoscopies</a:t>
                      </a:r>
                    </a:p>
                  </a:txBody>
                  <a:tcPr/>
                </a:tc>
                <a:tc>
                  <a:txBody>
                    <a:bodyPr/>
                    <a:lstStyle/>
                    <a:p>
                      <a:endParaRPr lang="en-US" dirty="0"/>
                    </a:p>
                  </a:txBody>
                  <a:tcPr/>
                </a:tc>
                <a:extLst>
                  <a:ext uri="{0D108BD9-81ED-4DB2-BD59-A6C34878D82A}">
                    <a16:rowId xmlns:a16="http://schemas.microsoft.com/office/drawing/2014/main" val="2364462965"/>
                  </a:ext>
                </a:extLst>
              </a:tr>
              <a:tr h="370840">
                <a:tc>
                  <a:txBody>
                    <a:bodyPr/>
                    <a:lstStyle/>
                    <a:p>
                      <a:r>
                        <a:rPr lang="en-US" dirty="0"/>
                        <a:t>Neck Explorations</a:t>
                      </a:r>
                    </a:p>
                  </a:txBody>
                  <a:tcPr/>
                </a:tc>
                <a:tc>
                  <a:txBody>
                    <a:bodyPr/>
                    <a:lstStyle/>
                    <a:p>
                      <a:endParaRPr lang="en-US" dirty="0"/>
                    </a:p>
                  </a:txBody>
                  <a:tcPr/>
                </a:tc>
                <a:extLst>
                  <a:ext uri="{0D108BD9-81ED-4DB2-BD59-A6C34878D82A}">
                    <a16:rowId xmlns:a16="http://schemas.microsoft.com/office/drawing/2014/main" val="850404520"/>
                  </a:ext>
                </a:extLst>
              </a:tr>
              <a:tr h="370840">
                <a:tc>
                  <a:txBody>
                    <a:bodyPr/>
                    <a:lstStyle/>
                    <a:p>
                      <a:r>
                        <a:rPr lang="en-US" dirty="0"/>
                        <a:t>Sternotomies</a:t>
                      </a:r>
                    </a:p>
                  </a:txBody>
                  <a:tcPr/>
                </a:tc>
                <a:tc>
                  <a:txBody>
                    <a:bodyPr/>
                    <a:lstStyle/>
                    <a:p>
                      <a:endParaRPr lang="en-US" dirty="0"/>
                    </a:p>
                  </a:txBody>
                  <a:tcPr/>
                </a:tc>
                <a:extLst>
                  <a:ext uri="{0D108BD9-81ED-4DB2-BD59-A6C34878D82A}">
                    <a16:rowId xmlns:a16="http://schemas.microsoft.com/office/drawing/2014/main" val="4230036369"/>
                  </a:ext>
                </a:extLst>
              </a:tr>
              <a:tr h="370840">
                <a:tc>
                  <a:txBody>
                    <a:bodyPr/>
                    <a:lstStyle/>
                    <a:p>
                      <a:r>
                        <a:rPr lang="en-US" dirty="0"/>
                        <a:t>Major Vascular Surgeries </a:t>
                      </a:r>
                    </a:p>
                  </a:txBody>
                  <a:tcPr/>
                </a:tc>
                <a:tc>
                  <a:txBody>
                    <a:bodyPr/>
                    <a:lstStyle/>
                    <a:p>
                      <a:endParaRPr lang="en-US" dirty="0"/>
                    </a:p>
                  </a:txBody>
                  <a:tcPr/>
                </a:tc>
                <a:extLst>
                  <a:ext uri="{0D108BD9-81ED-4DB2-BD59-A6C34878D82A}">
                    <a16:rowId xmlns:a16="http://schemas.microsoft.com/office/drawing/2014/main" val="4114828433"/>
                  </a:ext>
                </a:extLst>
              </a:tr>
            </a:tbl>
          </a:graphicData>
        </a:graphic>
      </p:graphicFrame>
    </p:spTree>
    <p:extLst>
      <p:ext uri="{BB962C8B-B14F-4D97-AF65-F5344CB8AC3E}">
        <p14:creationId xmlns:p14="http://schemas.microsoft.com/office/powerpoint/2010/main" val="2790621088"/>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4589145-EF87-B23B-5750-0E020A0FD1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2" name="Title 1">
            <a:extLst>
              <a:ext uri="{FF2B5EF4-FFF2-40B4-BE49-F238E27FC236}">
                <a16:creationId xmlns:a16="http://schemas.microsoft.com/office/drawing/2014/main" id="{0587104F-6F18-4534-9086-1965CA2EEAED}"/>
              </a:ext>
            </a:extLst>
          </p:cNvPr>
          <p:cNvSpPr>
            <a:spLocks noGrp="1"/>
          </p:cNvSpPr>
          <p:nvPr>
            <p:ph type="title"/>
          </p:nvPr>
        </p:nvSpPr>
        <p:spPr>
          <a:xfrm>
            <a:off x="185131" y="3813490"/>
            <a:ext cx="3344779" cy="964988"/>
          </a:xfrm>
          <a:solidFill>
            <a:schemeClr val="bg1"/>
          </a:solidFill>
          <a:effectLst>
            <a:softEdge rad="0"/>
          </a:effectLst>
        </p:spPr>
        <p:txBody>
          <a:bodyPr>
            <a:noAutofit/>
          </a:bodyPr>
          <a:lstStyle/>
          <a:p>
            <a:pPr>
              <a:lnSpc>
                <a:spcPts val="5600"/>
              </a:lnSpc>
            </a:pPr>
            <a:r>
              <a:rPr lang="en-US" sz="4000" b="1" dirty="0">
                <a:solidFill>
                  <a:schemeClr val="accent6">
                    <a:lumMod val="75000"/>
                  </a:schemeClr>
                </a:solidFill>
                <a:latin typeface="+mn-lt"/>
              </a:rPr>
              <a:t>9. Research</a:t>
            </a:r>
          </a:p>
        </p:txBody>
      </p:sp>
      <p:pic>
        <p:nvPicPr>
          <p:cNvPr id="4" name="Picture 3" descr="Text&#10;&#10;Description automatically generated">
            <a:extLst>
              <a:ext uri="{FF2B5EF4-FFF2-40B4-BE49-F238E27FC236}">
                <a16:creationId xmlns:a16="http://schemas.microsoft.com/office/drawing/2014/main" id="{11C6B804-E47A-1AF4-F2E3-06700D1337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740" y="334418"/>
            <a:ext cx="2264669" cy="1197866"/>
          </a:xfrm>
          <a:prstGeom prst="rect">
            <a:avLst/>
          </a:prstGeom>
        </p:spPr>
      </p:pic>
      <p:sp>
        <p:nvSpPr>
          <p:cNvPr id="3" name="TextBox 2">
            <a:extLst>
              <a:ext uri="{FF2B5EF4-FFF2-40B4-BE49-F238E27FC236}">
                <a16:creationId xmlns:a16="http://schemas.microsoft.com/office/drawing/2014/main" id="{80EE28B0-BC4B-E459-0B45-4B7AC6F386D9}"/>
              </a:ext>
            </a:extLst>
          </p:cNvPr>
          <p:cNvSpPr txBox="1"/>
          <p:nvPr/>
        </p:nvSpPr>
        <p:spPr>
          <a:xfrm>
            <a:off x="322740" y="5449340"/>
            <a:ext cx="3883742" cy="923330"/>
          </a:xfrm>
          <a:prstGeom prst="rect">
            <a:avLst/>
          </a:prstGeom>
          <a:noFill/>
        </p:spPr>
        <p:txBody>
          <a:bodyPr wrap="square" rtlCol="0">
            <a:spAutoFit/>
          </a:bodyPr>
          <a:lstStyle/>
          <a:p>
            <a:endParaRPr lang="en-US" dirty="0"/>
          </a:p>
          <a:p>
            <a:r>
              <a:rPr lang="en-US" dirty="0"/>
              <a:t>Content update: October 29, 2025</a:t>
            </a:r>
          </a:p>
          <a:p>
            <a:endParaRPr lang="en-US" dirty="0"/>
          </a:p>
        </p:txBody>
      </p:sp>
    </p:spTree>
    <p:extLst>
      <p:ext uri="{BB962C8B-B14F-4D97-AF65-F5344CB8AC3E}">
        <p14:creationId xmlns:p14="http://schemas.microsoft.com/office/powerpoint/2010/main" val="2335811439"/>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FEF7E6-79C1-7B05-9037-F0BF52E60F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DBAD17-4E6A-4763-6BE8-8362793475ED}"/>
              </a:ext>
            </a:extLst>
          </p:cNvPr>
          <p:cNvSpPr>
            <a:spLocks noGrp="1"/>
          </p:cNvSpPr>
          <p:nvPr>
            <p:ph type="title"/>
          </p:nvPr>
        </p:nvSpPr>
        <p:spPr>
          <a:xfrm>
            <a:off x="168322" y="242259"/>
            <a:ext cx="10045323" cy="1325563"/>
          </a:xfrm>
        </p:spPr>
        <p:txBody>
          <a:bodyPr>
            <a:normAutofit fontScale="90000"/>
          </a:bodyPr>
          <a:lstStyle/>
          <a:p>
            <a:r>
              <a:rPr lang="en-US" b="1" dirty="0">
                <a:solidFill>
                  <a:schemeClr val="accent6">
                    <a:lumMod val="75000"/>
                  </a:schemeClr>
                </a:solidFill>
              </a:rPr>
              <a:t>9.1 Research and Scholarly Activities -Type II</a:t>
            </a:r>
          </a:p>
        </p:txBody>
      </p:sp>
      <p:sp>
        <p:nvSpPr>
          <p:cNvPr id="3" name="Content Placeholder 2">
            <a:extLst>
              <a:ext uri="{FF2B5EF4-FFF2-40B4-BE49-F238E27FC236}">
                <a16:creationId xmlns:a16="http://schemas.microsoft.com/office/drawing/2014/main" id="{F7D1F406-B31C-EBE7-A449-4381B65313A9}"/>
              </a:ext>
            </a:extLst>
          </p:cNvPr>
          <p:cNvSpPr>
            <a:spLocks noGrp="1"/>
          </p:cNvSpPr>
          <p:nvPr>
            <p:ph sz="half" idx="1"/>
          </p:nvPr>
        </p:nvSpPr>
        <p:spPr>
          <a:xfrm>
            <a:off x="489806" y="1387292"/>
            <a:ext cx="11702193" cy="4754079"/>
          </a:xfrm>
        </p:spPr>
        <p:txBody>
          <a:bodyPr>
            <a:normAutofit fontScale="85000" lnSpcReduction="20000"/>
          </a:bodyPr>
          <a:lstStyle/>
          <a:p>
            <a:pPr marL="0" indent="0">
              <a:buNone/>
            </a:pPr>
            <a:r>
              <a:rPr lang="en-US" sz="3100" dirty="0"/>
              <a:t>Scholarly Activities: </a:t>
            </a:r>
          </a:p>
          <a:p>
            <a:pPr marL="0" indent="0">
              <a:buNone/>
            </a:pPr>
            <a:endParaRPr lang="en-US" sz="400" dirty="0"/>
          </a:p>
          <a:p>
            <a:r>
              <a:rPr lang="en-US" sz="3100" dirty="0"/>
              <a:t>Articles: &gt; 10 trauma-related research articles</a:t>
            </a:r>
          </a:p>
          <a:p>
            <a:pPr marL="0" indent="0">
              <a:buNone/>
            </a:pPr>
            <a:endParaRPr lang="en-US" sz="3100" dirty="0"/>
          </a:p>
          <a:p>
            <a:r>
              <a:rPr lang="en-US" sz="3100" dirty="0"/>
              <a:t>Participation: at least 1 faculty member must be:</a:t>
            </a:r>
          </a:p>
          <a:p>
            <a:pPr lvl="1"/>
            <a:r>
              <a:rPr lang="en-US" sz="2800" dirty="0"/>
              <a:t>Visiting professor, Invited lecture, Speaker at a </a:t>
            </a:r>
            <a:r>
              <a:rPr lang="en-US" sz="3200" dirty="0"/>
              <a:t>regional, national, or international trauma conference</a:t>
            </a:r>
          </a:p>
          <a:p>
            <a:pPr marL="457200" lvl="1" indent="0">
              <a:buNone/>
            </a:pPr>
            <a:endParaRPr lang="en-US" sz="2600" dirty="0"/>
          </a:p>
          <a:p>
            <a:r>
              <a:rPr lang="en-US" sz="3100" dirty="0"/>
              <a:t>Residents/Fellows Support</a:t>
            </a:r>
          </a:p>
          <a:p>
            <a:pPr lvl="1"/>
            <a:r>
              <a:rPr lang="en-US" sz="3200" dirty="0"/>
              <a:t>Lab experience</a:t>
            </a:r>
          </a:p>
          <a:p>
            <a:pPr lvl="1"/>
            <a:r>
              <a:rPr lang="en-US" sz="3200" dirty="0"/>
              <a:t>Clinical trials</a:t>
            </a:r>
          </a:p>
          <a:p>
            <a:pPr lvl="1"/>
            <a:r>
              <a:rPr lang="en-US" sz="3200" dirty="0"/>
              <a:t>Resident trauma paper competitions at the state, region, or national levels</a:t>
            </a:r>
          </a:p>
          <a:p>
            <a:pPr lvl="1"/>
            <a:r>
              <a:rPr lang="en-US" sz="3200" dirty="0"/>
              <a:t>Resident trauma research presentations </a:t>
            </a:r>
            <a:endParaRPr lang="en-US" sz="2900" dirty="0"/>
          </a:p>
        </p:txBody>
      </p:sp>
      <p:sp>
        <p:nvSpPr>
          <p:cNvPr id="4" name="Rectangle 3">
            <a:extLst>
              <a:ext uri="{FF2B5EF4-FFF2-40B4-BE49-F238E27FC236}">
                <a16:creationId xmlns:a16="http://schemas.microsoft.com/office/drawing/2014/main" id="{8A4298DC-B6A2-ADD7-FA8C-8C90D8EFA720}"/>
              </a:ext>
            </a:extLst>
          </p:cNvPr>
          <p:cNvSpPr/>
          <p:nvPr/>
        </p:nvSpPr>
        <p:spPr>
          <a:xfrm>
            <a:off x="10647947" y="2"/>
            <a:ext cx="1544052" cy="422786"/>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LI, PTCI</a:t>
            </a:r>
          </a:p>
        </p:txBody>
      </p:sp>
    </p:spTree>
    <p:extLst>
      <p:ext uri="{BB962C8B-B14F-4D97-AF65-F5344CB8AC3E}">
        <p14:creationId xmlns:p14="http://schemas.microsoft.com/office/powerpoint/2010/main" val="3173207428"/>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7E685-5B3A-E9E8-5B6A-108C62F6D0D5}"/>
              </a:ext>
            </a:extLst>
          </p:cNvPr>
          <p:cNvSpPr>
            <a:spLocks noGrp="1"/>
          </p:cNvSpPr>
          <p:nvPr>
            <p:ph type="title"/>
          </p:nvPr>
        </p:nvSpPr>
        <p:spPr>
          <a:xfrm>
            <a:off x="197037" y="289327"/>
            <a:ext cx="10045323" cy="997050"/>
          </a:xfrm>
        </p:spPr>
        <p:txBody>
          <a:bodyPr>
            <a:normAutofit fontScale="90000"/>
          </a:bodyPr>
          <a:lstStyle/>
          <a:p>
            <a:r>
              <a:rPr lang="en-US" b="1" dirty="0">
                <a:solidFill>
                  <a:schemeClr val="accent6">
                    <a:lumMod val="75000"/>
                  </a:schemeClr>
                </a:solidFill>
              </a:rPr>
              <a:t>9.1 Research and Scholarly Activities -Type II</a:t>
            </a:r>
          </a:p>
        </p:txBody>
      </p:sp>
      <p:sp>
        <p:nvSpPr>
          <p:cNvPr id="5" name="Content Placeholder 4">
            <a:extLst>
              <a:ext uri="{FF2B5EF4-FFF2-40B4-BE49-F238E27FC236}">
                <a16:creationId xmlns:a16="http://schemas.microsoft.com/office/drawing/2014/main" id="{BD1ABE84-BF4D-B40B-BC9B-4AD97D6AAE05}"/>
              </a:ext>
            </a:extLst>
          </p:cNvPr>
          <p:cNvSpPr>
            <a:spLocks noGrp="1"/>
          </p:cNvSpPr>
          <p:nvPr>
            <p:ph sz="half" idx="2"/>
          </p:nvPr>
        </p:nvSpPr>
        <p:spPr>
          <a:xfrm>
            <a:off x="197037" y="1457535"/>
            <a:ext cx="11797925" cy="4754079"/>
          </a:xfrm>
        </p:spPr>
        <p:txBody>
          <a:bodyPr>
            <a:normAutofit fontScale="70000" lnSpcReduction="20000"/>
          </a:bodyPr>
          <a:lstStyle/>
          <a:p>
            <a:pPr marL="0" indent="0">
              <a:buNone/>
            </a:pPr>
            <a:r>
              <a:rPr lang="en-US" b="1" u="sng" dirty="0"/>
              <a:t>*Research Article (Minimum) Criteria:  10 Articles </a:t>
            </a:r>
          </a:p>
          <a:p>
            <a:r>
              <a:rPr lang="en-US" dirty="0"/>
              <a:t>3 adult/pediatric trauma surgeon</a:t>
            </a:r>
          </a:p>
          <a:p>
            <a:r>
              <a:rPr lang="en-US" dirty="0"/>
              <a:t>3 disciplines other than adult/pediatric surgery</a:t>
            </a:r>
          </a:p>
          <a:p>
            <a:r>
              <a:rPr lang="en-US" dirty="0"/>
              <a:t>1 acute care surgery allowed</a:t>
            </a:r>
          </a:p>
          <a:p>
            <a:pPr marL="0" indent="0">
              <a:buNone/>
            </a:pPr>
            <a:endParaRPr lang="en-US" dirty="0"/>
          </a:p>
          <a:p>
            <a:pPr marL="0" indent="0">
              <a:buNone/>
            </a:pPr>
            <a:r>
              <a:rPr lang="en-US" b="1" u="sng" dirty="0"/>
              <a:t>Additional Criteria</a:t>
            </a:r>
          </a:p>
          <a:p>
            <a:r>
              <a:rPr lang="en-US" dirty="0"/>
              <a:t>Research must be performed at the trauma center</a:t>
            </a:r>
          </a:p>
          <a:p>
            <a:r>
              <a:rPr lang="en-US" dirty="0"/>
              <a:t>Case series counts if &gt;5 patients</a:t>
            </a:r>
          </a:p>
          <a:p>
            <a:r>
              <a:rPr lang="en-US" dirty="0"/>
              <a:t>Basic science research must involve topics directly related to trauma pathophysiology or injury</a:t>
            </a:r>
          </a:p>
          <a:p>
            <a:r>
              <a:rPr lang="en-US" dirty="0"/>
              <a:t>Published or </a:t>
            </a:r>
            <a:r>
              <a:rPr lang="en-US" i="1" dirty="0"/>
              <a:t>accepted</a:t>
            </a:r>
            <a:r>
              <a:rPr lang="en-US" dirty="0"/>
              <a:t> articles count</a:t>
            </a:r>
          </a:p>
          <a:p>
            <a:r>
              <a:rPr lang="en-US" dirty="0"/>
              <a:t>Peer-reviewed and Indexed journals only (i.e. PubMed)</a:t>
            </a:r>
          </a:p>
          <a:p>
            <a:r>
              <a:rPr lang="en-US" dirty="0"/>
              <a:t>International Committee Med Journal Editors (ICMJE)  </a:t>
            </a:r>
          </a:p>
          <a:p>
            <a:r>
              <a:rPr lang="en-US" dirty="0"/>
              <a:t>Authorship Criteria:  substantial contribution, writing, approval &amp; accountable for all aspects of the article</a:t>
            </a:r>
          </a:p>
          <a:p>
            <a:pPr marL="0" indent="0">
              <a:buNone/>
            </a:pPr>
            <a:endParaRPr lang="en-US" dirty="0"/>
          </a:p>
          <a:p>
            <a:endParaRPr lang="en-US" dirty="0"/>
          </a:p>
          <a:p>
            <a:endParaRPr lang="en-US" dirty="0"/>
          </a:p>
        </p:txBody>
      </p:sp>
      <p:sp>
        <p:nvSpPr>
          <p:cNvPr id="4" name="Rectangle 3">
            <a:extLst>
              <a:ext uri="{FF2B5EF4-FFF2-40B4-BE49-F238E27FC236}">
                <a16:creationId xmlns:a16="http://schemas.microsoft.com/office/drawing/2014/main" id="{146CF9BA-4678-7233-2859-F6BCBD084F89}"/>
              </a:ext>
            </a:extLst>
          </p:cNvPr>
          <p:cNvSpPr/>
          <p:nvPr/>
        </p:nvSpPr>
        <p:spPr>
          <a:xfrm>
            <a:off x="10046892" y="-43902"/>
            <a:ext cx="2143539" cy="624005"/>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LI, PTCI</a:t>
            </a:r>
          </a:p>
        </p:txBody>
      </p:sp>
      <p:sp>
        <p:nvSpPr>
          <p:cNvPr id="6" name="TextBox 5">
            <a:extLst>
              <a:ext uri="{FF2B5EF4-FFF2-40B4-BE49-F238E27FC236}">
                <a16:creationId xmlns:a16="http://schemas.microsoft.com/office/drawing/2014/main" id="{C2370E2E-BF2F-4FEE-C294-1771C13D5C88}"/>
              </a:ext>
            </a:extLst>
          </p:cNvPr>
          <p:cNvSpPr txBox="1"/>
          <p:nvPr/>
        </p:nvSpPr>
        <p:spPr>
          <a:xfrm>
            <a:off x="7554797" y="5796115"/>
            <a:ext cx="3785937" cy="830997"/>
          </a:xfrm>
          <a:prstGeom prst="rect">
            <a:avLst/>
          </a:prstGeom>
          <a:noFill/>
          <a:ln>
            <a:solidFill>
              <a:srgbClr val="FF0000"/>
            </a:solidFill>
          </a:ln>
        </p:spPr>
        <p:txBody>
          <a:bodyPr wrap="square" rtlCol="0">
            <a:spAutoFit/>
          </a:bodyPr>
          <a:lstStyle/>
          <a:p>
            <a:r>
              <a:rPr lang="en-US" sz="2400" dirty="0"/>
              <a:t>Category 1: Institutional &amp; Administrative Commitment </a:t>
            </a:r>
          </a:p>
        </p:txBody>
      </p:sp>
    </p:spTree>
    <p:extLst>
      <p:ext uri="{BB962C8B-B14F-4D97-AF65-F5344CB8AC3E}">
        <p14:creationId xmlns:p14="http://schemas.microsoft.com/office/powerpoint/2010/main" val="2607022129"/>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1017B-DAB2-5607-CD68-409D4C5BFB3A}"/>
              </a:ext>
            </a:extLst>
          </p:cNvPr>
          <p:cNvSpPr>
            <a:spLocks noGrp="1"/>
          </p:cNvSpPr>
          <p:nvPr>
            <p:ph type="title"/>
          </p:nvPr>
        </p:nvSpPr>
        <p:spPr>
          <a:xfrm>
            <a:off x="260684" y="256840"/>
            <a:ext cx="10515600" cy="1325563"/>
          </a:xfrm>
        </p:spPr>
        <p:txBody>
          <a:bodyPr/>
          <a:lstStyle/>
          <a:p>
            <a:r>
              <a:rPr lang="en-US" dirty="0">
                <a:solidFill>
                  <a:schemeClr val="accent6">
                    <a:lumMod val="50000"/>
                  </a:schemeClr>
                </a:solidFill>
              </a:rPr>
              <a:t>Publication Disciplines</a:t>
            </a:r>
          </a:p>
        </p:txBody>
      </p:sp>
      <p:sp>
        <p:nvSpPr>
          <p:cNvPr id="3" name="Content Placeholder 2">
            <a:extLst>
              <a:ext uri="{FF2B5EF4-FFF2-40B4-BE49-F238E27FC236}">
                <a16:creationId xmlns:a16="http://schemas.microsoft.com/office/drawing/2014/main" id="{66900224-9268-4625-EBA0-F3C7AB294E5E}"/>
              </a:ext>
            </a:extLst>
          </p:cNvPr>
          <p:cNvSpPr>
            <a:spLocks noGrp="1"/>
          </p:cNvSpPr>
          <p:nvPr>
            <p:ph sz="half" idx="1"/>
          </p:nvPr>
        </p:nvSpPr>
        <p:spPr/>
        <p:txBody>
          <a:bodyPr>
            <a:normAutofit lnSpcReduction="10000"/>
          </a:bodyPr>
          <a:lstStyle/>
          <a:p>
            <a:r>
              <a:rPr lang="en-US" dirty="0"/>
              <a:t>Trauma Surgery</a:t>
            </a:r>
          </a:p>
          <a:p>
            <a:r>
              <a:rPr lang="en-US" dirty="0"/>
              <a:t>Basic Sciences</a:t>
            </a:r>
          </a:p>
          <a:p>
            <a:r>
              <a:rPr lang="en-US" dirty="0"/>
              <a:t>Neurosurgery</a:t>
            </a:r>
          </a:p>
          <a:p>
            <a:r>
              <a:rPr lang="en-US" dirty="0"/>
              <a:t>Orthopaedic Surgery</a:t>
            </a:r>
          </a:p>
          <a:p>
            <a:r>
              <a:rPr lang="en-US" dirty="0"/>
              <a:t>Emergency Medicine</a:t>
            </a:r>
          </a:p>
          <a:p>
            <a:r>
              <a:rPr lang="en-US" dirty="0"/>
              <a:t>Critical Care</a:t>
            </a:r>
          </a:p>
          <a:p>
            <a:r>
              <a:rPr lang="en-US" dirty="0"/>
              <a:t>Radiology</a:t>
            </a:r>
          </a:p>
          <a:p>
            <a:r>
              <a:rPr lang="en-US" dirty="0"/>
              <a:t>Anesthesiology</a:t>
            </a:r>
          </a:p>
        </p:txBody>
      </p:sp>
      <p:sp>
        <p:nvSpPr>
          <p:cNvPr id="4" name="Content Placeholder 3">
            <a:extLst>
              <a:ext uri="{FF2B5EF4-FFF2-40B4-BE49-F238E27FC236}">
                <a16:creationId xmlns:a16="http://schemas.microsoft.com/office/drawing/2014/main" id="{97162193-9A7C-F848-30FE-485DFB382922}"/>
              </a:ext>
            </a:extLst>
          </p:cNvPr>
          <p:cNvSpPr>
            <a:spLocks noGrp="1"/>
          </p:cNvSpPr>
          <p:nvPr>
            <p:ph sz="half" idx="2"/>
          </p:nvPr>
        </p:nvSpPr>
        <p:spPr/>
        <p:txBody>
          <a:bodyPr>
            <a:normAutofit lnSpcReduction="10000"/>
          </a:bodyPr>
          <a:lstStyle/>
          <a:p>
            <a:r>
              <a:rPr lang="en-US" dirty="0"/>
              <a:t>Plastics</a:t>
            </a:r>
          </a:p>
          <a:p>
            <a:r>
              <a:rPr lang="en-US" dirty="0"/>
              <a:t>Vascular Surgery</a:t>
            </a:r>
          </a:p>
          <a:p>
            <a:r>
              <a:rPr lang="en-US" dirty="0"/>
              <a:t>Cardiothoracic Surgery</a:t>
            </a:r>
          </a:p>
          <a:p>
            <a:r>
              <a:rPr lang="en-US" dirty="0"/>
              <a:t>Rehabilitation</a:t>
            </a:r>
          </a:p>
          <a:p>
            <a:r>
              <a:rPr lang="en-US" dirty="0"/>
              <a:t>Acute Care Surgery</a:t>
            </a:r>
          </a:p>
          <a:p>
            <a:r>
              <a:rPr lang="en-US" dirty="0"/>
              <a:t>Nursing</a:t>
            </a:r>
          </a:p>
          <a:p>
            <a:r>
              <a:rPr lang="en-US" dirty="0"/>
              <a:t>Craniofacial Surgery</a:t>
            </a:r>
          </a:p>
          <a:p>
            <a:r>
              <a:rPr lang="en-US" dirty="0"/>
              <a:t>Soft Tissue Coverage</a:t>
            </a:r>
          </a:p>
          <a:p>
            <a:r>
              <a:rPr lang="en-US" dirty="0"/>
              <a:t>Acute Care Surgery (x1) </a:t>
            </a:r>
          </a:p>
          <a:p>
            <a:endParaRPr lang="en-US" dirty="0"/>
          </a:p>
        </p:txBody>
      </p:sp>
    </p:spTree>
    <p:extLst>
      <p:ext uri="{BB962C8B-B14F-4D97-AF65-F5344CB8AC3E}">
        <p14:creationId xmlns:p14="http://schemas.microsoft.com/office/powerpoint/2010/main" val="2906527450"/>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51181-7A48-7635-131F-29008BD22A7A}"/>
              </a:ext>
            </a:extLst>
          </p:cNvPr>
          <p:cNvSpPr>
            <a:spLocks noGrp="1"/>
          </p:cNvSpPr>
          <p:nvPr>
            <p:ph type="title"/>
          </p:nvPr>
        </p:nvSpPr>
        <p:spPr/>
        <p:txBody>
          <a:bodyPr/>
          <a:lstStyle/>
          <a:p>
            <a:r>
              <a:rPr lang="en-US" dirty="0">
                <a:solidFill>
                  <a:schemeClr val="accent6">
                    <a:lumMod val="50000"/>
                  </a:schemeClr>
                </a:solidFill>
              </a:rPr>
              <a:t>Summary</a:t>
            </a:r>
          </a:p>
        </p:txBody>
      </p:sp>
      <p:sp>
        <p:nvSpPr>
          <p:cNvPr id="3" name="Content Placeholder 2">
            <a:extLst>
              <a:ext uri="{FF2B5EF4-FFF2-40B4-BE49-F238E27FC236}">
                <a16:creationId xmlns:a16="http://schemas.microsoft.com/office/drawing/2014/main" id="{0393DC8C-EA7E-C758-00DE-1438536D94BB}"/>
              </a:ext>
            </a:extLst>
          </p:cNvPr>
          <p:cNvSpPr>
            <a:spLocks noGrp="1"/>
          </p:cNvSpPr>
          <p:nvPr>
            <p:ph sz="half" idx="1"/>
          </p:nvPr>
        </p:nvSpPr>
        <p:spPr>
          <a:xfrm>
            <a:off x="838200" y="1570372"/>
            <a:ext cx="4563980" cy="4351338"/>
          </a:xfrm>
        </p:spPr>
        <p:txBody>
          <a:bodyPr/>
          <a:lstStyle/>
          <a:p>
            <a:r>
              <a:rPr lang="en-US" dirty="0"/>
              <a:t>Education includes</a:t>
            </a:r>
          </a:p>
          <a:p>
            <a:pPr lvl="1"/>
            <a:r>
              <a:rPr lang="en-US" dirty="0"/>
              <a:t>Public</a:t>
            </a:r>
          </a:p>
          <a:p>
            <a:pPr lvl="1"/>
            <a:r>
              <a:rPr lang="en-US" dirty="0"/>
              <a:t>Prehospital</a:t>
            </a:r>
          </a:p>
          <a:p>
            <a:pPr lvl="1"/>
            <a:r>
              <a:rPr lang="en-US" dirty="0"/>
              <a:t>Nursing</a:t>
            </a:r>
          </a:p>
          <a:p>
            <a:pPr lvl="1"/>
            <a:r>
              <a:rPr lang="en-US" dirty="0"/>
              <a:t>Physicians </a:t>
            </a:r>
          </a:p>
          <a:p>
            <a:pPr lvl="1"/>
            <a:r>
              <a:rPr lang="en-US" dirty="0"/>
              <a:t>Residents/Fellow</a:t>
            </a:r>
          </a:p>
          <a:p>
            <a:r>
              <a:rPr lang="en-US" dirty="0"/>
              <a:t>Research includes</a:t>
            </a:r>
          </a:p>
          <a:p>
            <a:pPr lvl="1"/>
            <a:r>
              <a:rPr lang="en-US" dirty="0"/>
              <a:t>Activities</a:t>
            </a:r>
          </a:p>
          <a:p>
            <a:pPr lvl="1"/>
            <a:r>
              <a:rPr lang="en-US" dirty="0"/>
              <a:t>Publications </a:t>
            </a:r>
          </a:p>
          <a:p>
            <a:pPr lvl="1"/>
            <a:endParaRPr lang="en-US" dirty="0"/>
          </a:p>
        </p:txBody>
      </p:sp>
      <p:sp>
        <p:nvSpPr>
          <p:cNvPr id="5" name="TextBox 4">
            <a:extLst>
              <a:ext uri="{FF2B5EF4-FFF2-40B4-BE49-F238E27FC236}">
                <a16:creationId xmlns:a16="http://schemas.microsoft.com/office/drawing/2014/main" id="{783E559D-5FC8-E21D-573E-9BFD1977449A}"/>
              </a:ext>
            </a:extLst>
          </p:cNvPr>
          <p:cNvSpPr txBox="1"/>
          <p:nvPr/>
        </p:nvSpPr>
        <p:spPr>
          <a:xfrm>
            <a:off x="6096000" y="1570372"/>
            <a:ext cx="5462336" cy="2523768"/>
          </a:xfrm>
          <a:prstGeom prst="rect">
            <a:avLst/>
          </a:prstGeom>
          <a:noFill/>
        </p:spPr>
        <p:txBody>
          <a:bodyPr wrap="square" rtlCol="0">
            <a:spAutoFit/>
          </a:bodyPr>
          <a:lstStyle/>
          <a:p>
            <a:r>
              <a:rPr lang="en-US" sz="2800" dirty="0"/>
              <a:t>All of this requires:</a:t>
            </a:r>
          </a:p>
          <a:p>
            <a:pPr marL="742950" lvl="1" indent="-285750">
              <a:buFont typeface="Arial" panose="020B0604020202020204" pitchFamily="34" charset="0"/>
              <a:buChar char="•"/>
            </a:pPr>
            <a:r>
              <a:rPr lang="en-US" sz="2800" dirty="0"/>
              <a:t>Administrative Support</a:t>
            </a:r>
          </a:p>
          <a:p>
            <a:pPr marL="742950" lvl="1" indent="-285750">
              <a:buFont typeface="Arial" panose="020B0604020202020204" pitchFamily="34" charset="0"/>
              <a:buChar char="•"/>
            </a:pPr>
            <a:r>
              <a:rPr lang="en-US" sz="2800" dirty="0"/>
              <a:t>Fiscal contributions</a:t>
            </a:r>
          </a:p>
          <a:p>
            <a:pPr marL="742950" lvl="1" indent="-285750">
              <a:buFont typeface="Arial" panose="020B0604020202020204" pitchFamily="34" charset="0"/>
              <a:buChar char="•"/>
            </a:pPr>
            <a:r>
              <a:rPr lang="en-US" sz="2800" dirty="0"/>
              <a:t>Personnel</a:t>
            </a:r>
          </a:p>
          <a:p>
            <a:pPr marL="742950" lvl="1" indent="-285750">
              <a:buFont typeface="Arial" panose="020B0604020202020204" pitchFamily="34" charset="0"/>
              <a:buChar char="•"/>
            </a:pPr>
            <a:r>
              <a:rPr lang="en-US" sz="2800" dirty="0"/>
              <a:t>Planning </a:t>
            </a:r>
          </a:p>
          <a:p>
            <a:endParaRPr lang="en-US" dirty="0"/>
          </a:p>
        </p:txBody>
      </p:sp>
    </p:spTree>
    <p:extLst>
      <p:ext uri="{BB962C8B-B14F-4D97-AF65-F5344CB8AC3E}">
        <p14:creationId xmlns:p14="http://schemas.microsoft.com/office/powerpoint/2010/main" val="1505145781"/>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0F6B2-1387-2EE6-647A-C8602DD97FFF}"/>
              </a:ext>
            </a:extLst>
          </p:cNvPr>
          <p:cNvSpPr>
            <a:spLocks noGrp="1"/>
          </p:cNvSpPr>
          <p:nvPr>
            <p:ph type="title"/>
          </p:nvPr>
        </p:nvSpPr>
        <p:spPr>
          <a:xfrm>
            <a:off x="717884" y="1893136"/>
            <a:ext cx="10515600" cy="1325563"/>
          </a:xfrm>
        </p:spPr>
        <p:txBody>
          <a:bodyPr>
            <a:normAutofit/>
          </a:bodyPr>
          <a:lstStyle/>
          <a:p>
            <a:pPr algn="ctr"/>
            <a:r>
              <a:rPr lang="en-US" sz="8800" dirty="0">
                <a:solidFill>
                  <a:schemeClr val="accent6">
                    <a:lumMod val="50000"/>
                  </a:schemeClr>
                </a:solidFill>
              </a:rPr>
              <a:t>Questions</a:t>
            </a:r>
          </a:p>
        </p:txBody>
      </p:sp>
    </p:spTree>
    <p:extLst>
      <p:ext uri="{BB962C8B-B14F-4D97-AF65-F5344CB8AC3E}">
        <p14:creationId xmlns:p14="http://schemas.microsoft.com/office/powerpoint/2010/main" val="1722160989"/>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4589145-EF87-B23B-5750-0E020A0FD1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332"/>
            <a:ext cx="12192000" cy="6858000"/>
          </a:xfrm>
          <a:prstGeom prst="rect">
            <a:avLst/>
          </a:prstGeom>
        </p:spPr>
      </p:pic>
      <p:sp>
        <p:nvSpPr>
          <p:cNvPr id="2" name="Title 1">
            <a:extLst>
              <a:ext uri="{FF2B5EF4-FFF2-40B4-BE49-F238E27FC236}">
                <a16:creationId xmlns:a16="http://schemas.microsoft.com/office/drawing/2014/main" id="{0587104F-6F18-4534-9086-1965CA2EEAED}"/>
              </a:ext>
            </a:extLst>
          </p:cNvPr>
          <p:cNvSpPr>
            <a:spLocks noGrp="1"/>
          </p:cNvSpPr>
          <p:nvPr>
            <p:ph type="title"/>
          </p:nvPr>
        </p:nvSpPr>
        <p:spPr>
          <a:xfrm>
            <a:off x="193729" y="2608216"/>
            <a:ext cx="3448419" cy="2152747"/>
          </a:xfrm>
        </p:spPr>
        <p:txBody>
          <a:bodyPr>
            <a:normAutofit fontScale="90000"/>
          </a:bodyPr>
          <a:lstStyle/>
          <a:p>
            <a:pPr>
              <a:lnSpc>
                <a:spcPts val="5600"/>
              </a:lnSpc>
            </a:pPr>
            <a:r>
              <a:rPr lang="en-US" sz="5400" dirty="0">
                <a:latin typeface="+mn-lt"/>
              </a:rPr>
              <a:t>Navigating a Virtual Visit </a:t>
            </a:r>
          </a:p>
        </p:txBody>
      </p:sp>
      <p:pic>
        <p:nvPicPr>
          <p:cNvPr id="4" name="Picture 3" descr="Text&#10;&#10;Description automatically generated">
            <a:extLst>
              <a:ext uri="{FF2B5EF4-FFF2-40B4-BE49-F238E27FC236}">
                <a16:creationId xmlns:a16="http://schemas.microsoft.com/office/drawing/2014/main" id="{11C6B804-E47A-1AF4-F2E3-06700D1337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740" y="334418"/>
            <a:ext cx="2264669" cy="1197866"/>
          </a:xfrm>
          <a:prstGeom prst="rect">
            <a:avLst/>
          </a:prstGeom>
        </p:spPr>
      </p:pic>
      <p:sp>
        <p:nvSpPr>
          <p:cNvPr id="3" name="TextBox 2">
            <a:extLst>
              <a:ext uri="{FF2B5EF4-FFF2-40B4-BE49-F238E27FC236}">
                <a16:creationId xmlns:a16="http://schemas.microsoft.com/office/drawing/2014/main" id="{39E018A4-D7C5-D80D-435E-14482A3E2172}"/>
              </a:ext>
            </a:extLst>
          </p:cNvPr>
          <p:cNvSpPr txBox="1"/>
          <p:nvPr/>
        </p:nvSpPr>
        <p:spPr>
          <a:xfrm>
            <a:off x="322740" y="5375230"/>
            <a:ext cx="4041058" cy="923330"/>
          </a:xfrm>
          <a:prstGeom prst="rect">
            <a:avLst/>
          </a:prstGeom>
          <a:noFill/>
        </p:spPr>
        <p:txBody>
          <a:bodyPr wrap="square" rtlCol="0">
            <a:spAutoFit/>
          </a:bodyPr>
          <a:lstStyle/>
          <a:p>
            <a:endParaRPr lang="en-US" dirty="0"/>
          </a:p>
          <a:p>
            <a:r>
              <a:rPr lang="en-US" dirty="0"/>
              <a:t>Content update: October 29, 2025</a:t>
            </a:r>
          </a:p>
          <a:p>
            <a:endParaRPr lang="en-US" dirty="0"/>
          </a:p>
        </p:txBody>
      </p:sp>
    </p:spTree>
    <p:extLst>
      <p:ext uri="{BB962C8B-B14F-4D97-AF65-F5344CB8AC3E}">
        <p14:creationId xmlns:p14="http://schemas.microsoft.com/office/powerpoint/2010/main" val="14550627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8E7B3-DF89-FFD2-2E7B-1CF0F02AF45A}"/>
              </a:ext>
            </a:extLst>
          </p:cNvPr>
          <p:cNvSpPr>
            <a:spLocks noGrp="1"/>
          </p:cNvSpPr>
          <p:nvPr>
            <p:ph type="title"/>
          </p:nvPr>
        </p:nvSpPr>
        <p:spPr/>
        <p:txBody>
          <a:bodyPr/>
          <a:lstStyle/>
          <a:p>
            <a:r>
              <a:rPr lang="en-US" dirty="0"/>
              <a:t>Introduction &amp; Welcome to the Course </a:t>
            </a:r>
          </a:p>
        </p:txBody>
      </p:sp>
      <p:sp>
        <p:nvSpPr>
          <p:cNvPr id="3" name="Content Placeholder 2">
            <a:extLst>
              <a:ext uri="{FF2B5EF4-FFF2-40B4-BE49-F238E27FC236}">
                <a16:creationId xmlns:a16="http://schemas.microsoft.com/office/drawing/2014/main" id="{246CBB16-5DB5-5303-2D24-DADEAFFABDAC}"/>
              </a:ext>
            </a:extLst>
          </p:cNvPr>
          <p:cNvSpPr>
            <a:spLocks noGrp="1"/>
          </p:cNvSpPr>
          <p:nvPr>
            <p:ph idx="1"/>
          </p:nvPr>
        </p:nvSpPr>
        <p:spPr/>
        <p:txBody>
          <a:bodyPr/>
          <a:lstStyle/>
          <a:p>
            <a:r>
              <a:rPr lang="en-US" dirty="0"/>
              <a:t>Welcome</a:t>
            </a:r>
          </a:p>
          <a:p>
            <a:r>
              <a:rPr lang="en-US" dirty="0"/>
              <a:t>Course Agenda  </a:t>
            </a:r>
          </a:p>
          <a:p>
            <a:pPr marL="0" indent="0">
              <a:buNone/>
            </a:pPr>
            <a:endParaRPr lang="en-US" i="1" dirty="0"/>
          </a:p>
          <a:p>
            <a:pPr marL="0" indent="0">
              <a:buNone/>
            </a:pPr>
            <a:r>
              <a:rPr lang="en-US" i="1" dirty="0"/>
              <a:t>This course contains copyrighted materials that are used with permission from the American College of Surgeons </a:t>
            </a:r>
          </a:p>
          <a:p>
            <a:pPr marL="0" indent="0">
              <a:buNone/>
            </a:pPr>
            <a:endParaRPr lang="en-US" i="1" dirty="0"/>
          </a:p>
          <a:p>
            <a:pPr marL="0" indent="0">
              <a:buNone/>
            </a:pPr>
            <a:r>
              <a:rPr lang="en-US" i="1" dirty="0"/>
              <a:t>The course faculty represents the Society of Trauma Nurses and utilize their personal expertise and experience in teaching this content.</a:t>
            </a:r>
          </a:p>
        </p:txBody>
      </p:sp>
    </p:spTree>
    <p:extLst>
      <p:ext uri="{BB962C8B-B14F-4D97-AF65-F5344CB8AC3E}">
        <p14:creationId xmlns:p14="http://schemas.microsoft.com/office/powerpoint/2010/main" val="768430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E146E-F88F-375E-E653-AADB08CC03E3}"/>
              </a:ext>
            </a:extLst>
          </p:cNvPr>
          <p:cNvSpPr>
            <a:spLocks noGrp="1"/>
          </p:cNvSpPr>
          <p:nvPr>
            <p:ph type="title"/>
          </p:nvPr>
        </p:nvSpPr>
        <p:spPr>
          <a:xfrm>
            <a:off x="147483" y="152561"/>
            <a:ext cx="12474744" cy="1169715"/>
          </a:xfrm>
        </p:spPr>
        <p:txBody>
          <a:bodyPr>
            <a:noAutofit/>
          </a:bodyPr>
          <a:lstStyle/>
          <a:p>
            <a:r>
              <a:rPr lang="en-US" sz="4400" dirty="0"/>
              <a:t>2.1 State &amp; Regional Involvement Type II</a:t>
            </a:r>
            <a:br>
              <a:rPr lang="en-US" sz="3600" dirty="0"/>
            </a:br>
            <a:endParaRPr lang="en-US" sz="3600" dirty="0"/>
          </a:p>
        </p:txBody>
      </p:sp>
      <p:sp>
        <p:nvSpPr>
          <p:cNvPr id="3" name="Content Placeholder 2">
            <a:extLst>
              <a:ext uri="{FF2B5EF4-FFF2-40B4-BE49-F238E27FC236}">
                <a16:creationId xmlns:a16="http://schemas.microsoft.com/office/drawing/2014/main" id="{DA44106B-7973-657F-7D45-A705AF82C228}"/>
              </a:ext>
            </a:extLst>
          </p:cNvPr>
          <p:cNvSpPr>
            <a:spLocks noGrp="1"/>
          </p:cNvSpPr>
          <p:nvPr>
            <p:ph idx="1"/>
          </p:nvPr>
        </p:nvSpPr>
        <p:spPr>
          <a:xfrm>
            <a:off x="410547" y="1192667"/>
            <a:ext cx="11522836" cy="2164893"/>
          </a:xfrm>
        </p:spPr>
        <p:txBody>
          <a:bodyPr>
            <a:normAutofit fontScale="25000" lnSpcReduction="20000"/>
          </a:bodyPr>
          <a:lstStyle/>
          <a:p>
            <a:pPr marL="0" indent="0">
              <a:buNone/>
            </a:pPr>
            <a:r>
              <a:rPr lang="en-US" sz="16000" dirty="0"/>
              <a:t>All trauma centers must participate in the regional and/or statewide trauma system.</a:t>
            </a:r>
          </a:p>
          <a:p>
            <a:pPr marL="0" indent="0">
              <a:buNone/>
            </a:pPr>
            <a:endParaRPr lang="en-US" sz="12800" dirty="0"/>
          </a:p>
          <a:p>
            <a:pPr marL="457200" lvl="1" indent="0">
              <a:buNone/>
            </a:pPr>
            <a:r>
              <a:rPr lang="en-US" sz="14400" dirty="0"/>
              <a:t>Examples include:</a:t>
            </a:r>
          </a:p>
          <a:p>
            <a:pPr lvl="1"/>
            <a:r>
              <a:rPr lang="en-US" sz="12800" dirty="0"/>
              <a:t>Participation in regional and state committees</a:t>
            </a:r>
          </a:p>
          <a:p>
            <a:pPr lvl="1"/>
            <a:r>
              <a:rPr lang="en-US" sz="12800" dirty="0"/>
              <a:t>Participation in EMS advisory committees  </a:t>
            </a:r>
          </a:p>
          <a:p>
            <a:pPr lvl="1"/>
            <a:r>
              <a:rPr lang="en-US" sz="12800" dirty="0"/>
              <a:t>Collection &amp; analysis of state/regional data</a:t>
            </a:r>
          </a:p>
          <a:p>
            <a:pPr lvl="1"/>
            <a:r>
              <a:rPr lang="en-US" sz="12800" dirty="0"/>
              <a:t>Provide public &amp; professional trauma education</a:t>
            </a:r>
          </a:p>
          <a:p>
            <a:pPr lvl="1"/>
            <a:r>
              <a:rPr lang="en-US" sz="12800" dirty="0"/>
              <a:t>Work with legislators/authority to promote the trauma system</a:t>
            </a:r>
          </a:p>
          <a:p>
            <a:pPr marL="0" indent="0">
              <a:buNone/>
            </a:pPr>
            <a:endParaRPr lang="en-US" sz="9600" dirty="0"/>
          </a:p>
          <a:p>
            <a:pPr marL="457200" lvl="1" indent="0">
              <a:buNone/>
            </a:pPr>
            <a:r>
              <a:rPr lang="en-US" sz="10000" dirty="0"/>
              <a:t> </a:t>
            </a:r>
          </a:p>
          <a:p>
            <a:pPr marL="0" indent="0">
              <a:buNone/>
            </a:pPr>
            <a:endParaRPr lang="en-US" sz="12800" dirty="0"/>
          </a:p>
          <a:p>
            <a:pPr marL="0" indent="0">
              <a:buNone/>
            </a:pPr>
            <a:endParaRPr lang="en-US" sz="12800" dirty="0"/>
          </a:p>
          <a:p>
            <a:pPr marL="0" indent="0">
              <a:buNone/>
            </a:pPr>
            <a:endParaRPr lang="en-US" sz="12800" dirty="0"/>
          </a:p>
          <a:p>
            <a:pPr marL="0" indent="0">
              <a:buNone/>
            </a:pPr>
            <a:endParaRPr lang="en-US" sz="3200" dirty="0"/>
          </a:p>
        </p:txBody>
      </p:sp>
      <p:pic>
        <p:nvPicPr>
          <p:cNvPr id="4" name="Picture 3">
            <a:extLst>
              <a:ext uri="{FF2B5EF4-FFF2-40B4-BE49-F238E27FC236}">
                <a16:creationId xmlns:a16="http://schemas.microsoft.com/office/drawing/2014/main" id="{BD411BCD-076C-E4EF-91C0-096991A8D67B}"/>
              </a:ext>
            </a:extLst>
          </p:cNvPr>
          <p:cNvPicPr>
            <a:picLocks noChangeAspect="1"/>
          </p:cNvPicPr>
          <p:nvPr/>
        </p:nvPicPr>
        <p:blipFill>
          <a:blip r:embed="rId3"/>
          <a:stretch>
            <a:fillRect/>
          </a:stretch>
        </p:blipFill>
        <p:spPr>
          <a:xfrm>
            <a:off x="9655277" y="0"/>
            <a:ext cx="2536723" cy="737419"/>
          </a:xfrm>
          <a:prstGeom prst="rect">
            <a:avLst/>
          </a:prstGeom>
        </p:spPr>
      </p:pic>
    </p:spTree>
    <p:extLst>
      <p:ext uri="{BB962C8B-B14F-4D97-AF65-F5344CB8AC3E}">
        <p14:creationId xmlns:p14="http://schemas.microsoft.com/office/powerpoint/2010/main" val="56636923"/>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6F128-CD80-B129-0667-9256E36092D3}"/>
              </a:ext>
            </a:extLst>
          </p:cNvPr>
          <p:cNvSpPr>
            <a:spLocks noGrp="1"/>
          </p:cNvSpPr>
          <p:nvPr>
            <p:ph type="title"/>
          </p:nvPr>
        </p:nvSpPr>
        <p:spPr>
          <a:xfrm>
            <a:off x="4397829" y="365125"/>
            <a:ext cx="3161212" cy="1325563"/>
          </a:xfrm>
        </p:spPr>
        <p:txBody>
          <a:bodyPr>
            <a:normAutofit fontScale="90000"/>
          </a:bodyPr>
          <a:lstStyle/>
          <a:p>
            <a:r>
              <a:rPr lang="en-US" dirty="0"/>
              <a:t>Go to the source….</a:t>
            </a:r>
          </a:p>
        </p:txBody>
      </p:sp>
      <p:pic>
        <p:nvPicPr>
          <p:cNvPr id="6" name="Picture 5" descr="Graphical user interface, application, Word, PowerPoint&#10;&#10;Description automatically generated">
            <a:extLst>
              <a:ext uri="{FF2B5EF4-FFF2-40B4-BE49-F238E27FC236}">
                <a16:creationId xmlns:a16="http://schemas.microsoft.com/office/drawing/2014/main" id="{94599FAA-229E-C785-E5DD-E3429A94B27E}"/>
              </a:ext>
            </a:extLst>
          </p:cNvPr>
          <p:cNvPicPr>
            <a:picLocks noChangeAspect="1"/>
          </p:cNvPicPr>
          <p:nvPr/>
        </p:nvPicPr>
        <p:blipFill rotWithShape="1">
          <a:blip r:embed="rId2"/>
          <a:srcRect l="60916" t="26243" r="11059" b="8607"/>
          <a:stretch/>
        </p:blipFill>
        <p:spPr bwMode="auto">
          <a:xfrm>
            <a:off x="7228209" y="275093"/>
            <a:ext cx="3793713" cy="2481074"/>
          </a:xfrm>
          <a:prstGeom prst="rect">
            <a:avLst/>
          </a:prstGeom>
          <a:ln>
            <a:noFill/>
          </a:ln>
          <a:extLst>
            <a:ext uri="{53640926-AAD7-44D8-BBD7-CCE9431645EC}">
              <a14:shadowObscured xmlns:a14="http://schemas.microsoft.com/office/drawing/2010/main"/>
            </a:ext>
          </a:extLst>
        </p:spPr>
      </p:pic>
      <p:sp>
        <p:nvSpPr>
          <p:cNvPr id="7" name="TextBox 6">
            <a:extLst>
              <a:ext uri="{FF2B5EF4-FFF2-40B4-BE49-F238E27FC236}">
                <a16:creationId xmlns:a16="http://schemas.microsoft.com/office/drawing/2014/main" id="{C0584050-1A84-DAB2-1289-2683A435D2CB}"/>
              </a:ext>
            </a:extLst>
          </p:cNvPr>
          <p:cNvSpPr txBox="1"/>
          <p:nvPr/>
        </p:nvSpPr>
        <p:spPr>
          <a:xfrm>
            <a:off x="8717280" y="4293326"/>
            <a:ext cx="3316081" cy="1477328"/>
          </a:xfrm>
          <a:prstGeom prst="rect">
            <a:avLst/>
          </a:prstGeom>
          <a:noFill/>
          <a:ln w="19050">
            <a:solidFill>
              <a:schemeClr val="tx1"/>
            </a:solidFill>
          </a:ln>
        </p:spPr>
        <p:txBody>
          <a:bodyPr wrap="square" rtlCol="0">
            <a:spAutoFit/>
          </a:bodyPr>
          <a:lstStyle/>
          <a:p>
            <a:r>
              <a:rPr lang="en-US" dirty="0"/>
              <a:t>Review the latest version of standards, FAQ, change log, reference documents for ACS or State based on designation or verification </a:t>
            </a:r>
          </a:p>
        </p:txBody>
      </p:sp>
      <p:pic>
        <p:nvPicPr>
          <p:cNvPr id="3" name="Picture 2" descr="A screenshot of a computer&#10;&#10;AI-generated content may be incorrect.">
            <a:extLst>
              <a:ext uri="{FF2B5EF4-FFF2-40B4-BE49-F238E27FC236}">
                <a16:creationId xmlns:a16="http://schemas.microsoft.com/office/drawing/2014/main" id="{164D2634-A204-2234-747E-E0D3CCD02B92}"/>
              </a:ext>
            </a:extLst>
          </p:cNvPr>
          <p:cNvPicPr>
            <a:picLocks noChangeAspect="1"/>
          </p:cNvPicPr>
          <p:nvPr/>
        </p:nvPicPr>
        <p:blipFill rotWithShape="1">
          <a:blip r:embed="rId3"/>
          <a:srcRect l="16408" t="14831" r="66689" b="9615"/>
          <a:stretch/>
        </p:blipFill>
        <p:spPr bwMode="auto">
          <a:xfrm>
            <a:off x="13886" y="0"/>
            <a:ext cx="4383943" cy="5512334"/>
          </a:xfrm>
          <a:prstGeom prst="rect">
            <a:avLst/>
          </a:prstGeom>
          <a:ln>
            <a:noFill/>
          </a:ln>
          <a:extLst>
            <a:ext uri="{53640926-AAD7-44D8-BBD7-CCE9431645EC}">
              <a14:shadowObscured xmlns:a14="http://schemas.microsoft.com/office/drawing/2010/main"/>
            </a:ext>
          </a:extLst>
        </p:spPr>
      </p:pic>
      <p:pic>
        <p:nvPicPr>
          <p:cNvPr id="10" name="Content Placeholder 9" descr="A screenshot of a computer&#10;&#10;AI-generated content may be incorrect.">
            <a:extLst>
              <a:ext uri="{FF2B5EF4-FFF2-40B4-BE49-F238E27FC236}">
                <a16:creationId xmlns:a16="http://schemas.microsoft.com/office/drawing/2014/main" id="{CFF2451A-4005-E7EC-AFE2-4EB9524D7110}"/>
              </a:ext>
            </a:extLst>
          </p:cNvPr>
          <p:cNvPicPr>
            <a:picLocks noGrp="1" noChangeAspect="1"/>
          </p:cNvPicPr>
          <p:nvPr>
            <p:ph idx="1"/>
          </p:nvPr>
        </p:nvPicPr>
        <p:blipFill rotWithShape="1">
          <a:blip r:embed="rId4"/>
          <a:srcRect l="61538" t="15219" r="11970" b="21047"/>
          <a:stretch/>
        </p:blipFill>
        <p:spPr bwMode="auto">
          <a:xfrm>
            <a:off x="3054708" y="2940192"/>
            <a:ext cx="5465837" cy="369833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22291760"/>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5E405-1E17-16B8-C245-F148E875C338}"/>
              </a:ext>
            </a:extLst>
          </p:cNvPr>
          <p:cNvSpPr>
            <a:spLocks noGrp="1"/>
          </p:cNvSpPr>
          <p:nvPr>
            <p:ph type="title"/>
          </p:nvPr>
        </p:nvSpPr>
        <p:spPr>
          <a:xfrm>
            <a:off x="81116" y="183228"/>
            <a:ext cx="2755602" cy="1988471"/>
          </a:xfrm>
        </p:spPr>
        <p:txBody>
          <a:bodyPr>
            <a:normAutofit/>
          </a:bodyPr>
          <a:lstStyle/>
          <a:p>
            <a:r>
              <a:rPr lang="en-US" dirty="0" err="1"/>
              <a:t>Qport</a:t>
            </a:r>
            <a:r>
              <a:rPr lang="en-US" dirty="0"/>
              <a:t> Resources</a:t>
            </a:r>
          </a:p>
        </p:txBody>
      </p:sp>
      <p:pic>
        <p:nvPicPr>
          <p:cNvPr id="7" name="Content Placeholder 6" descr="A screenshot of a computer&#10;&#10;AI-generated content may be incorrect.">
            <a:extLst>
              <a:ext uri="{FF2B5EF4-FFF2-40B4-BE49-F238E27FC236}">
                <a16:creationId xmlns:a16="http://schemas.microsoft.com/office/drawing/2014/main" id="{B0E8BFDA-67FC-8E8E-A669-6F094CFAE38D}"/>
              </a:ext>
            </a:extLst>
          </p:cNvPr>
          <p:cNvPicPr>
            <a:picLocks noGrp="1" noChangeAspect="1"/>
          </p:cNvPicPr>
          <p:nvPr>
            <p:ph idx="1"/>
          </p:nvPr>
        </p:nvPicPr>
        <p:blipFill rotWithShape="1">
          <a:blip r:embed="rId3"/>
          <a:srcRect l="64264" t="28998" r="20890" b="27206"/>
          <a:stretch>
            <a:fillRect/>
          </a:stretch>
        </p:blipFill>
        <p:spPr bwMode="auto">
          <a:xfrm>
            <a:off x="2836717" y="332619"/>
            <a:ext cx="7476325" cy="620354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13942133"/>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81B15-C26C-E331-2D5F-88DB39896FEF}"/>
              </a:ext>
            </a:extLst>
          </p:cNvPr>
          <p:cNvSpPr>
            <a:spLocks noGrp="1"/>
          </p:cNvSpPr>
          <p:nvPr>
            <p:ph type="title"/>
          </p:nvPr>
        </p:nvSpPr>
        <p:spPr/>
        <p:txBody>
          <a:bodyPr anchor="ctr">
            <a:normAutofit/>
          </a:bodyPr>
          <a:lstStyle/>
          <a:p>
            <a:r>
              <a:rPr lang="en-US" dirty="0"/>
              <a:t>Pre-Review Activities for a Virtual Visit</a:t>
            </a:r>
          </a:p>
        </p:txBody>
      </p:sp>
      <p:sp>
        <p:nvSpPr>
          <p:cNvPr id="7" name="Content Placeholder 2">
            <a:extLst>
              <a:ext uri="{FF2B5EF4-FFF2-40B4-BE49-F238E27FC236}">
                <a16:creationId xmlns:a16="http://schemas.microsoft.com/office/drawing/2014/main" id="{4A114D9D-51EB-771B-75CD-8081072AEAB9}"/>
              </a:ext>
            </a:extLst>
          </p:cNvPr>
          <p:cNvSpPr>
            <a:spLocks noGrp="1"/>
          </p:cNvSpPr>
          <p:nvPr>
            <p:ph idx="1"/>
          </p:nvPr>
        </p:nvSpPr>
        <p:spPr/>
        <p:txBody>
          <a:bodyPr>
            <a:normAutofit/>
          </a:bodyPr>
          <a:lstStyle/>
          <a:p>
            <a:r>
              <a:rPr lang="en-US" sz="2200" dirty="0"/>
              <a:t>Complete ACS/State verification/designation applications timely to avoid delays or potential center expiration (ACS </a:t>
            </a:r>
            <a:r>
              <a:rPr lang="en-US" sz="2200" dirty="0" err="1"/>
              <a:t>Qport</a:t>
            </a:r>
            <a:r>
              <a:rPr lang="en-US" sz="2200" dirty="0"/>
              <a:t> portal)</a:t>
            </a:r>
          </a:p>
          <a:p>
            <a:r>
              <a:rPr lang="en-US" sz="2200" dirty="0"/>
              <a:t>Confirm with own IS/HR to ensure document access for ACS surveyor will be provided-IS security and legal may need to review BAA/DUA already in place with ACS </a:t>
            </a:r>
          </a:p>
          <a:p>
            <a:r>
              <a:rPr lang="en-US" sz="2200" dirty="0"/>
              <a:t>Start early to organize support documents: resolutions, guidelines, injury prevention activities, TQIP reports, PI minutes </a:t>
            </a:r>
          </a:p>
          <a:p>
            <a:r>
              <a:rPr lang="en-US" sz="2200" dirty="0"/>
              <a:t>Consider using a tool to track and identify responsible lead &amp; timeline for activities </a:t>
            </a:r>
          </a:p>
          <a:p>
            <a:r>
              <a:rPr lang="en-US" sz="2200" b="1" dirty="0"/>
              <a:t>Minimum of 12 months </a:t>
            </a:r>
            <a:r>
              <a:rPr lang="en-US" sz="2200" dirty="0"/>
              <a:t>before survey/expiration date start filling out the PRQ including description of requirements and documents for measures of compliance  </a:t>
            </a:r>
          </a:p>
        </p:txBody>
      </p:sp>
    </p:spTree>
    <p:extLst>
      <p:ext uri="{BB962C8B-B14F-4D97-AF65-F5344CB8AC3E}">
        <p14:creationId xmlns:p14="http://schemas.microsoft.com/office/powerpoint/2010/main" val="2095144055"/>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1B3FF-F4DF-773B-3D9C-C7CF63028E7C}"/>
              </a:ext>
            </a:extLst>
          </p:cNvPr>
          <p:cNvSpPr>
            <a:spLocks noGrp="1"/>
          </p:cNvSpPr>
          <p:nvPr>
            <p:ph type="title"/>
          </p:nvPr>
        </p:nvSpPr>
        <p:spPr/>
        <p:txBody>
          <a:bodyPr/>
          <a:lstStyle/>
          <a:p>
            <a:r>
              <a:rPr lang="en-US" dirty="0"/>
              <a:t>Important Dates &amp; Timelines for ACS</a:t>
            </a:r>
          </a:p>
        </p:txBody>
      </p:sp>
      <p:sp>
        <p:nvSpPr>
          <p:cNvPr id="3" name="Content Placeholder 2">
            <a:extLst>
              <a:ext uri="{FF2B5EF4-FFF2-40B4-BE49-F238E27FC236}">
                <a16:creationId xmlns:a16="http://schemas.microsoft.com/office/drawing/2014/main" id="{B8782590-593F-F72A-3FBB-2C6EC57BF7D1}"/>
              </a:ext>
            </a:extLst>
          </p:cNvPr>
          <p:cNvSpPr>
            <a:spLocks noGrp="1"/>
          </p:cNvSpPr>
          <p:nvPr>
            <p:ph idx="1"/>
          </p:nvPr>
        </p:nvSpPr>
        <p:spPr/>
        <p:txBody>
          <a:bodyPr/>
          <a:lstStyle/>
          <a:p>
            <a:r>
              <a:rPr lang="en-US" dirty="0"/>
              <a:t>Check with ACS early to confirm when application is due based on your center’s expiration date. </a:t>
            </a:r>
          </a:p>
          <a:p>
            <a:r>
              <a:rPr lang="en-US" dirty="0"/>
              <a:t>PRQ due 45 days prior to scheduled survey date</a:t>
            </a:r>
          </a:p>
          <a:p>
            <a:r>
              <a:rPr lang="en-US" dirty="0"/>
              <a:t>PCR due 30 days prior to scheduled survey date</a:t>
            </a:r>
          </a:p>
          <a:p>
            <a:r>
              <a:rPr lang="en-US" dirty="0"/>
              <a:t>Prep survey meeting with center leaders/surveyors –minimum of2-3 weeks prior to survey date  </a:t>
            </a:r>
          </a:p>
          <a:p>
            <a:pPr marL="0" indent="0">
              <a:buNone/>
            </a:pPr>
            <a:endParaRPr lang="en-US" dirty="0"/>
          </a:p>
        </p:txBody>
      </p:sp>
    </p:spTree>
    <p:extLst>
      <p:ext uri="{BB962C8B-B14F-4D97-AF65-F5344CB8AC3E}">
        <p14:creationId xmlns:p14="http://schemas.microsoft.com/office/powerpoint/2010/main" val="3104400125"/>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62753-07A9-0F9C-F6C9-B0184FB41E28}"/>
              </a:ext>
            </a:extLst>
          </p:cNvPr>
          <p:cNvSpPr>
            <a:spLocks noGrp="1"/>
          </p:cNvSpPr>
          <p:nvPr>
            <p:ph type="title"/>
          </p:nvPr>
        </p:nvSpPr>
        <p:spPr/>
        <p:txBody>
          <a:bodyPr/>
          <a:lstStyle/>
          <a:p>
            <a:r>
              <a:rPr lang="en-US" dirty="0"/>
              <a:t>Pre-Review Meeting </a:t>
            </a:r>
          </a:p>
        </p:txBody>
      </p:sp>
      <p:sp>
        <p:nvSpPr>
          <p:cNvPr id="3" name="Content Placeholder 2">
            <a:extLst>
              <a:ext uri="{FF2B5EF4-FFF2-40B4-BE49-F238E27FC236}">
                <a16:creationId xmlns:a16="http://schemas.microsoft.com/office/drawing/2014/main" id="{765EACAA-2B31-37D9-D652-AABB9BE2FE36}"/>
              </a:ext>
            </a:extLst>
          </p:cNvPr>
          <p:cNvSpPr>
            <a:spLocks noGrp="1"/>
          </p:cNvSpPr>
          <p:nvPr>
            <p:ph idx="1"/>
          </p:nvPr>
        </p:nvSpPr>
        <p:spPr>
          <a:xfrm>
            <a:off x="672737" y="1416323"/>
            <a:ext cx="10515600" cy="3521437"/>
          </a:xfrm>
        </p:spPr>
        <p:txBody>
          <a:bodyPr>
            <a:normAutofit lnSpcReduction="10000"/>
          </a:bodyPr>
          <a:lstStyle/>
          <a:p>
            <a:r>
              <a:rPr lang="en-US" dirty="0"/>
              <a:t>Schedule mtg with survey team at minimum 2-3 weeks prior to survey date</a:t>
            </a:r>
          </a:p>
          <a:p>
            <a:r>
              <a:rPr lang="en-US" dirty="0"/>
              <a:t>Survey team should already have access to your PRQ and support documents </a:t>
            </a:r>
          </a:p>
          <a:p>
            <a:r>
              <a:rPr lang="en-US" dirty="0"/>
              <a:t>Consider loading a test patient chart to verify access and ease of navigation for surveyors-confirm ability to open bookmarks</a:t>
            </a:r>
          </a:p>
          <a:p>
            <a:r>
              <a:rPr lang="en-US" dirty="0"/>
              <a:t>Charts need to be available for surveyor access 14 days prior to scheduled survey date </a:t>
            </a:r>
          </a:p>
        </p:txBody>
      </p:sp>
    </p:spTree>
    <p:extLst>
      <p:ext uri="{BB962C8B-B14F-4D97-AF65-F5344CB8AC3E}">
        <p14:creationId xmlns:p14="http://schemas.microsoft.com/office/powerpoint/2010/main" val="4280733988"/>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F56E348-D4E3-E394-67F8-3A4EE3448B24}"/>
              </a:ext>
            </a:extLst>
          </p:cNvPr>
          <p:cNvSpPr>
            <a:spLocks noGrp="1"/>
          </p:cNvSpPr>
          <p:nvPr>
            <p:ph type="title"/>
          </p:nvPr>
        </p:nvSpPr>
        <p:spPr>
          <a:xfrm>
            <a:off x="344921" y="306050"/>
            <a:ext cx="10515600" cy="613930"/>
          </a:xfrm>
        </p:spPr>
        <p:txBody>
          <a:bodyPr>
            <a:normAutofit fontScale="90000"/>
          </a:bodyPr>
          <a:lstStyle/>
          <a:p>
            <a:r>
              <a:rPr lang="en-US" dirty="0">
                <a:solidFill>
                  <a:schemeClr val="accent6">
                    <a:lumMod val="75000"/>
                  </a:schemeClr>
                </a:solidFill>
              </a:rPr>
              <a:t>Chart Selection Tips </a:t>
            </a:r>
          </a:p>
        </p:txBody>
      </p:sp>
      <p:sp>
        <p:nvSpPr>
          <p:cNvPr id="6" name="TextBox 5">
            <a:extLst>
              <a:ext uri="{FF2B5EF4-FFF2-40B4-BE49-F238E27FC236}">
                <a16:creationId xmlns:a16="http://schemas.microsoft.com/office/drawing/2014/main" id="{74308E59-FAB7-3968-E969-EE6CD8ACF516}"/>
              </a:ext>
            </a:extLst>
          </p:cNvPr>
          <p:cNvSpPr txBox="1"/>
          <p:nvPr/>
        </p:nvSpPr>
        <p:spPr>
          <a:xfrm>
            <a:off x="7511845" y="2018683"/>
            <a:ext cx="4236912" cy="4247317"/>
          </a:xfrm>
          <a:prstGeom prst="rect">
            <a:avLst/>
          </a:prstGeom>
          <a:noFill/>
          <a:ln w="19050">
            <a:solidFill>
              <a:schemeClr val="accent6">
                <a:lumMod val="75000"/>
              </a:schemeClr>
            </a:solidFill>
          </a:ln>
        </p:spPr>
        <p:txBody>
          <a:bodyPr wrap="square" rtlCol="0">
            <a:spAutoFit/>
          </a:bodyPr>
          <a:lstStyle/>
          <a:p>
            <a:pPr marL="285750" indent="-285750">
              <a:buFont typeface="Arial" panose="020B0604020202020204" pitchFamily="34" charset="0"/>
              <a:buChar char="•"/>
            </a:pPr>
            <a:r>
              <a:rPr lang="en-US" dirty="0"/>
              <a:t>Review categories and inclusion criteria</a:t>
            </a:r>
          </a:p>
          <a:p>
            <a:pPr marL="285750" indent="-285750">
              <a:buFont typeface="Arial" panose="020B0604020202020204" pitchFamily="34" charset="0"/>
              <a:buChar char="•"/>
            </a:pPr>
            <a:r>
              <a:rPr lang="en-US" dirty="0"/>
              <a:t>Important to include charts that demonstrate PI process-levels of review</a:t>
            </a:r>
          </a:p>
          <a:p>
            <a:pPr marL="285750" indent="-285750">
              <a:buFont typeface="Arial" panose="020B0604020202020204" pitchFamily="34" charset="0"/>
              <a:buChar char="•"/>
            </a:pPr>
            <a:r>
              <a:rPr lang="en-US" dirty="0"/>
              <a:t>Complete PI fields in the PCR form to assist lead reviewer in chart selection process</a:t>
            </a:r>
          </a:p>
          <a:p>
            <a:pPr marL="285750" indent="-285750">
              <a:buFont typeface="Arial" panose="020B0604020202020204" pitchFamily="34" charset="0"/>
              <a:buChar char="•"/>
            </a:pPr>
            <a:r>
              <a:rPr lang="en-US" dirty="0"/>
              <a:t>Limit number of individuals putting charts together and placing bookmarks</a:t>
            </a:r>
          </a:p>
          <a:p>
            <a:pPr marL="285750" indent="-285750">
              <a:buFont typeface="Arial" panose="020B0604020202020204" pitchFamily="34" charset="0"/>
              <a:buChar char="•"/>
            </a:pPr>
            <a:r>
              <a:rPr lang="en-US" dirty="0"/>
              <a:t>Make sure you have a version of adobe that provides ability to build the charts</a:t>
            </a:r>
          </a:p>
          <a:p>
            <a:pPr marL="285750" indent="-285750">
              <a:buFont typeface="Arial" panose="020B0604020202020204" pitchFamily="34" charset="0"/>
              <a:buChar char="•"/>
            </a:pPr>
            <a:r>
              <a:rPr lang="en-US" dirty="0"/>
              <a:t>Highlight flowsheet to identify key care timeline (time of activation page, team arrival)</a:t>
            </a:r>
          </a:p>
          <a:p>
            <a:pPr marL="285750" indent="-285750">
              <a:buFont typeface="Arial" panose="020B0604020202020204" pitchFamily="34" charset="0"/>
              <a:buChar char="•"/>
            </a:pPr>
            <a:r>
              <a:rPr lang="en-US" dirty="0"/>
              <a:t>Create a spreadsheet to confirm build complete for charts</a:t>
            </a:r>
          </a:p>
        </p:txBody>
      </p:sp>
      <p:pic>
        <p:nvPicPr>
          <p:cNvPr id="2" name="Picture 1" descr="A screenshot of a computer&#10;&#10;Description automatically generated">
            <a:extLst>
              <a:ext uri="{FF2B5EF4-FFF2-40B4-BE49-F238E27FC236}">
                <a16:creationId xmlns:a16="http://schemas.microsoft.com/office/drawing/2014/main" id="{BDF223B0-172E-3D1A-F29F-81B0CA0A2AC7}"/>
              </a:ext>
            </a:extLst>
          </p:cNvPr>
          <p:cNvPicPr>
            <a:picLocks noChangeAspect="1"/>
          </p:cNvPicPr>
          <p:nvPr/>
        </p:nvPicPr>
        <p:blipFill rotWithShape="1">
          <a:blip r:embed="rId3"/>
          <a:srcRect l="63949" t="26312" r="15322" b="38705"/>
          <a:stretch/>
        </p:blipFill>
        <p:spPr bwMode="auto">
          <a:xfrm>
            <a:off x="344921" y="1757625"/>
            <a:ext cx="7041350" cy="3342750"/>
          </a:xfrm>
          <a:prstGeom prst="rect">
            <a:avLst/>
          </a:prstGeom>
          <a:ln>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85921908"/>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35F89-6CAA-0EF1-DFFA-0270D21AEE75}"/>
              </a:ext>
            </a:extLst>
          </p:cNvPr>
          <p:cNvSpPr>
            <a:spLocks noGrp="1"/>
          </p:cNvSpPr>
          <p:nvPr>
            <p:ph type="title"/>
          </p:nvPr>
        </p:nvSpPr>
        <p:spPr>
          <a:xfrm>
            <a:off x="228600" y="719086"/>
            <a:ext cx="4018935" cy="972062"/>
          </a:xfrm>
        </p:spPr>
        <p:txBody>
          <a:bodyPr/>
          <a:lstStyle/>
          <a:p>
            <a:r>
              <a:rPr lang="en-US" dirty="0"/>
              <a:t>Chart Selection </a:t>
            </a:r>
          </a:p>
        </p:txBody>
      </p:sp>
      <p:pic>
        <p:nvPicPr>
          <p:cNvPr id="5" name="Picture 4">
            <a:extLst>
              <a:ext uri="{FF2B5EF4-FFF2-40B4-BE49-F238E27FC236}">
                <a16:creationId xmlns:a16="http://schemas.microsoft.com/office/drawing/2014/main" id="{AFDFBEA0-6B7A-7045-FA2D-766F35425FF2}"/>
              </a:ext>
            </a:extLst>
          </p:cNvPr>
          <p:cNvPicPr>
            <a:picLocks noChangeAspect="1"/>
          </p:cNvPicPr>
          <p:nvPr/>
        </p:nvPicPr>
        <p:blipFill>
          <a:blip r:embed="rId2"/>
          <a:stretch>
            <a:fillRect/>
          </a:stretch>
        </p:blipFill>
        <p:spPr>
          <a:xfrm>
            <a:off x="228600" y="1691148"/>
            <a:ext cx="11488077" cy="3499375"/>
          </a:xfrm>
          <a:prstGeom prst="rect">
            <a:avLst/>
          </a:prstGeom>
        </p:spPr>
      </p:pic>
    </p:spTree>
    <p:extLst>
      <p:ext uri="{BB962C8B-B14F-4D97-AF65-F5344CB8AC3E}">
        <p14:creationId xmlns:p14="http://schemas.microsoft.com/office/powerpoint/2010/main" val="2827402361"/>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5ABA7-B5EE-BD7E-7EAB-6D65F849DB5B}"/>
              </a:ext>
            </a:extLst>
          </p:cNvPr>
          <p:cNvSpPr>
            <a:spLocks noGrp="1"/>
          </p:cNvSpPr>
          <p:nvPr>
            <p:ph type="title"/>
          </p:nvPr>
        </p:nvSpPr>
        <p:spPr/>
        <p:txBody>
          <a:bodyPr/>
          <a:lstStyle/>
          <a:p>
            <a:r>
              <a:rPr lang="en-US" dirty="0"/>
              <a:t>Tips for Chart Layout </a:t>
            </a:r>
          </a:p>
        </p:txBody>
      </p:sp>
      <p:sp>
        <p:nvSpPr>
          <p:cNvPr id="3" name="Content Placeholder 2">
            <a:extLst>
              <a:ext uri="{FF2B5EF4-FFF2-40B4-BE49-F238E27FC236}">
                <a16:creationId xmlns:a16="http://schemas.microsoft.com/office/drawing/2014/main" id="{7513C3BC-027C-7B58-93B5-1EFBC1E8930E}"/>
              </a:ext>
            </a:extLst>
          </p:cNvPr>
          <p:cNvSpPr>
            <a:spLocks noGrp="1"/>
          </p:cNvSpPr>
          <p:nvPr>
            <p:ph idx="1"/>
          </p:nvPr>
        </p:nvSpPr>
        <p:spPr>
          <a:xfrm>
            <a:off x="838200" y="1690688"/>
            <a:ext cx="10515600" cy="4351338"/>
          </a:xfrm>
        </p:spPr>
        <p:txBody>
          <a:bodyPr>
            <a:normAutofit lnSpcReduction="10000"/>
          </a:bodyPr>
          <a:lstStyle/>
          <a:p>
            <a:r>
              <a:rPr lang="en-US" dirty="0"/>
              <a:t>Complete ACS face sheet </a:t>
            </a:r>
          </a:p>
          <a:p>
            <a:r>
              <a:rPr lang="en-US" dirty="0"/>
              <a:t>Check to confirm face sheet data matches registry &amp; PI data</a:t>
            </a:r>
          </a:p>
          <a:p>
            <a:r>
              <a:rPr lang="en-US" dirty="0"/>
              <a:t>Place clinical documents in the flow of reviewing a chart </a:t>
            </a:r>
          </a:p>
          <a:p>
            <a:pPr lvl="1"/>
            <a:r>
              <a:rPr lang="en-US" dirty="0"/>
              <a:t>Prehospital/OSH</a:t>
            </a:r>
          </a:p>
          <a:p>
            <a:pPr lvl="1"/>
            <a:r>
              <a:rPr lang="en-US" dirty="0"/>
              <a:t>ED note/flowsheet  </a:t>
            </a:r>
          </a:p>
          <a:p>
            <a:pPr lvl="1"/>
            <a:r>
              <a:rPr lang="en-US" dirty="0"/>
              <a:t>H &amp; P, consults </a:t>
            </a:r>
          </a:p>
          <a:p>
            <a:pPr lvl="1"/>
            <a:r>
              <a:rPr lang="en-US" dirty="0"/>
              <a:t>OR/ICU</a:t>
            </a:r>
          </a:p>
          <a:p>
            <a:pPr lvl="1"/>
            <a:r>
              <a:rPr lang="en-US" dirty="0"/>
              <a:t>OR notes/radiology</a:t>
            </a:r>
          </a:p>
          <a:p>
            <a:r>
              <a:rPr lang="en-US" dirty="0"/>
              <a:t>PI documents can go after face sheet or at end of chart with guidelines or other support documents</a:t>
            </a:r>
          </a:p>
        </p:txBody>
      </p:sp>
    </p:spTree>
    <p:extLst>
      <p:ext uri="{BB962C8B-B14F-4D97-AF65-F5344CB8AC3E}">
        <p14:creationId xmlns:p14="http://schemas.microsoft.com/office/powerpoint/2010/main" val="2041805259"/>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1B41C-3104-19A0-6C0E-53CF217AC41B}"/>
              </a:ext>
            </a:extLst>
          </p:cNvPr>
          <p:cNvSpPr>
            <a:spLocks noGrp="1"/>
          </p:cNvSpPr>
          <p:nvPr>
            <p:ph type="title"/>
          </p:nvPr>
        </p:nvSpPr>
        <p:spPr>
          <a:xfrm>
            <a:off x="365760" y="365125"/>
            <a:ext cx="2204720" cy="2276475"/>
          </a:xfrm>
        </p:spPr>
        <p:txBody>
          <a:bodyPr>
            <a:normAutofit/>
          </a:bodyPr>
          <a:lstStyle/>
          <a:p>
            <a:r>
              <a:rPr lang="en-US" sz="4400" dirty="0"/>
              <a:t>ACS Face</a:t>
            </a:r>
            <a:br>
              <a:rPr lang="en-US" sz="4400" dirty="0"/>
            </a:br>
            <a:r>
              <a:rPr lang="en-US" sz="4400" dirty="0"/>
              <a:t>Sheet</a:t>
            </a:r>
          </a:p>
        </p:txBody>
      </p:sp>
      <p:pic>
        <p:nvPicPr>
          <p:cNvPr id="4" name="Picture 3" descr="A screenshot of a computer&#10;&#10;Description automatically generated">
            <a:extLst>
              <a:ext uri="{FF2B5EF4-FFF2-40B4-BE49-F238E27FC236}">
                <a16:creationId xmlns:a16="http://schemas.microsoft.com/office/drawing/2014/main" id="{6A6AD094-42F6-23FC-B784-82D31C07B308}"/>
              </a:ext>
            </a:extLst>
          </p:cNvPr>
          <p:cNvPicPr>
            <a:picLocks noChangeAspect="1"/>
          </p:cNvPicPr>
          <p:nvPr/>
        </p:nvPicPr>
        <p:blipFill rotWithShape="1">
          <a:blip r:embed="rId3"/>
          <a:srcRect l="64240" t="23975" r="15174" b="9757"/>
          <a:stretch/>
        </p:blipFill>
        <p:spPr bwMode="auto">
          <a:xfrm>
            <a:off x="3805554" y="365125"/>
            <a:ext cx="6608445" cy="5983950"/>
          </a:xfrm>
          <a:prstGeom prst="rect">
            <a:avLst/>
          </a:prstGeom>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65B71D73-070B-E188-4B2B-4654B2610FA5}"/>
              </a:ext>
            </a:extLst>
          </p:cNvPr>
          <p:cNvSpPr txBox="1"/>
          <p:nvPr/>
        </p:nvSpPr>
        <p:spPr>
          <a:xfrm>
            <a:off x="1816417" y="3509665"/>
            <a:ext cx="2743200" cy="923330"/>
          </a:xfrm>
          <a:prstGeom prst="rect">
            <a:avLst/>
          </a:prstGeom>
          <a:solidFill>
            <a:srgbClr val="0070C0"/>
          </a:solidFill>
        </p:spPr>
        <p:txBody>
          <a:bodyPr wrap="square" rtlCol="0">
            <a:spAutoFit/>
          </a:bodyPr>
          <a:lstStyle/>
          <a:p>
            <a:r>
              <a:rPr lang="en-US" dirty="0">
                <a:solidFill>
                  <a:schemeClr val="bg1"/>
                </a:solidFill>
              </a:rPr>
              <a:t>Center’s PI form information (reviews)  should match this form </a:t>
            </a:r>
          </a:p>
        </p:txBody>
      </p:sp>
    </p:spTree>
    <p:extLst>
      <p:ext uri="{BB962C8B-B14F-4D97-AF65-F5344CB8AC3E}">
        <p14:creationId xmlns:p14="http://schemas.microsoft.com/office/powerpoint/2010/main" val="2067392567"/>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6905F-CE78-7CA0-9822-62B906A3C7C6}"/>
              </a:ext>
            </a:extLst>
          </p:cNvPr>
          <p:cNvSpPr>
            <a:spLocks noGrp="1"/>
          </p:cNvSpPr>
          <p:nvPr>
            <p:ph type="title"/>
          </p:nvPr>
        </p:nvSpPr>
        <p:spPr>
          <a:xfrm>
            <a:off x="376644" y="365125"/>
            <a:ext cx="10977156" cy="1325563"/>
          </a:xfrm>
        </p:spPr>
        <p:txBody>
          <a:bodyPr>
            <a:normAutofit/>
          </a:bodyPr>
          <a:lstStyle/>
          <a:p>
            <a:r>
              <a:rPr lang="en-US" dirty="0"/>
              <a:t>Tool to assist with chart build </a:t>
            </a:r>
          </a:p>
        </p:txBody>
      </p:sp>
      <p:pic>
        <p:nvPicPr>
          <p:cNvPr id="4" name="Content Placeholder 3">
            <a:extLst>
              <a:ext uri="{FF2B5EF4-FFF2-40B4-BE49-F238E27FC236}">
                <a16:creationId xmlns:a16="http://schemas.microsoft.com/office/drawing/2014/main" id="{A8D2F05E-844E-FF07-BEF9-4ED40BD1A18D}"/>
              </a:ext>
            </a:extLst>
          </p:cNvPr>
          <p:cNvPicPr>
            <a:picLocks noGrp="1" noChangeAspect="1"/>
          </p:cNvPicPr>
          <p:nvPr>
            <p:ph idx="1"/>
          </p:nvPr>
        </p:nvPicPr>
        <p:blipFill rotWithShape="1">
          <a:blip r:embed="rId3"/>
          <a:srcRect l="1907" t="25481" r="30667" b="59302"/>
          <a:stretch/>
        </p:blipFill>
        <p:spPr bwMode="auto">
          <a:xfrm>
            <a:off x="376644" y="1830130"/>
            <a:ext cx="11695950" cy="1484851"/>
          </a:xfrm>
          <a:prstGeom prst="rect">
            <a:avLst/>
          </a:prstGeom>
          <a:ln w="9525">
            <a:solidFill>
              <a:schemeClr val="tx1"/>
            </a:solidFill>
          </a:ln>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AABF4F38-29E9-05D7-D294-C2AEE28D585D}"/>
              </a:ext>
            </a:extLst>
          </p:cNvPr>
          <p:cNvPicPr>
            <a:picLocks noChangeAspect="1"/>
          </p:cNvPicPr>
          <p:nvPr/>
        </p:nvPicPr>
        <p:blipFill rotWithShape="1">
          <a:blip r:embed="rId4"/>
          <a:srcRect l="19971" t="23362" r="7532" b="58119"/>
          <a:stretch/>
        </p:blipFill>
        <p:spPr bwMode="auto">
          <a:xfrm>
            <a:off x="511278" y="3964678"/>
            <a:ext cx="11035132" cy="1826522"/>
          </a:xfrm>
          <a:prstGeom prst="rect">
            <a:avLst/>
          </a:prstGeom>
          <a:ln w="9525">
            <a:solidFill>
              <a:sysClr val="windowText" lastClr="000000"/>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079228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8542D98-D7B6-715D-6071-B6E828035608}"/>
              </a:ext>
            </a:extLst>
          </p:cNvPr>
          <p:cNvSpPr>
            <a:spLocks noGrp="1"/>
          </p:cNvSpPr>
          <p:nvPr>
            <p:ph type="title"/>
          </p:nvPr>
        </p:nvSpPr>
        <p:spPr>
          <a:xfrm>
            <a:off x="127829" y="937857"/>
            <a:ext cx="12064171" cy="1131290"/>
          </a:xfrm>
        </p:spPr>
        <p:txBody>
          <a:bodyPr>
            <a:noAutofit/>
          </a:bodyPr>
          <a:lstStyle/>
          <a:p>
            <a:r>
              <a:rPr lang="en-US" dirty="0"/>
              <a:t>2.2 Regional Disaster Committees -Type II</a:t>
            </a:r>
          </a:p>
        </p:txBody>
      </p:sp>
      <p:sp>
        <p:nvSpPr>
          <p:cNvPr id="6" name="Content Placeholder 5">
            <a:extLst>
              <a:ext uri="{FF2B5EF4-FFF2-40B4-BE49-F238E27FC236}">
                <a16:creationId xmlns:a16="http://schemas.microsoft.com/office/drawing/2014/main" id="{4DF4E15E-96C1-004A-5FA1-37B83EA6A754}"/>
              </a:ext>
            </a:extLst>
          </p:cNvPr>
          <p:cNvSpPr>
            <a:spLocks noGrp="1"/>
          </p:cNvSpPr>
          <p:nvPr>
            <p:ph idx="1"/>
          </p:nvPr>
        </p:nvSpPr>
        <p:spPr>
          <a:xfrm>
            <a:off x="506201" y="2355273"/>
            <a:ext cx="10515600" cy="2110766"/>
          </a:xfrm>
        </p:spPr>
        <p:txBody>
          <a:bodyPr>
            <a:normAutofit/>
          </a:bodyPr>
          <a:lstStyle/>
          <a:p>
            <a:pPr marL="0" indent="0">
              <a:buNone/>
            </a:pPr>
            <a:r>
              <a:rPr lang="en-US" sz="3600" b="1" dirty="0"/>
              <a:t>All</a:t>
            </a:r>
            <a:r>
              <a:rPr lang="en-US" sz="3600" dirty="0"/>
              <a:t> centers must participate in regional disaster/emergency management committees, health care coalitions and regional mass casualty exercises.</a:t>
            </a:r>
          </a:p>
          <a:p>
            <a:pPr lvl="1"/>
            <a:endParaRPr lang="en-US" sz="3600" dirty="0"/>
          </a:p>
          <a:p>
            <a:pPr lvl="1"/>
            <a:endParaRPr lang="en-US" sz="3600" dirty="0"/>
          </a:p>
          <a:p>
            <a:pPr lvl="1"/>
            <a:endParaRPr lang="en-US" sz="3600" dirty="0"/>
          </a:p>
        </p:txBody>
      </p:sp>
      <p:pic>
        <p:nvPicPr>
          <p:cNvPr id="7" name="Picture 6">
            <a:extLst>
              <a:ext uri="{FF2B5EF4-FFF2-40B4-BE49-F238E27FC236}">
                <a16:creationId xmlns:a16="http://schemas.microsoft.com/office/drawing/2014/main" id="{1CC62313-4BDE-9142-92B1-147122A8896D}"/>
              </a:ext>
            </a:extLst>
          </p:cNvPr>
          <p:cNvPicPr>
            <a:picLocks noChangeAspect="1"/>
          </p:cNvPicPr>
          <p:nvPr/>
        </p:nvPicPr>
        <p:blipFill>
          <a:blip r:embed="rId3"/>
          <a:stretch>
            <a:fillRect/>
          </a:stretch>
        </p:blipFill>
        <p:spPr>
          <a:xfrm>
            <a:off x="9252155" y="0"/>
            <a:ext cx="2939845" cy="651731"/>
          </a:xfrm>
          <a:prstGeom prst="rect">
            <a:avLst/>
          </a:prstGeom>
        </p:spPr>
      </p:pic>
    </p:spTree>
    <p:extLst>
      <p:ext uri="{BB962C8B-B14F-4D97-AF65-F5344CB8AC3E}">
        <p14:creationId xmlns:p14="http://schemas.microsoft.com/office/powerpoint/2010/main" val="1139424929"/>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7218356D-9D0C-63D2-AF03-117A5B82348F}"/>
              </a:ext>
            </a:extLst>
          </p:cNvPr>
          <p:cNvPicPr>
            <a:picLocks noChangeAspect="1"/>
          </p:cNvPicPr>
          <p:nvPr/>
        </p:nvPicPr>
        <p:blipFill rotWithShape="1">
          <a:blip r:embed="rId2"/>
          <a:srcRect l="24329" t="15386" r="12340" b="21760"/>
          <a:stretch/>
        </p:blipFill>
        <p:spPr bwMode="auto">
          <a:xfrm>
            <a:off x="2713383" y="141178"/>
            <a:ext cx="9016798" cy="6209925"/>
          </a:xfrm>
          <a:prstGeom prst="rect">
            <a:avLst/>
          </a:prstGeom>
          <a:ln>
            <a:solidFill>
              <a:schemeClr val="tx1">
                <a:lumMod val="75000"/>
                <a:lumOff val="25000"/>
              </a:schemeClr>
            </a:solid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8C08190D-E27A-B528-CC39-0E727059CAA8}"/>
              </a:ext>
            </a:extLst>
          </p:cNvPr>
          <p:cNvSpPr txBox="1"/>
          <p:nvPr/>
        </p:nvSpPr>
        <p:spPr>
          <a:xfrm>
            <a:off x="277091" y="701964"/>
            <a:ext cx="2167935" cy="2677656"/>
          </a:xfrm>
          <a:prstGeom prst="rect">
            <a:avLst/>
          </a:prstGeom>
          <a:noFill/>
        </p:spPr>
        <p:txBody>
          <a:bodyPr wrap="square" rtlCol="0">
            <a:spAutoFit/>
          </a:bodyPr>
          <a:lstStyle/>
          <a:p>
            <a:r>
              <a:rPr lang="en-US" sz="2400" dirty="0"/>
              <a:t>Utilize tools provided on ACS website to ensure ease of access to charts and other documents</a:t>
            </a:r>
          </a:p>
        </p:txBody>
      </p:sp>
    </p:spTree>
    <p:extLst>
      <p:ext uri="{BB962C8B-B14F-4D97-AF65-F5344CB8AC3E}">
        <p14:creationId xmlns:p14="http://schemas.microsoft.com/office/powerpoint/2010/main" val="1138160004"/>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187EAC5-E1A0-5BD4-E070-3130FF642C35}"/>
              </a:ext>
            </a:extLst>
          </p:cNvPr>
          <p:cNvPicPr>
            <a:picLocks noChangeAspect="1"/>
          </p:cNvPicPr>
          <p:nvPr/>
        </p:nvPicPr>
        <p:blipFill rotWithShape="1">
          <a:blip r:embed="rId2"/>
          <a:srcRect l="23717" t="16810" r="13141" b="9401"/>
          <a:stretch/>
        </p:blipFill>
        <p:spPr bwMode="auto">
          <a:xfrm>
            <a:off x="2743200" y="507999"/>
            <a:ext cx="8876145" cy="6116868"/>
          </a:xfrm>
          <a:prstGeom prst="rect">
            <a:avLst/>
          </a:prstGeom>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610309B3-646B-1FF3-6EEA-A2C65787CD77}"/>
              </a:ext>
            </a:extLst>
          </p:cNvPr>
          <p:cNvSpPr txBox="1"/>
          <p:nvPr/>
        </p:nvSpPr>
        <p:spPr>
          <a:xfrm>
            <a:off x="240144" y="637309"/>
            <a:ext cx="2165126" cy="1938992"/>
          </a:xfrm>
          <a:prstGeom prst="rect">
            <a:avLst/>
          </a:prstGeom>
          <a:noFill/>
          <a:ln w="28575">
            <a:solidFill>
              <a:schemeClr val="tx1"/>
            </a:solidFill>
          </a:ln>
        </p:spPr>
        <p:txBody>
          <a:bodyPr wrap="square" rtlCol="0">
            <a:spAutoFit/>
          </a:bodyPr>
          <a:lstStyle/>
          <a:p>
            <a:r>
              <a:rPr lang="en-US" sz="2400" dirty="0"/>
              <a:t>Drill down to sub-categories to further assist with chart review process</a:t>
            </a:r>
          </a:p>
        </p:txBody>
      </p:sp>
    </p:spTree>
    <p:extLst>
      <p:ext uri="{BB962C8B-B14F-4D97-AF65-F5344CB8AC3E}">
        <p14:creationId xmlns:p14="http://schemas.microsoft.com/office/powerpoint/2010/main" val="2575900317"/>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2B246-3CA2-13BE-5CD0-5E8199C01D9F}"/>
              </a:ext>
            </a:extLst>
          </p:cNvPr>
          <p:cNvSpPr>
            <a:spLocks noGrp="1"/>
          </p:cNvSpPr>
          <p:nvPr>
            <p:ph type="title"/>
          </p:nvPr>
        </p:nvSpPr>
        <p:spPr>
          <a:xfrm>
            <a:off x="495300" y="89452"/>
            <a:ext cx="10515600" cy="1093305"/>
          </a:xfrm>
        </p:spPr>
        <p:txBody>
          <a:bodyPr>
            <a:normAutofit/>
          </a:bodyPr>
          <a:lstStyle/>
          <a:p>
            <a:r>
              <a:rPr lang="en-US" dirty="0">
                <a:solidFill>
                  <a:schemeClr val="accent6">
                    <a:lumMod val="75000"/>
                  </a:schemeClr>
                </a:solidFill>
              </a:rPr>
              <a:t>PI Documents to Include in Chart Folder</a:t>
            </a:r>
          </a:p>
        </p:txBody>
      </p:sp>
      <p:sp>
        <p:nvSpPr>
          <p:cNvPr id="5" name="Content Placeholder 4">
            <a:extLst>
              <a:ext uri="{FF2B5EF4-FFF2-40B4-BE49-F238E27FC236}">
                <a16:creationId xmlns:a16="http://schemas.microsoft.com/office/drawing/2014/main" id="{CA263503-B75D-BB8F-9582-453D713C89EF}"/>
              </a:ext>
            </a:extLst>
          </p:cNvPr>
          <p:cNvSpPr>
            <a:spLocks noGrp="1"/>
          </p:cNvSpPr>
          <p:nvPr>
            <p:ph sz="half" idx="1"/>
          </p:nvPr>
        </p:nvSpPr>
        <p:spPr>
          <a:xfrm>
            <a:off x="495300" y="1951019"/>
            <a:ext cx="11103264" cy="4351338"/>
          </a:xfrm>
        </p:spPr>
        <p:txBody>
          <a:bodyPr>
            <a:normAutofit/>
          </a:bodyPr>
          <a:lstStyle/>
          <a:p>
            <a:r>
              <a:rPr lang="en-US" dirty="0"/>
              <a:t>PI form that documents all components of process Level 1-3 PI review </a:t>
            </a:r>
          </a:p>
          <a:p>
            <a:r>
              <a:rPr lang="en-US" dirty="0"/>
              <a:t>Loop Closure documents </a:t>
            </a:r>
          </a:p>
          <a:p>
            <a:pPr lvl="1"/>
            <a:r>
              <a:rPr lang="en-US" dirty="0"/>
              <a:t>Email</a:t>
            </a:r>
          </a:p>
          <a:p>
            <a:pPr lvl="1"/>
            <a:r>
              <a:rPr lang="en-US" dirty="0"/>
              <a:t>PPT/Education process</a:t>
            </a:r>
          </a:p>
          <a:p>
            <a:pPr lvl="1"/>
            <a:r>
              <a:rPr lang="en-US" dirty="0"/>
              <a:t>PI minutes </a:t>
            </a:r>
          </a:p>
          <a:p>
            <a:pPr lvl="1"/>
            <a:r>
              <a:rPr lang="en-US" dirty="0"/>
              <a:t>Guideline/protocol/policy</a:t>
            </a:r>
          </a:p>
          <a:p>
            <a:r>
              <a:rPr lang="en-US" dirty="0"/>
              <a:t>PI Initiative documentation connected to case </a:t>
            </a:r>
          </a:p>
          <a:p>
            <a:pPr marL="0" indent="0">
              <a:buNone/>
            </a:pPr>
            <a:r>
              <a:rPr lang="en-US" dirty="0"/>
              <a:t> </a:t>
            </a:r>
          </a:p>
        </p:txBody>
      </p:sp>
    </p:spTree>
    <p:extLst>
      <p:ext uri="{BB962C8B-B14F-4D97-AF65-F5344CB8AC3E}">
        <p14:creationId xmlns:p14="http://schemas.microsoft.com/office/powerpoint/2010/main" val="2417416631"/>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6B223F82-FB24-1134-A8B7-3795A3FB5CB2}"/>
              </a:ext>
            </a:extLst>
          </p:cNvPr>
          <p:cNvPicPr>
            <a:picLocks noChangeAspect="1"/>
          </p:cNvPicPr>
          <p:nvPr/>
        </p:nvPicPr>
        <p:blipFill rotWithShape="1">
          <a:blip r:embed="rId2"/>
          <a:srcRect l="50125" t="14242" r="31283" b="27880"/>
          <a:stretch/>
        </p:blipFill>
        <p:spPr bwMode="auto">
          <a:xfrm>
            <a:off x="357835" y="211955"/>
            <a:ext cx="5205823" cy="5467814"/>
          </a:xfrm>
          <a:prstGeom prst="rect">
            <a:avLst/>
          </a:prstGeom>
          <a:ln>
            <a:solidFill>
              <a:sysClr val="windowText" lastClr="000000"/>
            </a:solidFill>
          </a:ln>
          <a:extLst>
            <a:ext uri="{53640926-AAD7-44D8-BBD7-CCE9431645EC}">
              <a14:shadowObscured xmlns:a14="http://schemas.microsoft.com/office/drawing/2010/main"/>
            </a:ext>
          </a:extLst>
        </p:spPr>
      </p:pic>
      <p:pic>
        <p:nvPicPr>
          <p:cNvPr id="6" name="Picture 5" descr="A screenshot of a computer&#10;&#10;Description automatically generated">
            <a:extLst>
              <a:ext uri="{FF2B5EF4-FFF2-40B4-BE49-F238E27FC236}">
                <a16:creationId xmlns:a16="http://schemas.microsoft.com/office/drawing/2014/main" id="{863F232E-676B-0F69-37D6-5DCAD6EDDCCA}"/>
              </a:ext>
            </a:extLst>
          </p:cNvPr>
          <p:cNvPicPr>
            <a:picLocks noChangeAspect="1"/>
          </p:cNvPicPr>
          <p:nvPr/>
        </p:nvPicPr>
        <p:blipFill rotWithShape="1">
          <a:blip r:embed="rId3"/>
          <a:srcRect l="50125" t="23031" r="31252" b="23838"/>
          <a:stretch/>
        </p:blipFill>
        <p:spPr bwMode="auto">
          <a:xfrm>
            <a:off x="6212599" y="915132"/>
            <a:ext cx="5474135" cy="5261666"/>
          </a:xfrm>
          <a:prstGeom prst="rect">
            <a:avLst/>
          </a:prstGeom>
          <a:ln>
            <a:solidFill>
              <a:sysClr val="windowText" lastClr="000000"/>
            </a:solidFill>
          </a:ln>
          <a:extLst>
            <a:ext uri="{53640926-AAD7-44D8-BBD7-CCE9431645EC}">
              <a14:shadowObscured xmlns:a14="http://schemas.microsoft.com/office/drawing/2010/main"/>
            </a:ext>
          </a:extLst>
        </p:spPr>
      </p:pic>
      <p:sp>
        <p:nvSpPr>
          <p:cNvPr id="7" name="TextBox 6">
            <a:extLst>
              <a:ext uri="{FF2B5EF4-FFF2-40B4-BE49-F238E27FC236}">
                <a16:creationId xmlns:a16="http://schemas.microsoft.com/office/drawing/2014/main" id="{7C171CED-0CEC-59F9-0413-A87B0A48AEA3}"/>
              </a:ext>
            </a:extLst>
          </p:cNvPr>
          <p:cNvSpPr txBox="1"/>
          <p:nvPr/>
        </p:nvSpPr>
        <p:spPr>
          <a:xfrm>
            <a:off x="5733153" y="84135"/>
            <a:ext cx="5953581" cy="830997"/>
          </a:xfrm>
          <a:prstGeom prst="rect">
            <a:avLst/>
          </a:prstGeom>
          <a:noFill/>
        </p:spPr>
        <p:txBody>
          <a:bodyPr wrap="square" rtlCol="0">
            <a:spAutoFit/>
          </a:bodyPr>
          <a:lstStyle/>
          <a:p>
            <a:r>
              <a:rPr lang="en-US" sz="2400" b="1" dirty="0"/>
              <a:t>Example form to demonstrate PI Levels of Review  </a:t>
            </a:r>
          </a:p>
        </p:txBody>
      </p:sp>
    </p:spTree>
    <p:extLst>
      <p:ext uri="{BB962C8B-B14F-4D97-AF65-F5344CB8AC3E}">
        <p14:creationId xmlns:p14="http://schemas.microsoft.com/office/powerpoint/2010/main" val="2492406772"/>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DB425-531C-DE4B-47A6-24E522A7238B}"/>
              </a:ext>
            </a:extLst>
          </p:cNvPr>
          <p:cNvSpPr>
            <a:spLocks noGrp="1"/>
          </p:cNvSpPr>
          <p:nvPr>
            <p:ph type="title"/>
          </p:nvPr>
        </p:nvSpPr>
        <p:spPr>
          <a:xfrm>
            <a:off x="838200" y="265735"/>
            <a:ext cx="10515600" cy="946840"/>
          </a:xfrm>
        </p:spPr>
        <p:txBody>
          <a:bodyPr/>
          <a:lstStyle/>
          <a:p>
            <a:r>
              <a:rPr lang="en-US" dirty="0"/>
              <a:t>Welcome Presentation </a:t>
            </a:r>
          </a:p>
        </p:txBody>
      </p:sp>
      <p:sp>
        <p:nvSpPr>
          <p:cNvPr id="3" name="Content Placeholder 2">
            <a:extLst>
              <a:ext uri="{FF2B5EF4-FFF2-40B4-BE49-F238E27FC236}">
                <a16:creationId xmlns:a16="http://schemas.microsoft.com/office/drawing/2014/main" id="{AE1AE759-FB63-CBC1-CF63-7B8FAFD5E537}"/>
              </a:ext>
            </a:extLst>
          </p:cNvPr>
          <p:cNvSpPr>
            <a:spLocks noGrp="1"/>
          </p:cNvSpPr>
          <p:nvPr>
            <p:ph idx="1"/>
          </p:nvPr>
        </p:nvSpPr>
        <p:spPr>
          <a:xfrm>
            <a:off x="536713" y="1459865"/>
            <a:ext cx="11390243" cy="4351338"/>
          </a:xfrm>
        </p:spPr>
        <p:txBody>
          <a:bodyPr>
            <a:normAutofit/>
          </a:bodyPr>
          <a:lstStyle/>
          <a:p>
            <a:pPr marL="0" indent="0">
              <a:buNone/>
            </a:pPr>
            <a:r>
              <a:rPr lang="en-US" dirty="0"/>
              <a:t>20-30 minutes opening intro to the program</a:t>
            </a:r>
          </a:p>
          <a:p>
            <a:pPr marL="342900" marR="0" lvl="0" indent="-3429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lang="en-US" sz="2000" dirty="0">
                <a:solidFill>
                  <a:srgbClr val="000000"/>
                </a:solidFill>
                <a:latin typeface="Calibri"/>
              </a:rPr>
              <a:t>Attendee</a:t>
            </a:r>
            <a:r>
              <a:rPr kumimoji="0" lang="en-US" sz="2000" b="0" i="0" u="none" strike="noStrike" kern="1200" cap="none" spc="0" normalizeH="0" baseline="0" noProof="0" dirty="0">
                <a:ln>
                  <a:noFill/>
                </a:ln>
                <a:solidFill>
                  <a:srgbClr val="000000"/>
                </a:solidFill>
                <a:effectLst/>
                <a:uLnTx/>
                <a:uFillTx/>
                <a:latin typeface="Calibri"/>
                <a:ea typeface="+mn-ea"/>
                <a:cs typeface="+mn-cs"/>
              </a:rPr>
              <a:t>s: key administrator(s), trauma leadership, logistics coordinator, chart navigators</a:t>
            </a:r>
          </a:p>
          <a:p>
            <a:pPr marL="342900" marR="0" lvl="0" indent="-3429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a:ea typeface="+mn-ea"/>
                <a:cs typeface="+mn-cs"/>
              </a:rPr>
              <a:t>Introduction of your team and surveyors </a:t>
            </a:r>
          </a:p>
          <a:p>
            <a:pPr marL="342900" marR="0" lvl="0" indent="-3429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a:ea typeface="+mn-ea"/>
                <a:cs typeface="+mn-cs"/>
              </a:rPr>
              <a:t>Briefly describe your program team (photos)</a:t>
            </a:r>
            <a:r>
              <a:rPr lang="en-US" sz="2000" dirty="0">
                <a:solidFill>
                  <a:srgbClr val="000000"/>
                </a:solidFill>
                <a:latin typeface="Calibri"/>
              </a:rPr>
              <a:t> surgeons, APPs, TPM, PI team, Registrars, IP coord</a:t>
            </a:r>
            <a:endParaRPr kumimoji="0" lang="en-US" sz="2000" b="0" i="0" u="none" strike="noStrike" kern="1200" cap="none" spc="0" normalizeH="0" baseline="0" noProof="0" dirty="0">
              <a:ln>
                <a:noFill/>
              </a:ln>
              <a:solidFill>
                <a:srgbClr val="000000"/>
              </a:solidFill>
              <a:effectLst/>
              <a:uLnTx/>
              <a:uFillTx/>
              <a:latin typeface="Calibri"/>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lang="en-US" sz="2000" dirty="0">
                <a:solidFill>
                  <a:srgbClr val="000000"/>
                </a:solidFill>
                <a:latin typeface="Calibri"/>
              </a:rPr>
              <a:t>Av</a:t>
            </a:r>
            <a:r>
              <a:rPr kumimoji="0" lang="en-US" sz="2000" b="0" i="0" u="none" strike="noStrike" kern="1200" cap="none" spc="0" normalizeH="0" baseline="0" noProof="0" dirty="0" err="1">
                <a:ln>
                  <a:noFill/>
                </a:ln>
                <a:solidFill>
                  <a:srgbClr val="000000"/>
                </a:solidFill>
                <a:effectLst/>
                <a:uLnTx/>
                <a:uFillTx/>
                <a:latin typeface="Calibri"/>
                <a:ea typeface="+mn-ea"/>
                <a:cs typeface="+mn-cs"/>
              </a:rPr>
              <a:t>oid</a:t>
            </a:r>
            <a:r>
              <a:rPr kumimoji="0" lang="en-US" sz="2000" b="0" i="0" u="none" strike="noStrike" kern="1200" cap="none" spc="0" normalizeH="0" baseline="0" noProof="0" dirty="0">
                <a:ln>
                  <a:noFill/>
                </a:ln>
                <a:solidFill>
                  <a:srgbClr val="000000"/>
                </a:solidFill>
                <a:effectLst/>
                <a:uLnTx/>
                <a:uFillTx/>
                <a:latin typeface="Calibri"/>
                <a:ea typeface="+mn-ea"/>
                <a:cs typeface="+mn-cs"/>
              </a:rPr>
              <a:t> listing hospital awards</a:t>
            </a:r>
          </a:p>
          <a:p>
            <a:pPr marL="342900" marR="0" lvl="0" indent="-3429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a:ea typeface="+mn-ea"/>
                <a:cs typeface="+mn-cs"/>
              </a:rPr>
              <a:t>Review opportunities for improvement </a:t>
            </a:r>
            <a:r>
              <a:rPr lang="en-US" sz="2000" dirty="0">
                <a:solidFill>
                  <a:srgbClr val="000000"/>
                </a:solidFill>
                <a:latin typeface="Calibri"/>
              </a:rPr>
              <a:t>from previous ACS report-action items and loop closure</a:t>
            </a:r>
          </a:p>
          <a:p>
            <a:pPr marL="342900" marR="0" lvl="0" indent="-3429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a:ea typeface="+mn-ea"/>
                <a:cs typeface="+mn-cs"/>
              </a:rPr>
              <a:t>Possibly include Team/resource enhancements or Key PI initiatives </a:t>
            </a:r>
            <a:endParaRPr kumimoji="0" lang="en-US" sz="1600" b="0" i="0" u="none" strike="noStrike" kern="1200" cap="none" spc="0" normalizeH="0" baseline="0" noProof="0" dirty="0">
              <a:ln>
                <a:noFill/>
              </a:ln>
              <a:solidFill>
                <a:srgbClr val="000000"/>
              </a:solidFill>
              <a:effectLst/>
              <a:uLnTx/>
              <a:uFillTx/>
              <a:latin typeface="Calibri"/>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a:ea typeface="+mn-ea"/>
                <a:cs typeface="+mn-cs"/>
              </a:rPr>
              <a:t>Brief explanation of PI Process (levels of review)</a:t>
            </a:r>
          </a:p>
          <a:p>
            <a:pPr marL="342900" marR="0" lvl="0" indent="-3429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a:ea typeface="+mn-ea"/>
                <a:cs typeface="+mn-cs"/>
              </a:rPr>
              <a:t>Walk through logistics of day-including how to move to breakout rooms</a:t>
            </a:r>
          </a:p>
          <a:p>
            <a:endParaRPr lang="en-US" dirty="0"/>
          </a:p>
        </p:txBody>
      </p:sp>
    </p:spTree>
    <p:extLst>
      <p:ext uri="{BB962C8B-B14F-4D97-AF65-F5344CB8AC3E}">
        <p14:creationId xmlns:p14="http://schemas.microsoft.com/office/powerpoint/2010/main" val="908408804"/>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98BF7-A86B-A000-820F-975BBFAC6334}"/>
              </a:ext>
            </a:extLst>
          </p:cNvPr>
          <p:cNvSpPr>
            <a:spLocks noGrp="1"/>
          </p:cNvSpPr>
          <p:nvPr>
            <p:ph type="title"/>
          </p:nvPr>
        </p:nvSpPr>
        <p:spPr/>
        <p:txBody>
          <a:bodyPr/>
          <a:lstStyle/>
          <a:p>
            <a:r>
              <a:rPr lang="en-US" dirty="0"/>
              <a:t>Chart Review Session </a:t>
            </a:r>
          </a:p>
        </p:txBody>
      </p:sp>
      <p:sp>
        <p:nvSpPr>
          <p:cNvPr id="3" name="Content Placeholder 2">
            <a:extLst>
              <a:ext uri="{FF2B5EF4-FFF2-40B4-BE49-F238E27FC236}">
                <a16:creationId xmlns:a16="http://schemas.microsoft.com/office/drawing/2014/main" id="{D81C0162-D299-A74D-F4CC-D6975E939A73}"/>
              </a:ext>
            </a:extLst>
          </p:cNvPr>
          <p:cNvSpPr>
            <a:spLocks noGrp="1"/>
          </p:cNvSpPr>
          <p:nvPr>
            <p:ph idx="1"/>
          </p:nvPr>
        </p:nvSpPr>
        <p:spPr/>
        <p:txBody>
          <a:bodyPr/>
          <a:lstStyle/>
          <a:p>
            <a:r>
              <a:rPr lang="en-US" dirty="0"/>
              <a:t>Set up breakout room for each ACS surveyor</a:t>
            </a:r>
          </a:p>
          <a:p>
            <a:r>
              <a:rPr lang="en-US" dirty="0"/>
              <a:t>Include an individual that knows trauma PI process</a:t>
            </a:r>
          </a:p>
          <a:p>
            <a:r>
              <a:rPr lang="en-US" dirty="0"/>
              <a:t>Include an individual that can navigate EMR to walk through clinical care questions (imaging and clinical decision-making) </a:t>
            </a:r>
          </a:p>
          <a:p>
            <a:r>
              <a:rPr lang="en-US" dirty="0"/>
              <a:t>Consider TPM or TMD as a rover to move between breakout rooms based on your resources</a:t>
            </a:r>
          </a:p>
          <a:p>
            <a:r>
              <a:rPr lang="en-US" dirty="0"/>
              <a:t>Prep for this session by reviewing all the cases and your PI documents  </a:t>
            </a:r>
          </a:p>
        </p:txBody>
      </p:sp>
    </p:spTree>
    <p:extLst>
      <p:ext uri="{BB962C8B-B14F-4D97-AF65-F5344CB8AC3E}">
        <p14:creationId xmlns:p14="http://schemas.microsoft.com/office/powerpoint/2010/main" val="3919207036"/>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72C0E-6F6D-E0BD-8169-DDA525DB0928}"/>
              </a:ext>
            </a:extLst>
          </p:cNvPr>
          <p:cNvSpPr>
            <a:spLocks noGrp="1"/>
          </p:cNvSpPr>
          <p:nvPr>
            <p:ph type="title"/>
          </p:nvPr>
        </p:nvSpPr>
        <p:spPr/>
        <p:txBody>
          <a:bodyPr/>
          <a:lstStyle/>
          <a:p>
            <a:r>
              <a:rPr lang="en-US" dirty="0"/>
              <a:t>TQIP </a:t>
            </a:r>
          </a:p>
        </p:txBody>
      </p:sp>
      <p:sp>
        <p:nvSpPr>
          <p:cNvPr id="3" name="Content Placeholder 2">
            <a:extLst>
              <a:ext uri="{FF2B5EF4-FFF2-40B4-BE49-F238E27FC236}">
                <a16:creationId xmlns:a16="http://schemas.microsoft.com/office/drawing/2014/main" id="{9BC4A67E-6507-997B-FF4B-9ED7302B4563}"/>
              </a:ext>
            </a:extLst>
          </p:cNvPr>
          <p:cNvSpPr>
            <a:spLocks noGrp="1"/>
          </p:cNvSpPr>
          <p:nvPr>
            <p:ph idx="1"/>
          </p:nvPr>
        </p:nvSpPr>
        <p:spPr>
          <a:xfrm>
            <a:off x="838200" y="1447556"/>
            <a:ext cx="10515600" cy="4351338"/>
          </a:xfrm>
        </p:spPr>
        <p:txBody>
          <a:bodyPr>
            <a:normAutofit fontScale="92500" lnSpcReduction="20000"/>
          </a:bodyPr>
          <a:lstStyle/>
          <a:p>
            <a:pPr marL="0" indent="0">
              <a:buNone/>
            </a:pPr>
            <a:r>
              <a:rPr lang="en-US" dirty="0"/>
              <a:t>What TQIP data do you want to highlight?</a:t>
            </a:r>
          </a:p>
          <a:p>
            <a:r>
              <a:rPr lang="en-US" dirty="0"/>
              <a:t>Focus on TQIP identified PI initiative (PPT to timeline actions/results)</a:t>
            </a:r>
          </a:p>
          <a:p>
            <a:r>
              <a:rPr lang="en-US" dirty="0"/>
              <a:t>Walk through report </a:t>
            </a:r>
          </a:p>
          <a:p>
            <a:pPr marL="0" indent="0">
              <a:buNone/>
            </a:pPr>
            <a:endParaRPr lang="en-US" dirty="0"/>
          </a:p>
          <a:p>
            <a:pPr marL="0" indent="0">
              <a:buNone/>
            </a:pPr>
            <a:r>
              <a:rPr lang="en-US" dirty="0"/>
              <a:t>Speak to where/how your center uses the TQIP report </a:t>
            </a:r>
          </a:p>
          <a:p>
            <a:r>
              <a:rPr lang="en-US" dirty="0"/>
              <a:t>Committee meeting report out</a:t>
            </a:r>
          </a:p>
          <a:p>
            <a:r>
              <a:rPr lang="en-US" dirty="0"/>
              <a:t>Meetings with specialty services</a:t>
            </a:r>
          </a:p>
          <a:p>
            <a:r>
              <a:rPr lang="en-US" dirty="0"/>
              <a:t>Administrative report out </a:t>
            </a:r>
          </a:p>
          <a:p>
            <a:pPr marL="0" indent="0">
              <a:buNone/>
            </a:pPr>
            <a:endParaRPr lang="en-US" dirty="0"/>
          </a:p>
          <a:p>
            <a:pPr marL="0" indent="0">
              <a:buNone/>
            </a:pPr>
            <a:r>
              <a:rPr lang="en-US" dirty="0"/>
              <a:t>Goal is to communicate TQIP report impact with PI process and best practice </a:t>
            </a:r>
          </a:p>
        </p:txBody>
      </p:sp>
    </p:spTree>
    <p:extLst>
      <p:ext uri="{BB962C8B-B14F-4D97-AF65-F5344CB8AC3E}">
        <p14:creationId xmlns:p14="http://schemas.microsoft.com/office/powerpoint/2010/main" val="2994652026"/>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CD2B2-76E5-9E0C-4818-95FB57F304FD}"/>
              </a:ext>
            </a:extLst>
          </p:cNvPr>
          <p:cNvSpPr>
            <a:spLocks noGrp="1"/>
          </p:cNvSpPr>
          <p:nvPr>
            <p:ph type="title"/>
          </p:nvPr>
        </p:nvSpPr>
        <p:spPr/>
        <p:txBody>
          <a:bodyPr/>
          <a:lstStyle/>
          <a:p>
            <a:r>
              <a:rPr lang="en-US" dirty="0"/>
              <a:t>PRQ Session </a:t>
            </a:r>
          </a:p>
        </p:txBody>
      </p:sp>
      <p:sp>
        <p:nvSpPr>
          <p:cNvPr id="3" name="Content Placeholder 2">
            <a:extLst>
              <a:ext uri="{FF2B5EF4-FFF2-40B4-BE49-F238E27FC236}">
                <a16:creationId xmlns:a16="http://schemas.microsoft.com/office/drawing/2014/main" id="{BBC8EDA2-2806-7F39-5697-69AD3F8DF215}"/>
              </a:ext>
            </a:extLst>
          </p:cNvPr>
          <p:cNvSpPr>
            <a:spLocks noGrp="1"/>
          </p:cNvSpPr>
          <p:nvPr>
            <p:ph idx="1"/>
          </p:nvPr>
        </p:nvSpPr>
        <p:spPr>
          <a:xfrm>
            <a:off x="838200" y="1407164"/>
            <a:ext cx="10515600" cy="4351338"/>
          </a:xfrm>
        </p:spPr>
        <p:txBody>
          <a:bodyPr>
            <a:normAutofit lnSpcReduction="10000"/>
          </a:bodyPr>
          <a:lstStyle/>
          <a:p>
            <a:r>
              <a:rPr lang="en-US" dirty="0"/>
              <a:t>Send “save the date” to block calendars</a:t>
            </a:r>
          </a:p>
          <a:p>
            <a:r>
              <a:rPr lang="en-US" dirty="0"/>
              <a:t>Avoid having a group participating from a conference room</a:t>
            </a:r>
          </a:p>
          <a:p>
            <a:r>
              <a:rPr lang="en-US" dirty="0"/>
              <a:t>Share list of participants, title, role with surveyors prior to session</a:t>
            </a:r>
          </a:p>
          <a:p>
            <a:r>
              <a:rPr lang="en-US" dirty="0"/>
              <a:t>Avoid or limit individuals calling in with cell phones</a:t>
            </a:r>
          </a:p>
          <a:p>
            <a:r>
              <a:rPr lang="en-US" dirty="0"/>
              <a:t>Attendees put their name and role on platform to assist surveyors during category discussion</a:t>
            </a:r>
          </a:p>
          <a:p>
            <a:r>
              <a:rPr lang="en-US" dirty="0"/>
              <a:t>Prior to meeting send team members/liaisons their section of the PRQ-refresh memory and keep conversation on track</a:t>
            </a:r>
          </a:p>
          <a:p>
            <a:r>
              <a:rPr lang="en-US" dirty="0"/>
              <a:t>All attendees should have their camera on at least when they are speaking </a:t>
            </a:r>
          </a:p>
          <a:p>
            <a:endParaRPr lang="en-US" dirty="0"/>
          </a:p>
        </p:txBody>
      </p:sp>
    </p:spTree>
    <p:extLst>
      <p:ext uri="{BB962C8B-B14F-4D97-AF65-F5344CB8AC3E}">
        <p14:creationId xmlns:p14="http://schemas.microsoft.com/office/powerpoint/2010/main" val="1642696104"/>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B0334-4188-DC66-D7E0-13E57050F606}"/>
              </a:ext>
            </a:extLst>
          </p:cNvPr>
          <p:cNvSpPr>
            <a:spLocks noGrp="1"/>
          </p:cNvSpPr>
          <p:nvPr>
            <p:ph type="title"/>
          </p:nvPr>
        </p:nvSpPr>
        <p:spPr/>
        <p:txBody>
          <a:bodyPr/>
          <a:lstStyle/>
          <a:p>
            <a:r>
              <a:rPr lang="en-US" dirty="0"/>
              <a:t>Tour Prep</a:t>
            </a:r>
          </a:p>
        </p:txBody>
      </p:sp>
      <p:sp>
        <p:nvSpPr>
          <p:cNvPr id="3" name="Content Placeholder 2">
            <a:extLst>
              <a:ext uri="{FF2B5EF4-FFF2-40B4-BE49-F238E27FC236}">
                <a16:creationId xmlns:a16="http://schemas.microsoft.com/office/drawing/2014/main" id="{BF3E7CF3-B689-A1FA-CF94-C879BFE61582}"/>
              </a:ext>
            </a:extLst>
          </p:cNvPr>
          <p:cNvSpPr>
            <a:spLocks noGrp="1"/>
          </p:cNvSpPr>
          <p:nvPr>
            <p:ph idx="1"/>
          </p:nvPr>
        </p:nvSpPr>
        <p:spPr>
          <a:xfrm>
            <a:off x="733425" y="1473200"/>
            <a:ext cx="10515600" cy="4351338"/>
          </a:xfrm>
        </p:spPr>
        <p:txBody>
          <a:bodyPr>
            <a:normAutofit lnSpcReduction="10000"/>
          </a:bodyPr>
          <a:lstStyle/>
          <a:p>
            <a:r>
              <a:rPr lang="en-US" dirty="0"/>
              <a:t>Practice the tour process-check for internet connection issues </a:t>
            </a:r>
          </a:p>
          <a:p>
            <a:r>
              <a:rPr lang="en-US" dirty="0"/>
              <a:t>Consider leapfrog approach with using multiple devices connected through platform (Teams, Zoom, Webex)</a:t>
            </a:r>
          </a:p>
          <a:p>
            <a:r>
              <a:rPr lang="en-US" dirty="0"/>
              <a:t>Each device needs 2-3 people: </a:t>
            </a:r>
          </a:p>
          <a:p>
            <a:pPr lvl="1"/>
            <a:r>
              <a:rPr lang="en-US" dirty="0"/>
              <a:t>1) responsible for moving/turning camera,</a:t>
            </a:r>
          </a:p>
          <a:p>
            <a:pPr lvl="1"/>
            <a:r>
              <a:rPr lang="en-US" dirty="0"/>
              <a:t>2) spokesperson, introducing team members &amp; surveyors, </a:t>
            </a:r>
          </a:p>
          <a:p>
            <a:pPr lvl="1"/>
            <a:r>
              <a:rPr lang="en-US" dirty="0"/>
              <a:t>3) monitoring hallways for patients &amp; notify others of the live video </a:t>
            </a:r>
          </a:p>
          <a:p>
            <a:r>
              <a:rPr lang="en-US" dirty="0"/>
              <a:t>If possible, practice with the individuals that will be participating in the tour</a:t>
            </a:r>
          </a:p>
          <a:p>
            <a:r>
              <a:rPr lang="en-US" dirty="0"/>
              <a:t>Create practice questions to build confidence with team</a:t>
            </a:r>
          </a:p>
          <a:p>
            <a:pPr marL="0" indent="0">
              <a:buNone/>
            </a:pPr>
            <a:endParaRPr lang="en-US" dirty="0"/>
          </a:p>
        </p:txBody>
      </p:sp>
    </p:spTree>
    <p:extLst>
      <p:ext uri="{BB962C8B-B14F-4D97-AF65-F5344CB8AC3E}">
        <p14:creationId xmlns:p14="http://schemas.microsoft.com/office/powerpoint/2010/main" val="1486895185"/>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C9AF1-7FB2-A1A0-4E01-3868D91D7CBE}"/>
              </a:ext>
            </a:extLst>
          </p:cNvPr>
          <p:cNvSpPr>
            <a:spLocks noGrp="1"/>
          </p:cNvSpPr>
          <p:nvPr>
            <p:ph type="title"/>
          </p:nvPr>
        </p:nvSpPr>
        <p:spPr/>
        <p:txBody>
          <a:bodyPr/>
          <a:lstStyle/>
          <a:p>
            <a:r>
              <a:rPr lang="en-US" dirty="0"/>
              <a:t>Post Tour </a:t>
            </a:r>
          </a:p>
        </p:txBody>
      </p:sp>
      <p:sp>
        <p:nvSpPr>
          <p:cNvPr id="3" name="Content Placeholder 2">
            <a:extLst>
              <a:ext uri="{FF2B5EF4-FFF2-40B4-BE49-F238E27FC236}">
                <a16:creationId xmlns:a16="http://schemas.microsoft.com/office/drawing/2014/main" id="{AEEDA60A-436E-872B-72E6-37E19DBE55BC}"/>
              </a:ext>
            </a:extLst>
          </p:cNvPr>
          <p:cNvSpPr>
            <a:spLocks noGrp="1"/>
          </p:cNvSpPr>
          <p:nvPr>
            <p:ph idx="1"/>
          </p:nvPr>
        </p:nvSpPr>
        <p:spPr/>
        <p:txBody>
          <a:bodyPr/>
          <a:lstStyle/>
          <a:p>
            <a:pPr marL="0" indent="0">
              <a:buNone/>
            </a:pPr>
            <a:r>
              <a:rPr lang="en-US" dirty="0"/>
              <a:t>Series of short meetings with TMD, TPM, and surveyors </a:t>
            </a:r>
          </a:p>
          <a:p>
            <a:r>
              <a:rPr lang="en-US" dirty="0"/>
              <a:t>May have questions to clarify or confirm information </a:t>
            </a:r>
          </a:p>
          <a:p>
            <a:r>
              <a:rPr lang="en-US" dirty="0"/>
              <a:t>Discuss center’s future needs or wish list </a:t>
            </a:r>
          </a:p>
          <a:p>
            <a:r>
              <a:rPr lang="en-US" dirty="0"/>
              <a:t>Discuss finding prior to exit interview</a:t>
            </a:r>
          </a:p>
          <a:p>
            <a:pPr marL="0" indent="0">
              <a:buNone/>
            </a:pPr>
            <a:r>
              <a:rPr lang="en-US" dirty="0"/>
              <a:t> </a:t>
            </a:r>
          </a:p>
          <a:p>
            <a:pPr marL="0" indent="0">
              <a:buNone/>
            </a:pPr>
            <a:endParaRPr lang="en-US" dirty="0"/>
          </a:p>
        </p:txBody>
      </p:sp>
    </p:spTree>
    <p:extLst>
      <p:ext uri="{BB962C8B-B14F-4D97-AF65-F5344CB8AC3E}">
        <p14:creationId xmlns:p14="http://schemas.microsoft.com/office/powerpoint/2010/main" val="6320018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C7032-DCF1-5668-19F9-92F16C049EC7}"/>
              </a:ext>
            </a:extLst>
          </p:cNvPr>
          <p:cNvSpPr>
            <a:spLocks noGrp="1"/>
          </p:cNvSpPr>
          <p:nvPr>
            <p:ph type="title"/>
          </p:nvPr>
        </p:nvSpPr>
        <p:spPr>
          <a:xfrm>
            <a:off x="0" y="-68239"/>
            <a:ext cx="10200939" cy="1325563"/>
          </a:xfrm>
        </p:spPr>
        <p:txBody>
          <a:bodyPr>
            <a:normAutofit fontScale="90000"/>
          </a:bodyPr>
          <a:lstStyle/>
          <a:p>
            <a:r>
              <a:rPr lang="en-US" dirty="0"/>
              <a:t>2.3 Disaster Management Planning-Type II</a:t>
            </a:r>
          </a:p>
        </p:txBody>
      </p:sp>
      <p:sp>
        <p:nvSpPr>
          <p:cNvPr id="3" name="Content Placeholder 2">
            <a:extLst>
              <a:ext uri="{FF2B5EF4-FFF2-40B4-BE49-F238E27FC236}">
                <a16:creationId xmlns:a16="http://schemas.microsoft.com/office/drawing/2014/main" id="{F1F76C89-3630-76B8-4C31-70BB28EEB115}"/>
              </a:ext>
            </a:extLst>
          </p:cNvPr>
          <p:cNvSpPr>
            <a:spLocks noGrp="1"/>
          </p:cNvSpPr>
          <p:nvPr>
            <p:ph idx="1"/>
          </p:nvPr>
        </p:nvSpPr>
        <p:spPr>
          <a:xfrm>
            <a:off x="579922" y="1059873"/>
            <a:ext cx="10200940" cy="4196618"/>
          </a:xfrm>
        </p:spPr>
        <p:txBody>
          <a:bodyPr>
            <a:normAutofit fontScale="32500" lnSpcReduction="20000"/>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8600" b="0" i="0" u="none" strike="noStrike" kern="1200" cap="none" spc="0" normalizeH="0" baseline="0" noProof="0" dirty="0">
                <a:ln>
                  <a:noFill/>
                </a:ln>
                <a:solidFill>
                  <a:prstClr val="black"/>
                </a:solidFill>
                <a:effectLst/>
                <a:uLnTx/>
                <a:uFillTx/>
                <a:latin typeface="Calibri" panose="020F0502020204030204"/>
                <a:ea typeface="+mn-ea"/>
                <a:cs typeface="+mn-cs"/>
              </a:rPr>
              <a:t>All trauma centers must be integrated into the hospital’s disaster plan to ensure a robust surgical response.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lvl="1">
              <a:defRPr/>
            </a:pPr>
            <a:r>
              <a:rPr kumimoji="0" lang="en-US" sz="6600" b="0" i="0" u="none" strike="noStrike" kern="1200" cap="none" spc="0" normalizeH="0" baseline="0" noProof="0" dirty="0">
                <a:ln>
                  <a:noFill/>
                </a:ln>
                <a:solidFill>
                  <a:prstClr val="black"/>
                </a:solidFill>
                <a:effectLst/>
                <a:uLnTx/>
                <a:uFillTx/>
                <a:latin typeface="Calibri" panose="020F0502020204030204"/>
                <a:ea typeface="+mn-ea"/>
                <a:cs typeface="+mn-cs"/>
              </a:rPr>
              <a:t>Trauma Surgeon included as a member of disaster committee and responsible for development of surgical response to a mass casualty event.</a:t>
            </a:r>
          </a:p>
          <a:p>
            <a:pPr lvl="2">
              <a:defRPr/>
            </a:pPr>
            <a:r>
              <a:rPr kumimoji="0" lang="en-US" sz="5600" b="0" i="0" u="none" strike="noStrike" kern="1200" cap="none" spc="0" normalizeH="0" baseline="0" noProof="0" dirty="0">
                <a:ln>
                  <a:noFill/>
                </a:ln>
                <a:solidFill>
                  <a:prstClr val="black"/>
                </a:solidFill>
                <a:effectLst/>
                <a:uLnTx/>
                <a:uFillTx/>
                <a:latin typeface="Calibri" panose="020F0502020204030204"/>
                <a:ea typeface="+mn-ea"/>
                <a:cs typeface="+mn-cs"/>
              </a:rPr>
              <a:t>Level I must also include an orthopedic surgeon as a member of the disaster committee. </a:t>
            </a:r>
          </a:p>
          <a:p>
            <a:pPr lvl="2">
              <a:defRPr/>
            </a:pPr>
            <a:r>
              <a:rPr lang="en-US" sz="5600" i="1" dirty="0">
                <a:solidFill>
                  <a:prstClr val="black"/>
                </a:solidFill>
                <a:latin typeface="Calibri" panose="020F0502020204030204"/>
              </a:rPr>
              <a:t>New 4.36 – Level I Trauma Surgeon must complete the DMEP course once.</a:t>
            </a:r>
            <a:endParaRPr kumimoji="0" lang="en-US" sz="56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914400" lvl="2" indent="0">
              <a:buNone/>
              <a:defRPr/>
            </a:pPr>
            <a:endParaRPr kumimoji="0" lang="en-US" sz="5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lvl="1">
              <a:defRPr/>
            </a:pPr>
            <a:r>
              <a:rPr kumimoji="0" lang="en-US" sz="6600" b="1" i="0" u="none" strike="noStrike" kern="1200" cap="none" spc="0" normalizeH="0" baseline="0" noProof="0" dirty="0">
                <a:ln>
                  <a:noFill/>
                </a:ln>
                <a:solidFill>
                  <a:prstClr val="black"/>
                </a:solidFill>
                <a:effectLst/>
                <a:uLnTx/>
                <a:uFillTx/>
                <a:latin typeface="Calibri" panose="020F0502020204030204"/>
                <a:ea typeface="+mn-ea"/>
                <a:cs typeface="+mn-cs"/>
              </a:rPr>
              <a:t>Response must outline personnel, means of contact, initial surgical (including subspeciality) triage and coordination</a:t>
            </a:r>
            <a:r>
              <a:rPr lang="en-US" sz="6600" b="1" dirty="0">
                <a:solidFill>
                  <a:prstClr val="black"/>
                </a:solidFill>
                <a:latin typeface="Calibri" panose="020F0502020204030204"/>
              </a:rPr>
              <a:t> of secondary procedures</a:t>
            </a:r>
          </a:p>
          <a:p>
            <a:pPr lvl="2">
              <a:defRPr/>
            </a:pPr>
            <a:r>
              <a:rPr lang="en-US" sz="6200" dirty="0">
                <a:solidFill>
                  <a:prstClr val="black"/>
                </a:solidFill>
                <a:latin typeface="Calibri" panose="020F0502020204030204"/>
              </a:rPr>
              <a:t>Orthopedics at a minimum</a:t>
            </a:r>
          </a:p>
          <a:p>
            <a:pPr marL="457200" lvl="1" indent="0">
              <a:buNone/>
              <a:defRPr/>
            </a:pPr>
            <a:endParaRPr lang="en-US" sz="6600" dirty="0">
              <a:solidFill>
                <a:prstClr val="black"/>
              </a:solidFill>
              <a:latin typeface="Calibri" panose="020F0502020204030204"/>
            </a:endParaRPr>
          </a:p>
          <a:p>
            <a:pPr lvl="1">
              <a:defRPr/>
            </a:pPr>
            <a:r>
              <a:rPr kumimoji="0" lang="en-US" sz="6600" b="0" i="0" u="none" strike="noStrike" kern="1200" cap="none" spc="0" normalizeH="0" baseline="0" noProof="0" dirty="0">
                <a:ln>
                  <a:noFill/>
                </a:ln>
                <a:solidFill>
                  <a:prstClr val="black"/>
                </a:solidFill>
                <a:effectLst/>
                <a:uLnTx/>
                <a:uFillTx/>
                <a:latin typeface="Calibri" panose="020F0502020204030204"/>
                <a:ea typeface="+mn-ea"/>
                <a:cs typeface="+mn-cs"/>
              </a:rPr>
              <a:t>Participation </a:t>
            </a:r>
            <a:r>
              <a:rPr lang="en-US" sz="6600" dirty="0">
                <a:solidFill>
                  <a:prstClr val="black"/>
                </a:solidFill>
                <a:latin typeface="Calibri" panose="020F0502020204030204"/>
              </a:rPr>
              <a:t>in at least TWO drills or disaster plan activations per year.</a:t>
            </a:r>
            <a:endParaRPr kumimoji="0" lang="en-US" sz="6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4000" b="1" i="0" u="sng"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BAE43D73-55A1-228B-79AD-4D1D4C737B57}"/>
              </a:ext>
            </a:extLst>
          </p:cNvPr>
          <p:cNvPicPr>
            <a:picLocks noChangeAspect="1"/>
          </p:cNvPicPr>
          <p:nvPr/>
        </p:nvPicPr>
        <p:blipFill>
          <a:blip r:embed="rId3"/>
          <a:stretch>
            <a:fillRect/>
          </a:stretch>
        </p:blipFill>
        <p:spPr>
          <a:xfrm>
            <a:off x="9694606" y="0"/>
            <a:ext cx="2497394" cy="727587"/>
          </a:xfrm>
          <a:prstGeom prst="rect">
            <a:avLst/>
          </a:prstGeom>
        </p:spPr>
      </p:pic>
      <p:pic>
        <p:nvPicPr>
          <p:cNvPr id="4" name="Picture 3">
            <a:extLst>
              <a:ext uri="{FF2B5EF4-FFF2-40B4-BE49-F238E27FC236}">
                <a16:creationId xmlns:a16="http://schemas.microsoft.com/office/drawing/2014/main" id="{BA4E0599-22E6-B8F0-403E-71FA22AD1BAC}"/>
              </a:ext>
            </a:extLst>
          </p:cNvPr>
          <p:cNvPicPr>
            <a:picLocks noChangeAspect="1"/>
          </p:cNvPicPr>
          <p:nvPr/>
        </p:nvPicPr>
        <p:blipFill>
          <a:blip r:embed="rId4"/>
          <a:stretch>
            <a:fillRect/>
          </a:stretch>
        </p:blipFill>
        <p:spPr>
          <a:xfrm>
            <a:off x="7416013" y="4925995"/>
            <a:ext cx="3257457" cy="1325563"/>
          </a:xfrm>
          <a:prstGeom prst="rect">
            <a:avLst/>
          </a:prstGeom>
        </p:spPr>
      </p:pic>
    </p:spTree>
    <p:extLst>
      <p:ext uri="{BB962C8B-B14F-4D97-AF65-F5344CB8AC3E}">
        <p14:creationId xmlns:p14="http://schemas.microsoft.com/office/powerpoint/2010/main" val="3687175333"/>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12F1C-3D85-EAD7-D87A-DEFE82C9085F}"/>
              </a:ext>
            </a:extLst>
          </p:cNvPr>
          <p:cNvSpPr>
            <a:spLocks noGrp="1"/>
          </p:cNvSpPr>
          <p:nvPr>
            <p:ph type="title"/>
          </p:nvPr>
        </p:nvSpPr>
        <p:spPr/>
        <p:txBody>
          <a:bodyPr/>
          <a:lstStyle/>
          <a:p>
            <a:r>
              <a:rPr lang="en-US" dirty="0"/>
              <a:t>Exit Interview </a:t>
            </a:r>
          </a:p>
        </p:txBody>
      </p:sp>
      <p:sp>
        <p:nvSpPr>
          <p:cNvPr id="3" name="Content Placeholder 2">
            <a:extLst>
              <a:ext uri="{FF2B5EF4-FFF2-40B4-BE49-F238E27FC236}">
                <a16:creationId xmlns:a16="http://schemas.microsoft.com/office/drawing/2014/main" id="{435432C7-9947-DBB4-11EC-9F978A02EE22}"/>
              </a:ext>
            </a:extLst>
          </p:cNvPr>
          <p:cNvSpPr>
            <a:spLocks noGrp="1"/>
          </p:cNvSpPr>
          <p:nvPr>
            <p:ph idx="1"/>
          </p:nvPr>
        </p:nvSpPr>
        <p:spPr/>
        <p:txBody>
          <a:bodyPr/>
          <a:lstStyle/>
          <a:p>
            <a:r>
              <a:rPr lang="en-US" dirty="0"/>
              <a:t>Read statement from COT that reviews final verification process details</a:t>
            </a:r>
          </a:p>
          <a:p>
            <a:r>
              <a:rPr lang="en-US" dirty="0"/>
              <a:t>Discuss finding and preliminarily report to be submitted to COT </a:t>
            </a:r>
          </a:p>
        </p:txBody>
      </p:sp>
    </p:spTree>
    <p:extLst>
      <p:ext uri="{BB962C8B-B14F-4D97-AF65-F5344CB8AC3E}">
        <p14:creationId xmlns:p14="http://schemas.microsoft.com/office/powerpoint/2010/main" val="154098741"/>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86E10-968F-B426-D395-00E454C0A751}"/>
              </a:ext>
            </a:extLst>
          </p:cNvPr>
          <p:cNvSpPr>
            <a:spLocks noGrp="1"/>
          </p:cNvSpPr>
          <p:nvPr>
            <p:ph type="title"/>
          </p:nvPr>
        </p:nvSpPr>
        <p:spPr/>
        <p:txBody>
          <a:bodyPr/>
          <a:lstStyle/>
          <a:p>
            <a:r>
              <a:rPr lang="en-US" dirty="0"/>
              <a:t>Summary </a:t>
            </a:r>
          </a:p>
        </p:txBody>
      </p:sp>
      <p:sp>
        <p:nvSpPr>
          <p:cNvPr id="3" name="Content Placeholder 2">
            <a:extLst>
              <a:ext uri="{FF2B5EF4-FFF2-40B4-BE49-F238E27FC236}">
                <a16:creationId xmlns:a16="http://schemas.microsoft.com/office/drawing/2014/main" id="{9AC008D1-6C3B-D564-8161-AB7EDF51CC65}"/>
              </a:ext>
            </a:extLst>
          </p:cNvPr>
          <p:cNvSpPr>
            <a:spLocks noGrp="1"/>
          </p:cNvSpPr>
          <p:nvPr>
            <p:ph idx="1"/>
          </p:nvPr>
        </p:nvSpPr>
        <p:spPr/>
        <p:txBody>
          <a:bodyPr/>
          <a:lstStyle/>
          <a:p>
            <a:r>
              <a:rPr lang="en-US" dirty="0"/>
              <a:t>Preparation can not be overstated</a:t>
            </a:r>
          </a:p>
          <a:p>
            <a:r>
              <a:rPr lang="en-US" dirty="0"/>
              <a:t>Start early with updating documents and guidelines </a:t>
            </a:r>
          </a:p>
          <a:p>
            <a:r>
              <a:rPr lang="en-US" dirty="0"/>
              <a:t>Implement a communication tool that works for your team </a:t>
            </a:r>
          </a:p>
          <a:p>
            <a:r>
              <a:rPr lang="en-US" dirty="0"/>
              <a:t>PRQ – needs multiple sets of eyes</a:t>
            </a:r>
          </a:p>
          <a:p>
            <a:r>
              <a:rPr lang="en-US" dirty="0"/>
              <a:t>Practice the tour </a:t>
            </a:r>
          </a:p>
        </p:txBody>
      </p:sp>
    </p:spTree>
    <p:extLst>
      <p:ext uri="{BB962C8B-B14F-4D97-AF65-F5344CB8AC3E}">
        <p14:creationId xmlns:p14="http://schemas.microsoft.com/office/powerpoint/2010/main" val="1851385577"/>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C1A2D-47F4-B5F1-EB26-747F5B961293}"/>
              </a:ext>
            </a:extLst>
          </p:cNvPr>
          <p:cNvSpPr>
            <a:spLocks noGrp="1"/>
          </p:cNvSpPr>
          <p:nvPr>
            <p:ph type="title"/>
          </p:nvPr>
        </p:nvSpPr>
        <p:spPr>
          <a:xfrm>
            <a:off x="3400330" y="1922321"/>
            <a:ext cx="6142022" cy="2613465"/>
          </a:xfrm>
        </p:spPr>
        <p:txBody>
          <a:bodyPr>
            <a:normAutofit/>
          </a:bodyPr>
          <a:lstStyle/>
          <a:p>
            <a:r>
              <a:rPr lang="en-US" sz="6600" dirty="0"/>
              <a:t>Questions ?</a:t>
            </a:r>
          </a:p>
        </p:txBody>
      </p:sp>
    </p:spTree>
    <p:extLst>
      <p:ext uri="{BB962C8B-B14F-4D97-AF65-F5344CB8AC3E}">
        <p14:creationId xmlns:p14="http://schemas.microsoft.com/office/powerpoint/2010/main" val="9372987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77F39-0D3B-A532-F179-8F3DEEA3A980}"/>
              </a:ext>
            </a:extLst>
          </p:cNvPr>
          <p:cNvSpPr>
            <a:spLocks noGrp="1"/>
          </p:cNvSpPr>
          <p:nvPr>
            <p:ph type="title"/>
          </p:nvPr>
        </p:nvSpPr>
        <p:spPr>
          <a:xfrm>
            <a:off x="368489" y="0"/>
            <a:ext cx="10515600" cy="1325563"/>
          </a:xfrm>
        </p:spPr>
        <p:txBody>
          <a:bodyPr/>
          <a:lstStyle/>
          <a:p>
            <a:r>
              <a:rPr lang="en-US" dirty="0"/>
              <a:t>2.3 Disaster Management Planning-Type II</a:t>
            </a:r>
          </a:p>
        </p:txBody>
      </p:sp>
      <p:sp>
        <p:nvSpPr>
          <p:cNvPr id="3" name="Content Placeholder 2">
            <a:extLst>
              <a:ext uri="{FF2B5EF4-FFF2-40B4-BE49-F238E27FC236}">
                <a16:creationId xmlns:a16="http://schemas.microsoft.com/office/drawing/2014/main" id="{C254A43D-D7E9-E35A-A51A-CA3AED183EC0}"/>
              </a:ext>
            </a:extLst>
          </p:cNvPr>
          <p:cNvSpPr>
            <a:spLocks noGrp="1"/>
          </p:cNvSpPr>
          <p:nvPr>
            <p:ph idx="1"/>
          </p:nvPr>
        </p:nvSpPr>
        <p:spPr>
          <a:xfrm>
            <a:off x="569794" y="1325563"/>
            <a:ext cx="11253717" cy="4351338"/>
          </a:xfrm>
        </p:spPr>
        <p:txBody>
          <a:bodyPr>
            <a:normAutofit/>
          </a:bodyPr>
          <a:lstStyle/>
          <a:p>
            <a:pPr marL="0" indent="0">
              <a:buNone/>
            </a:pPr>
            <a:r>
              <a:rPr lang="en-US" sz="3200" dirty="0"/>
              <a:t>To demonstrate compliance:</a:t>
            </a:r>
          </a:p>
          <a:p>
            <a:pPr lvl="1"/>
            <a:r>
              <a:rPr lang="en-US" sz="2800" dirty="0"/>
              <a:t>Describe preparations for a regional disaster response</a:t>
            </a:r>
          </a:p>
          <a:p>
            <a:pPr lvl="1"/>
            <a:r>
              <a:rPr lang="en-US" sz="2800" dirty="0"/>
              <a:t>Describe participation in a regional mass casualty exercise</a:t>
            </a:r>
          </a:p>
          <a:p>
            <a:pPr lvl="1"/>
            <a:r>
              <a:rPr lang="en-US" sz="2800" dirty="0"/>
              <a:t>Provide Hospital-Specific: </a:t>
            </a:r>
          </a:p>
          <a:p>
            <a:pPr lvl="2"/>
            <a:r>
              <a:rPr lang="en-US" sz="2400" dirty="0"/>
              <a:t>Meeting attendance records</a:t>
            </a:r>
          </a:p>
          <a:p>
            <a:pPr lvl="2"/>
            <a:r>
              <a:rPr lang="en-US" sz="2400" dirty="0"/>
              <a:t>Disaster plan </a:t>
            </a:r>
          </a:p>
          <a:p>
            <a:pPr lvl="2"/>
            <a:r>
              <a:rPr lang="en-US" sz="2400" dirty="0"/>
              <a:t>Dates of drills / Reports</a:t>
            </a:r>
          </a:p>
          <a:p>
            <a:pPr marL="914400" lvl="2" indent="0">
              <a:buNone/>
            </a:pPr>
            <a:endParaRPr lang="en-US" sz="2400" dirty="0"/>
          </a:p>
          <a:p>
            <a:pPr marL="457200" lvl="1" indent="0">
              <a:buNone/>
            </a:pPr>
            <a:r>
              <a:rPr lang="en-US" sz="2800" dirty="0"/>
              <a:t>*NEW: Address any changes or gaps identified and action plan to address </a:t>
            </a:r>
          </a:p>
          <a:p>
            <a:pPr marL="457200" lvl="1" indent="0">
              <a:buNone/>
            </a:pPr>
            <a:endParaRPr lang="en-US" sz="2800" dirty="0"/>
          </a:p>
        </p:txBody>
      </p:sp>
      <p:graphicFrame>
        <p:nvGraphicFramePr>
          <p:cNvPr id="5" name="Table 4">
            <a:extLst>
              <a:ext uri="{FF2B5EF4-FFF2-40B4-BE49-F238E27FC236}">
                <a16:creationId xmlns:a16="http://schemas.microsoft.com/office/drawing/2014/main" id="{3D660ACB-692C-283E-3E32-BDF5ADB235EF}"/>
              </a:ext>
            </a:extLst>
          </p:cNvPr>
          <p:cNvGraphicFramePr>
            <a:graphicFrameLocks noGrp="1"/>
          </p:cNvGraphicFramePr>
          <p:nvPr/>
        </p:nvGraphicFramePr>
        <p:xfrm>
          <a:off x="3695512" y="5496587"/>
          <a:ext cx="8127999" cy="1112520"/>
        </p:xfrm>
        <a:graphic>
          <a:graphicData uri="http://schemas.openxmlformats.org/drawingml/2006/table">
            <a:tbl>
              <a:tblPr firstRow="1" bandRow="1">
                <a:tableStyleId>{5C22544A-7EE6-4342-B048-85BDC9FD1C3A}</a:tableStyleId>
              </a:tblPr>
              <a:tblGrid>
                <a:gridCol w="1556603">
                  <a:extLst>
                    <a:ext uri="{9D8B030D-6E8A-4147-A177-3AD203B41FA5}">
                      <a16:colId xmlns:a16="http://schemas.microsoft.com/office/drawing/2014/main" val="921017041"/>
                    </a:ext>
                  </a:extLst>
                </a:gridCol>
                <a:gridCol w="2797791">
                  <a:extLst>
                    <a:ext uri="{9D8B030D-6E8A-4147-A177-3AD203B41FA5}">
                      <a16:colId xmlns:a16="http://schemas.microsoft.com/office/drawing/2014/main" val="2359410374"/>
                    </a:ext>
                  </a:extLst>
                </a:gridCol>
                <a:gridCol w="3773605">
                  <a:extLst>
                    <a:ext uri="{9D8B030D-6E8A-4147-A177-3AD203B41FA5}">
                      <a16:colId xmlns:a16="http://schemas.microsoft.com/office/drawing/2014/main" val="1863890429"/>
                    </a:ext>
                  </a:extLst>
                </a:gridCol>
              </a:tblGrid>
              <a:tr h="370840">
                <a:tc>
                  <a:txBody>
                    <a:bodyPr/>
                    <a:lstStyle/>
                    <a:p>
                      <a:r>
                        <a:rPr lang="en-US" dirty="0"/>
                        <a:t>Date</a:t>
                      </a:r>
                    </a:p>
                  </a:txBody>
                  <a:tcPr/>
                </a:tc>
                <a:tc>
                  <a:txBody>
                    <a:bodyPr/>
                    <a:lstStyle/>
                    <a:p>
                      <a:r>
                        <a:rPr lang="en-US" dirty="0"/>
                        <a:t>Drill or Activation</a:t>
                      </a:r>
                    </a:p>
                  </a:txBody>
                  <a:tcPr/>
                </a:tc>
                <a:tc>
                  <a:txBody>
                    <a:bodyPr/>
                    <a:lstStyle/>
                    <a:p>
                      <a:r>
                        <a:rPr lang="en-US" dirty="0"/>
                        <a:t>Description of Event</a:t>
                      </a:r>
                    </a:p>
                  </a:txBody>
                  <a:tcPr/>
                </a:tc>
                <a:extLst>
                  <a:ext uri="{0D108BD9-81ED-4DB2-BD59-A6C34878D82A}">
                    <a16:rowId xmlns:a16="http://schemas.microsoft.com/office/drawing/2014/main" val="2481791568"/>
                  </a:ext>
                </a:extLst>
              </a:tr>
              <a:tr h="370840">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405087686"/>
                  </a:ext>
                </a:extLst>
              </a:tr>
              <a:tr h="370840">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2006862200"/>
                  </a:ext>
                </a:extLst>
              </a:tr>
            </a:tbl>
          </a:graphicData>
        </a:graphic>
      </p:graphicFrame>
    </p:spTree>
    <p:extLst>
      <p:ext uri="{BB962C8B-B14F-4D97-AF65-F5344CB8AC3E}">
        <p14:creationId xmlns:p14="http://schemas.microsoft.com/office/powerpoint/2010/main" val="21776553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D58EB-2330-2BF6-6EB8-9F0722B49024}"/>
              </a:ext>
            </a:extLst>
          </p:cNvPr>
          <p:cNvSpPr>
            <a:spLocks noGrp="1"/>
          </p:cNvSpPr>
          <p:nvPr>
            <p:ph type="title"/>
          </p:nvPr>
        </p:nvSpPr>
        <p:spPr>
          <a:xfrm>
            <a:off x="232012" y="0"/>
            <a:ext cx="10515600" cy="1325563"/>
          </a:xfrm>
        </p:spPr>
        <p:txBody>
          <a:bodyPr/>
          <a:lstStyle/>
          <a:p>
            <a:r>
              <a:rPr lang="en-US" dirty="0"/>
              <a:t>2.4 &amp; 2.5 Trauma Volume -Type I </a:t>
            </a:r>
          </a:p>
        </p:txBody>
      </p:sp>
      <p:sp>
        <p:nvSpPr>
          <p:cNvPr id="3" name="Content Placeholder 2">
            <a:extLst>
              <a:ext uri="{FF2B5EF4-FFF2-40B4-BE49-F238E27FC236}">
                <a16:creationId xmlns:a16="http://schemas.microsoft.com/office/drawing/2014/main" id="{5A25C805-9A2B-D9DC-AB46-A91F7F5FC1A4}"/>
              </a:ext>
            </a:extLst>
          </p:cNvPr>
          <p:cNvSpPr>
            <a:spLocks noGrp="1"/>
          </p:cNvSpPr>
          <p:nvPr>
            <p:ph idx="1"/>
          </p:nvPr>
        </p:nvSpPr>
        <p:spPr>
          <a:xfrm>
            <a:off x="219353" y="1051602"/>
            <a:ext cx="7500302" cy="4351338"/>
          </a:xfrm>
        </p:spPr>
        <p:txBody>
          <a:bodyPr>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i="0" u="none" strike="noStrike" kern="1200" cap="none" spc="0" normalizeH="0" baseline="0" noProof="0" dirty="0">
                <a:ln>
                  <a:noFill/>
                </a:ln>
                <a:solidFill>
                  <a:prstClr val="black"/>
                </a:solidFill>
                <a:effectLst/>
                <a:uLnTx/>
                <a:uFillTx/>
                <a:latin typeface="Calibri" panose="020F0502020204030204"/>
                <a:ea typeface="+mn-ea"/>
                <a:cs typeface="+mn-cs"/>
              </a:rPr>
              <a:t>Adult L1 Center</a:t>
            </a:r>
          </a:p>
          <a:p>
            <a:pPr lvl="1">
              <a:spcBef>
                <a:spcPts val="1000"/>
              </a:spcBef>
              <a:defRPr/>
            </a:pPr>
            <a:r>
              <a:rPr kumimoji="0" lang="en-US" sz="2800" i="0" u="none" strike="noStrike" kern="1200" cap="none" spc="0" normalizeH="0" baseline="0" noProof="0" dirty="0">
                <a:ln>
                  <a:noFill/>
                </a:ln>
                <a:solidFill>
                  <a:prstClr val="black"/>
                </a:solidFill>
                <a:effectLst/>
                <a:uLnTx/>
                <a:uFillTx/>
                <a:latin typeface="Calibri" panose="020F0502020204030204"/>
                <a:ea typeface="+mn-ea"/>
                <a:cs typeface="+mn-cs"/>
              </a:rPr>
              <a:t>Volume ≥ 1200 or at least 240 trauma patients with ISS &gt; 15</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i="0" u="none" strike="noStrike" kern="1200" cap="none" spc="0" normalizeH="0" baseline="0" noProof="0" dirty="0">
                <a:ln>
                  <a:noFill/>
                </a:ln>
                <a:solidFill>
                  <a:prstClr val="black"/>
                </a:solidFill>
                <a:effectLst/>
                <a:uLnTx/>
                <a:uFillTx/>
                <a:latin typeface="Calibri" panose="020F0502020204030204"/>
                <a:ea typeface="+mn-ea"/>
                <a:cs typeface="+mn-cs"/>
              </a:rPr>
              <a:t>Pediatric L1 Center </a:t>
            </a:r>
          </a:p>
          <a:p>
            <a:pPr lvl="1">
              <a:spcBef>
                <a:spcPts val="1000"/>
              </a:spcBef>
              <a:defRPr/>
            </a:pPr>
            <a:r>
              <a:rPr lang="en-US" sz="2800" dirty="0">
                <a:solidFill>
                  <a:prstClr val="black"/>
                </a:solidFill>
                <a:latin typeface="Calibri" panose="020F0502020204030204"/>
              </a:rPr>
              <a:t>Volume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 200 injured patients &lt; 15 years of age </a:t>
            </a:r>
          </a:p>
          <a:p>
            <a:pPr marL="457200" lvl="1" indent="0">
              <a:spcBef>
                <a:spcPts val="1000"/>
              </a:spcBef>
              <a:buNone/>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None/>
              <a:tabLst/>
              <a:defRPr/>
            </a:pPr>
            <a:r>
              <a:rPr lang="en-US" dirty="0">
                <a:solidFill>
                  <a:prstClr val="black"/>
                </a:solidFill>
                <a:latin typeface="Calibri" panose="020F0502020204030204"/>
              </a:rPr>
              <a:t>* Patient must </a:t>
            </a: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meet </a:t>
            </a:r>
            <a:r>
              <a:rPr kumimoji="0" lang="en-US" b="0" i="0" strike="noStrike" kern="1200" cap="none" spc="0" normalizeH="0" baseline="0" noProof="0" dirty="0">
                <a:ln>
                  <a:noFill/>
                </a:ln>
                <a:solidFill>
                  <a:prstClr val="black"/>
                </a:solidFill>
                <a:effectLst/>
                <a:uLnTx/>
                <a:uFillTx/>
                <a:latin typeface="Calibri" panose="020F0502020204030204"/>
                <a:ea typeface="+mn-ea"/>
                <a:cs typeface="+mn-cs"/>
              </a:rPr>
              <a:t>NTDS inclusion criteria which include</a:t>
            </a:r>
            <a:r>
              <a:rPr lang="en-US" dirty="0">
                <a:solidFill>
                  <a:prstClr val="black"/>
                </a:solidFill>
                <a:latin typeface="Calibri" panose="020F0502020204030204"/>
              </a:rPr>
              <a:t> </a:t>
            </a:r>
            <a:r>
              <a:rPr kumimoji="0" lang="en-US" b="0" i="0" strike="noStrike" kern="1200" cap="none" spc="0" normalizeH="0" baseline="0" noProof="0" dirty="0">
                <a:ln>
                  <a:noFill/>
                </a:ln>
                <a:solidFill>
                  <a:prstClr val="black"/>
                </a:solidFill>
                <a:effectLst/>
                <a:uLnTx/>
                <a:uFillTx/>
                <a:latin typeface="Calibri" panose="020F0502020204030204"/>
                <a:ea typeface="+mn-ea"/>
                <a:cs typeface="+mn-cs"/>
              </a:rPr>
              <a:t>Observation and DOA patients.</a:t>
            </a:r>
          </a:p>
        </p:txBody>
      </p:sp>
      <p:sp>
        <p:nvSpPr>
          <p:cNvPr id="4" name="TextBox 3">
            <a:extLst>
              <a:ext uri="{FF2B5EF4-FFF2-40B4-BE49-F238E27FC236}">
                <a16:creationId xmlns:a16="http://schemas.microsoft.com/office/drawing/2014/main" id="{37E0E106-0302-5ACE-3FC4-E44364AEEF83}"/>
              </a:ext>
            </a:extLst>
          </p:cNvPr>
          <p:cNvSpPr txBox="1"/>
          <p:nvPr/>
        </p:nvSpPr>
        <p:spPr>
          <a:xfrm>
            <a:off x="10235821" y="0"/>
            <a:ext cx="1956179" cy="461665"/>
          </a:xfrm>
          <a:prstGeom prst="rect">
            <a:avLst/>
          </a:prstGeom>
          <a:solidFill>
            <a:schemeClr val="accent2"/>
          </a:solidFill>
        </p:spPr>
        <p:txBody>
          <a:bodyPr wrap="square" rtlCol="0">
            <a:spAutoFit/>
          </a:bodyPr>
          <a:lstStyle/>
          <a:p>
            <a:pPr algn="ctr"/>
            <a:r>
              <a:rPr lang="en-US" sz="2400" dirty="0">
                <a:solidFill>
                  <a:schemeClr val="bg1"/>
                </a:solidFill>
              </a:rPr>
              <a:t>LI, PTCI</a:t>
            </a:r>
          </a:p>
        </p:txBody>
      </p:sp>
      <p:graphicFrame>
        <p:nvGraphicFramePr>
          <p:cNvPr id="5" name="Table 4">
            <a:extLst>
              <a:ext uri="{FF2B5EF4-FFF2-40B4-BE49-F238E27FC236}">
                <a16:creationId xmlns:a16="http://schemas.microsoft.com/office/drawing/2014/main" id="{BC387E26-4822-40CC-ED10-7D30E71DB447}"/>
              </a:ext>
            </a:extLst>
          </p:cNvPr>
          <p:cNvGraphicFramePr>
            <a:graphicFrameLocks noGrp="1"/>
          </p:cNvGraphicFramePr>
          <p:nvPr/>
        </p:nvGraphicFramePr>
        <p:xfrm>
          <a:off x="8611737" y="2129991"/>
          <a:ext cx="2497541" cy="2194560"/>
        </p:xfrm>
        <a:graphic>
          <a:graphicData uri="http://schemas.openxmlformats.org/drawingml/2006/table">
            <a:tbl>
              <a:tblPr firstRow="1" bandRow="1">
                <a:tableStyleId>{5C22544A-7EE6-4342-B048-85BDC9FD1C3A}</a:tableStyleId>
              </a:tblPr>
              <a:tblGrid>
                <a:gridCol w="1110456">
                  <a:extLst>
                    <a:ext uri="{9D8B030D-6E8A-4147-A177-3AD203B41FA5}">
                      <a16:colId xmlns:a16="http://schemas.microsoft.com/office/drawing/2014/main" val="1110163993"/>
                    </a:ext>
                  </a:extLst>
                </a:gridCol>
                <a:gridCol w="1387085">
                  <a:extLst>
                    <a:ext uri="{9D8B030D-6E8A-4147-A177-3AD203B41FA5}">
                      <a16:colId xmlns:a16="http://schemas.microsoft.com/office/drawing/2014/main" val="1546290028"/>
                    </a:ext>
                  </a:extLst>
                </a:gridCol>
              </a:tblGrid>
              <a:tr h="165513">
                <a:tc>
                  <a:txBody>
                    <a:bodyPr/>
                    <a:lstStyle/>
                    <a:p>
                      <a:pPr algn="ctr"/>
                      <a:r>
                        <a:rPr lang="en-US" dirty="0"/>
                        <a:t>ISS</a:t>
                      </a:r>
                    </a:p>
                  </a:txBody>
                  <a:tcPr/>
                </a:tc>
                <a:tc>
                  <a:txBody>
                    <a:bodyPr/>
                    <a:lstStyle/>
                    <a:p>
                      <a:pPr algn="ctr"/>
                      <a:r>
                        <a:rPr lang="en-US" dirty="0"/>
                        <a:t>Total #</a:t>
                      </a:r>
                    </a:p>
                  </a:txBody>
                  <a:tcPr/>
                </a:tc>
                <a:extLst>
                  <a:ext uri="{0D108BD9-81ED-4DB2-BD59-A6C34878D82A}">
                    <a16:rowId xmlns:a16="http://schemas.microsoft.com/office/drawing/2014/main" val="2156870711"/>
                  </a:ext>
                </a:extLst>
              </a:tr>
              <a:tr h="165513">
                <a:tc>
                  <a:txBody>
                    <a:bodyPr/>
                    <a:lstStyle/>
                    <a:p>
                      <a:pPr algn="ctr"/>
                      <a:r>
                        <a:rPr lang="en-US" dirty="0"/>
                        <a:t>0-9</a:t>
                      </a:r>
                    </a:p>
                  </a:txBody>
                  <a:tcPr/>
                </a:tc>
                <a:tc>
                  <a:txBody>
                    <a:bodyPr/>
                    <a:lstStyle/>
                    <a:p>
                      <a:endParaRPr lang="en-US"/>
                    </a:p>
                  </a:txBody>
                  <a:tcPr/>
                </a:tc>
                <a:extLst>
                  <a:ext uri="{0D108BD9-81ED-4DB2-BD59-A6C34878D82A}">
                    <a16:rowId xmlns:a16="http://schemas.microsoft.com/office/drawing/2014/main" val="2735446765"/>
                  </a:ext>
                </a:extLst>
              </a:tr>
              <a:tr h="165513">
                <a:tc>
                  <a:txBody>
                    <a:bodyPr/>
                    <a:lstStyle/>
                    <a:p>
                      <a:pPr algn="ctr"/>
                      <a:r>
                        <a:rPr lang="en-US" dirty="0"/>
                        <a:t>10-15</a:t>
                      </a:r>
                    </a:p>
                  </a:txBody>
                  <a:tcPr/>
                </a:tc>
                <a:tc>
                  <a:txBody>
                    <a:bodyPr/>
                    <a:lstStyle/>
                    <a:p>
                      <a:endParaRPr lang="en-US"/>
                    </a:p>
                  </a:txBody>
                  <a:tcPr/>
                </a:tc>
                <a:extLst>
                  <a:ext uri="{0D108BD9-81ED-4DB2-BD59-A6C34878D82A}">
                    <a16:rowId xmlns:a16="http://schemas.microsoft.com/office/drawing/2014/main" val="3247555297"/>
                  </a:ext>
                </a:extLst>
              </a:tr>
              <a:tr h="165513">
                <a:tc>
                  <a:txBody>
                    <a:bodyPr/>
                    <a:lstStyle/>
                    <a:p>
                      <a:pPr algn="ctr"/>
                      <a:r>
                        <a:rPr lang="en-US" dirty="0"/>
                        <a:t>16-24</a:t>
                      </a:r>
                    </a:p>
                  </a:txBody>
                  <a:tcPr/>
                </a:tc>
                <a:tc>
                  <a:txBody>
                    <a:bodyPr/>
                    <a:lstStyle/>
                    <a:p>
                      <a:endParaRPr lang="en-US" dirty="0"/>
                    </a:p>
                  </a:txBody>
                  <a:tcPr/>
                </a:tc>
                <a:extLst>
                  <a:ext uri="{0D108BD9-81ED-4DB2-BD59-A6C34878D82A}">
                    <a16:rowId xmlns:a16="http://schemas.microsoft.com/office/drawing/2014/main" val="1926850579"/>
                  </a:ext>
                </a:extLst>
              </a:tr>
              <a:tr h="165513">
                <a:tc>
                  <a:txBody>
                    <a:bodyPr/>
                    <a:lstStyle/>
                    <a:p>
                      <a:pPr algn="ctr"/>
                      <a:r>
                        <a:rPr lang="en-US" dirty="0"/>
                        <a:t>25+</a:t>
                      </a:r>
                    </a:p>
                  </a:txBody>
                  <a:tcPr/>
                </a:tc>
                <a:tc>
                  <a:txBody>
                    <a:bodyPr/>
                    <a:lstStyle/>
                    <a:p>
                      <a:endParaRPr lang="en-US"/>
                    </a:p>
                  </a:txBody>
                  <a:tcPr/>
                </a:tc>
                <a:extLst>
                  <a:ext uri="{0D108BD9-81ED-4DB2-BD59-A6C34878D82A}">
                    <a16:rowId xmlns:a16="http://schemas.microsoft.com/office/drawing/2014/main" val="2058511877"/>
                  </a:ext>
                </a:extLst>
              </a:tr>
              <a:tr h="165513">
                <a:tc>
                  <a:txBody>
                    <a:bodyPr/>
                    <a:lstStyle/>
                    <a:p>
                      <a:pPr algn="ctr"/>
                      <a:r>
                        <a:rPr lang="en-US" dirty="0"/>
                        <a:t>Total </a:t>
                      </a:r>
                    </a:p>
                  </a:txBody>
                  <a:tcPr/>
                </a:tc>
                <a:tc>
                  <a:txBody>
                    <a:bodyPr/>
                    <a:lstStyle/>
                    <a:p>
                      <a:endParaRPr lang="en-US" dirty="0"/>
                    </a:p>
                  </a:txBody>
                  <a:tcPr/>
                </a:tc>
                <a:extLst>
                  <a:ext uri="{0D108BD9-81ED-4DB2-BD59-A6C34878D82A}">
                    <a16:rowId xmlns:a16="http://schemas.microsoft.com/office/drawing/2014/main" val="3647368927"/>
                  </a:ext>
                </a:extLst>
              </a:tr>
            </a:tbl>
          </a:graphicData>
        </a:graphic>
      </p:graphicFrame>
    </p:spTree>
    <p:extLst>
      <p:ext uri="{BB962C8B-B14F-4D97-AF65-F5344CB8AC3E}">
        <p14:creationId xmlns:p14="http://schemas.microsoft.com/office/powerpoint/2010/main" val="117574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90470-4E06-72CE-9DB1-DACBAD19E48A}"/>
              </a:ext>
            </a:extLst>
          </p:cNvPr>
          <p:cNvSpPr>
            <a:spLocks noGrp="1"/>
          </p:cNvSpPr>
          <p:nvPr>
            <p:ph type="title"/>
          </p:nvPr>
        </p:nvSpPr>
        <p:spPr>
          <a:xfrm>
            <a:off x="139145" y="1"/>
            <a:ext cx="11489167" cy="979714"/>
          </a:xfrm>
        </p:spPr>
        <p:txBody>
          <a:bodyPr>
            <a:normAutofit/>
          </a:bodyPr>
          <a:lstStyle/>
          <a:p>
            <a:r>
              <a:rPr lang="en-US" sz="3600" dirty="0"/>
              <a:t>2.6 Adult Trauma Centers Admitting Pediatric -Type I </a:t>
            </a:r>
          </a:p>
        </p:txBody>
      </p:sp>
      <p:sp>
        <p:nvSpPr>
          <p:cNvPr id="3" name="Content Placeholder 2">
            <a:extLst>
              <a:ext uri="{FF2B5EF4-FFF2-40B4-BE49-F238E27FC236}">
                <a16:creationId xmlns:a16="http://schemas.microsoft.com/office/drawing/2014/main" id="{8D03FAF8-8107-F8C4-06DF-FA90A630A969}"/>
              </a:ext>
            </a:extLst>
          </p:cNvPr>
          <p:cNvSpPr>
            <a:spLocks noGrp="1"/>
          </p:cNvSpPr>
          <p:nvPr>
            <p:ph idx="1"/>
          </p:nvPr>
        </p:nvSpPr>
        <p:spPr>
          <a:xfrm>
            <a:off x="0" y="1515424"/>
            <a:ext cx="11747074" cy="4898689"/>
          </a:xfrm>
        </p:spPr>
        <p:txBody>
          <a:bodyPr>
            <a:normAutofit/>
          </a:bodyPr>
          <a:lstStyle/>
          <a:p>
            <a:pPr marL="0" marR="0" lvl="0" indent="0" algn="l" defTabSz="914400" rtl="0" eaLnBrk="1" fontAlgn="auto" latinLnBrk="0" hangingPunct="1">
              <a:lnSpc>
                <a:spcPct val="90000"/>
              </a:lnSpc>
              <a:spcBef>
                <a:spcPts val="1000"/>
              </a:spcBef>
              <a:spcAft>
                <a:spcPts val="0"/>
              </a:spcAft>
              <a:buClrTx/>
              <a:buSz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Adult centers ≥ 100 pediatric NTDB patients &lt; 15 years must have:</a:t>
            </a:r>
          </a:p>
          <a:p>
            <a:pPr marL="0" marR="0" lvl="0" indent="0" algn="l" defTabSz="914400" rtl="0" eaLnBrk="1" fontAlgn="auto" latinLnBrk="0" hangingPunct="1">
              <a:lnSpc>
                <a:spcPct val="90000"/>
              </a:lnSpc>
              <a:spcBef>
                <a:spcPts val="1000"/>
              </a:spcBef>
              <a:spcAft>
                <a:spcPts val="0"/>
              </a:spcAft>
              <a:buClrTx/>
              <a:buSzTx/>
              <a:buNone/>
              <a:tabLst/>
              <a:defRPr/>
            </a:pP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971550" marR="0" lvl="1" indent="-514350" algn="l" defTabSz="914400" rtl="0" eaLnBrk="1" fontAlgn="auto" latinLnBrk="0" hangingPunct="1">
              <a:lnSpc>
                <a:spcPct val="90000"/>
              </a:lnSpc>
              <a:spcBef>
                <a:spcPts val="500"/>
              </a:spcBef>
              <a:spcAft>
                <a:spcPts val="0"/>
              </a:spcAft>
              <a:buClrTx/>
              <a:buSzTx/>
              <a:buFont typeface="+mj-lt"/>
              <a:buAutoNum type="arabicPeriod"/>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Designated pediatric Emergency Department area</a:t>
            </a:r>
          </a:p>
          <a:p>
            <a:pPr marL="971550" marR="0" lvl="1" indent="-514350" algn="l" defTabSz="914400" rtl="0" eaLnBrk="1" fontAlgn="auto" latinLnBrk="0" hangingPunct="1">
              <a:lnSpc>
                <a:spcPct val="90000"/>
              </a:lnSpc>
              <a:spcBef>
                <a:spcPts val="500"/>
              </a:spcBef>
              <a:spcAft>
                <a:spcPts val="0"/>
              </a:spcAft>
              <a:buClrTx/>
              <a:buSzTx/>
              <a:buFont typeface="+mj-lt"/>
              <a:buAutoNum type="arabicPeriod"/>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PICU</a:t>
            </a:r>
          </a:p>
          <a:p>
            <a:pPr marL="971550" marR="0" lvl="1" indent="-514350" algn="l" defTabSz="914400" rtl="0" eaLnBrk="1" fontAlgn="auto" latinLnBrk="0" hangingPunct="1">
              <a:lnSpc>
                <a:spcPct val="90000"/>
              </a:lnSpc>
              <a:spcBef>
                <a:spcPts val="500"/>
              </a:spcBef>
              <a:spcAft>
                <a:spcPts val="0"/>
              </a:spcAft>
              <a:buClrTx/>
              <a:buSzTx/>
              <a:buFont typeface="+mj-lt"/>
              <a:buAutoNum type="arabicPeriod"/>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Appropriate equipment (check pediatric readiness toolkit)</a:t>
            </a:r>
          </a:p>
          <a:p>
            <a:pPr marL="457200" marR="0" lvl="1" indent="0" algn="l" defTabSz="914400" rtl="0" eaLnBrk="1" fontAlgn="auto" latinLnBrk="0" hangingPunct="1">
              <a:lnSpc>
                <a:spcPct val="90000"/>
              </a:lnSpc>
              <a:spcBef>
                <a:spcPts val="500"/>
              </a:spcBef>
              <a:spcAft>
                <a:spcPts val="0"/>
              </a:spcAft>
              <a:buClrTx/>
              <a:buSzTx/>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1" indent="0" algn="l" defTabSz="914400" rtl="0" eaLnBrk="1" fontAlgn="auto" latinLnBrk="0" hangingPunct="1">
              <a:lnSpc>
                <a:spcPct val="90000"/>
              </a:lnSpc>
              <a:spcBef>
                <a:spcPts val="500"/>
              </a:spcBef>
              <a:spcAft>
                <a:spcPts val="0"/>
              </a:spcAft>
              <a:buClrTx/>
              <a:buSz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Removed: previous surgeon credentialing requirement </a:t>
            </a:r>
          </a:p>
        </p:txBody>
      </p:sp>
      <p:sp>
        <p:nvSpPr>
          <p:cNvPr id="4" name="Rectangle 3">
            <a:extLst>
              <a:ext uri="{FF2B5EF4-FFF2-40B4-BE49-F238E27FC236}">
                <a16:creationId xmlns:a16="http://schemas.microsoft.com/office/drawing/2014/main" id="{073264EC-DE60-5759-C9BE-48B9E731F340}"/>
              </a:ext>
            </a:extLst>
          </p:cNvPr>
          <p:cNvSpPr/>
          <p:nvPr/>
        </p:nvSpPr>
        <p:spPr>
          <a:xfrm>
            <a:off x="10644810" y="0"/>
            <a:ext cx="1547190" cy="77821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a:t>LI, LII, LIII</a:t>
            </a:r>
          </a:p>
        </p:txBody>
      </p:sp>
    </p:spTree>
    <p:extLst>
      <p:ext uri="{BB962C8B-B14F-4D97-AF65-F5344CB8AC3E}">
        <p14:creationId xmlns:p14="http://schemas.microsoft.com/office/powerpoint/2010/main" val="33366984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066AA-3AD6-4223-69C1-A937C084B9B7}"/>
              </a:ext>
            </a:extLst>
          </p:cNvPr>
          <p:cNvSpPr>
            <a:spLocks noGrp="1"/>
          </p:cNvSpPr>
          <p:nvPr>
            <p:ph type="title"/>
          </p:nvPr>
        </p:nvSpPr>
        <p:spPr>
          <a:xfrm>
            <a:off x="267854" y="944962"/>
            <a:ext cx="11479305" cy="808327"/>
          </a:xfrm>
        </p:spPr>
        <p:txBody>
          <a:bodyPr>
            <a:normAutofit/>
          </a:bodyPr>
          <a:lstStyle/>
          <a:p>
            <a:r>
              <a:rPr lang="en-US" sz="4000" dirty="0"/>
              <a:t>2.7 Trauma Multidisciplinary PI PS Committee-Type I</a:t>
            </a:r>
          </a:p>
        </p:txBody>
      </p:sp>
      <p:sp>
        <p:nvSpPr>
          <p:cNvPr id="3" name="Content Placeholder 2">
            <a:extLst>
              <a:ext uri="{FF2B5EF4-FFF2-40B4-BE49-F238E27FC236}">
                <a16:creationId xmlns:a16="http://schemas.microsoft.com/office/drawing/2014/main" id="{D3101426-A859-ABEB-A3A3-8872AEDE1449}"/>
              </a:ext>
            </a:extLst>
          </p:cNvPr>
          <p:cNvSpPr>
            <a:spLocks noGrp="1"/>
          </p:cNvSpPr>
          <p:nvPr>
            <p:ph idx="1"/>
          </p:nvPr>
        </p:nvSpPr>
        <p:spPr>
          <a:xfrm>
            <a:off x="555974" y="1860344"/>
            <a:ext cx="11291427" cy="4028122"/>
          </a:xfrm>
        </p:spPr>
        <p:txBody>
          <a:bodyPr>
            <a:normAutofit lnSpcReduction="10000"/>
          </a:bodyPr>
          <a:lstStyle/>
          <a:p>
            <a:pPr marL="0" indent="0">
              <a:buNone/>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All trauma centers must have a trauma multidisciplinary PIPS Committee chaired by the TMD or an Associate TMD.</a:t>
            </a:r>
          </a:p>
          <a:p>
            <a:pPr marL="0" indent="0">
              <a:buNone/>
            </a:pPr>
            <a:endParaRPr lang="en-US" sz="1050" dirty="0"/>
          </a:p>
          <a:p>
            <a:pPr marL="0" indent="0">
              <a:buNone/>
            </a:pPr>
            <a:r>
              <a:rPr lang="en-US" sz="3200" dirty="0"/>
              <a:t>*</a:t>
            </a:r>
            <a:r>
              <a:rPr lang="en-US" dirty="0"/>
              <a:t>Associate TMD</a:t>
            </a:r>
          </a:p>
          <a:p>
            <a:r>
              <a:rPr lang="en-US" dirty="0"/>
              <a:t>Combined adult and pediatric trauma centers: </a:t>
            </a:r>
          </a:p>
          <a:p>
            <a:pPr lvl="1"/>
            <a:r>
              <a:rPr lang="en-US" sz="2800" dirty="0"/>
              <a:t>Must hold separate PIPS meetings</a:t>
            </a:r>
          </a:p>
          <a:p>
            <a:pPr lvl="1"/>
            <a:r>
              <a:rPr lang="en-US" sz="2800" dirty="0"/>
              <a:t>Separate attendance and minutes</a:t>
            </a:r>
          </a:p>
          <a:p>
            <a:pPr lvl="1"/>
            <a:r>
              <a:rPr lang="en-US" sz="2800" dirty="0"/>
              <a:t>Demonstrated by providing reference (PIPS Plan/Policy) identifying committee’s scope, membership, frequency and decision-making process.</a:t>
            </a:r>
          </a:p>
          <a:p>
            <a:pPr marL="457200" lvl="1" indent="0">
              <a:buNone/>
            </a:pPr>
            <a:endParaRPr lang="en-US" sz="2800" dirty="0"/>
          </a:p>
          <a:p>
            <a:pPr marL="457200" lvl="1" indent="0">
              <a:buNone/>
            </a:pPr>
            <a:endParaRPr lang="en-US" sz="3200" dirty="0"/>
          </a:p>
        </p:txBody>
      </p:sp>
      <p:pic>
        <p:nvPicPr>
          <p:cNvPr id="4" name="Picture 3">
            <a:extLst>
              <a:ext uri="{FF2B5EF4-FFF2-40B4-BE49-F238E27FC236}">
                <a16:creationId xmlns:a16="http://schemas.microsoft.com/office/drawing/2014/main" id="{1BE53F47-16F4-63FA-2525-539A0C86D3BC}"/>
              </a:ext>
            </a:extLst>
          </p:cNvPr>
          <p:cNvPicPr>
            <a:picLocks noChangeAspect="1"/>
          </p:cNvPicPr>
          <p:nvPr/>
        </p:nvPicPr>
        <p:blipFill>
          <a:blip r:embed="rId3"/>
          <a:stretch>
            <a:fillRect/>
          </a:stretch>
        </p:blipFill>
        <p:spPr>
          <a:xfrm>
            <a:off x="9389660" y="0"/>
            <a:ext cx="2802340" cy="944962"/>
          </a:xfrm>
          <a:prstGeom prst="rect">
            <a:avLst/>
          </a:prstGeom>
        </p:spPr>
      </p:pic>
    </p:spTree>
    <p:extLst>
      <p:ext uri="{BB962C8B-B14F-4D97-AF65-F5344CB8AC3E}">
        <p14:creationId xmlns:p14="http://schemas.microsoft.com/office/powerpoint/2010/main" val="12671291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322CC-22F8-6AD7-5C1C-25556EA7AFF3}"/>
              </a:ext>
            </a:extLst>
          </p:cNvPr>
          <p:cNvSpPr>
            <a:spLocks noGrp="1"/>
          </p:cNvSpPr>
          <p:nvPr>
            <p:ph type="title"/>
          </p:nvPr>
        </p:nvSpPr>
        <p:spPr>
          <a:xfrm>
            <a:off x="241110" y="450491"/>
            <a:ext cx="11709779" cy="748545"/>
          </a:xfrm>
        </p:spPr>
        <p:txBody>
          <a:bodyPr>
            <a:normAutofit fontScale="90000"/>
          </a:bodyPr>
          <a:lstStyle/>
          <a:p>
            <a:r>
              <a:rPr lang="en-US" dirty="0">
                <a:solidFill>
                  <a:schemeClr val="accent6">
                    <a:lumMod val="50000"/>
                  </a:schemeClr>
                </a:solidFill>
              </a:rPr>
              <a:t>2.8 TMD Responsibilities-Type II</a:t>
            </a:r>
          </a:p>
        </p:txBody>
      </p:sp>
      <p:sp>
        <p:nvSpPr>
          <p:cNvPr id="3" name="Content Placeholder 2">
            <a:extLst>
              <a:ext uri="{FF2B5EF4-FFF2-40B4-BE49-F238E27FC236}">
                <a16:creationId xmlns:a16="http://schemas.microsoft.com/office/drawing/2014/main" id="{FA7F05B0-5DBF-0E7B-FFD5-906346F8F4F9}"/>
              </a:ext>
            </a:extLst>
          </p:cNvPr>
          <p:cNvSpPr>
            <a:spLocks noGrp="1"/>
          </p:cNvSpPr>
          <p:nvPr>
            <p:ph sz="half" idx="1"/>
          </p:nvPr>
        </p:nvSpPr>
        <p:spPr>
          <a:xfrm>
            <a:off x="241110" y="1649527"/>
            <a:ext cx="5725886" cy="4121150"/>
          </a:xfrm>
        </p:spPr>
        <p:txBody>
          <a:bodyPr>
            <a:normAutofit fontScale="77500" lnSpcReduction="20000"/>
          </a:bodyPr>
          <a:lstStyle/>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Board certified or eligible </a:t>
            </a:r>
          </a:p>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Direct a single center </a:t>
            </a:r>
          </a:p>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Participates in call panel / credentialed </a:t>
            </a:r>
          </a:p>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Maintains current ATLS  </a:t>
            </a:r>
          </a:p>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36 CME/verification cycle </a:t>
            </a:r>
          </a:p>
          <a:p>
            <a:pPr lvl="1">
              <a:lnSpc>
                <a:spcPct val="120000"/>
              </a:lnSpc>
              <a:spcBef>
                <a:spcPts val="1000"/>
              </a:spcBef>
              <a:defRPr/>
            </a:pPr>
            <a:r>
              <a:rPr kumimoji="0" lang="en-US" sz="3100" b="0" i="0" u="none" strike="noStrike" kern="1200" cap="none" spc="0" normalizeH="0" baseline="0" noProof="0" dirty="0">
                <a:ln>
                  <a:noFill/>
                </a:ln>
                <a:solidFill>
                  <a:prstClr val="black"/>
                </a:solidFill>
                <a:effectLst/>
                <a:uLnTx/>
                <a:uFillTx/>
                <a:latin typeface="Calibri" panose="020F0502020204030204"/>
                <a:ea typeface="+mn-ea"/>
                <a:cs typeface="+mn-cs"/>
              </a:rPr>
              <a:t>Peds TMD: 9/36 </a:t>
            </a:r>
            <a:r>
              <a:rPr lang="en-US" sz="3100" dirty="0">
                <a:solidFill>
                  <a:prstClr val="black"/>
                </a:solidFill>
                <a:latin typeface="Calibri" panose="020F0502020204030204"/>
              </a:rPr>
              <a:t>(</a:t>
            </a:r>
            <a:r>
              <a:rPr kumimoji="0" lang="en-US" sz="3100" b="0" i="0" u="none" strike="noStrike" kern="1200" cap="none" spc="0" normalizeH="0" baseline="0" noProof="0" dirty="0">
                <a:ln>
                  <a:noFill/>
                </a:ln>
                <a:solidFill>
                  <a:prstClr val="black"/>
                </a:solidFill>
                <a:effectLst/>
                <a:uLnTx/>
                <a:uFillTx/>
                <a:latin typeface="Calibri" panose="020F0502020204030204"/>
                <a:ea typeface="+mn-ea"/>
                <a:cs typeface="+mn-cs"/>
              </a:rPr>
              <a:t>peds-specific) </a:t>
            </a:r>
            <a:endPar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51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
        <p:nvSpPr>
          <p:cNvPr id="5" name="Content Placeholder 4">
            <a:extLst>
              <a:ext uri="{FF2B5EF4-FFF2-40B4-BE49-F238E27FC236}">
                <a16:creationId xmlns:a16="http://schemas.microsoft.com/office/drawing/2014/main" id="{49FBE166-5219-8D91-8ACE-88B298E31F8A}"/>
              </a:ext>
            </a:extLst>
          </p:cNvPr>
          <p:cNvSpPr>
            <a:spLocks noGrp="1"/>
          </p:cNvSpPr>
          <p:nvPr>
            <p:ph sz="half" idx="2"/>
          </p:nvPr>
        </p:nvSpPr>
        <p:spPr>
          <a:xfrm>
            <a:off x="5854888" y="2013611"/>
            <a:ext cx="6208109" cy="4253723"/>
          </a:xfrm>
        </p:spPr>
        <p:txBody>
          <a:bodyPr>
            <a:normAutofit fontScale="77500" lnSpcReduction="20000"/>
          </a:bodyPr>
          <a:lstStyle/>
          <a:p>
            <a:pPr marL="0" indent="0">
              <a:buNone/>
            </a:pPr>
            <a:r>
              <a:rPr lang="en-US" sz="3500" u="sng" dirty="0"/>
              <a:t>Level I TMD </a:t>
            </a:r>
          </a:p>
          <a:p>
            <a:r>
              <a:rPr lang="en-US" sz="3500" dirty="0"/>
              <a:t>Active member national trauma organization </a:t>
            </a:r>
          </a:p>
          <a:p>
            <a:pPr lvl="1"/>
            <a:r>
              <a:rPr lang="en-US" sz="2200" dirty="0"/>
              <a:t>(ACS, AAST, EAST, WSA, PTS) [not TQIP]</a:t>
            </a:r>
            <a:endParaRPr lang="en-US" sz="3100" dirty="0"/>
          </a:p>
          <a:p>
            <a:r>
              <a:rPr lang="en-US" sz="3500" dirty="0"/>
              <a:t>Must attend minimum 1 meeting/cycle</a:t>
            </a:r>
          </a:p>
          <a:p>
            <a:pPr marL="0" indent="0">
              <a:buNone/>
            </a:pPr>
            <a:endParaRPr lang="en-US" sz="3500" dirty="0"/>
          </a:p>
          <a:p>
            <a:pPr marL="0" indent="0">
              <a:buNone/>
            </a:pPr>
            <a:r>
              <a:rPr lang="en-US" sz="3500" u="sng" dirty="0"/>
              <a:t>Level II &amp; III TMD</a:t>
            </a:r>
          </a:p>
          <a:p>
            <a:r>
              <a:rPr lang="en-US" sz="3500" dirty="0"/>
              <a:t>Active member regional, state, or national organization</a:t>
            </a:r>
          </a:p>
          <a:p>
            <a:r>
              <a:rPr lang="en-US" sz="3500" dirty="0"/>
              <a:t>Must attend minimum 1 meeting/cycle</a:t>
            </a:r>
          </a:p>
          <a:p>
            <a:endParaRPr lang="en-US" sz="4100" dirty="0"/>
          </a:p>
          <a:p>
            <a:pPr marL="0" indent="0">
              <a:buNone/>
            </a:pPr>
            <a:endParaRPr lang="en-US" dirty="0"/>
          </a:p>
        </p:txBody>
      </p:sp>
      <p:pic>
        <p:nvPicPr>
          <p:cNvPr id="4" name="Picture 3">
            <a:extLst>
              <a:ext uri="{FF2B5EF4-FFF2-40B4-BE49-F238E27FC236}">
                <a16:creationId xmlns:a16="http://schemas.microsoft.com/office/drawing/2014/main" id="{913F2EE9-D9FC-B7B0-4FA7-587BAB6CCA20}"/>
              </a:ext>
            </a:extLst>
          </p:cNvPr>
          <p:cNvPicPr>
            <a:picLocks noChangeAspect="1"/>
          </p:cNvPicPr>
          <p:nvPr/>
        </p:nvPicPr>
        <p:blipFill>
          <a:blip r:embed="rId3"/>
          <a:stretch>
            <a:fillRect/>
          </a:stretch>
        </p:blipFill>
        <p:spPr>
          <a:xfrm>
            <a:off x="9580728" y="0"/>
            <a:ext cx="2611272" cy="748545"/>
          </a:xfrm>
          <a:prstGeom prst="rect">
            <a:avLst/>
          </a:prstGeom>
        </p:spPr>
      </p:pic>
    </p:spTree>
    <p:extLst>
      <p:ext uri="{BB962C8B-B14F-4D97-AF65-F5344CB8AC3E}">
        <p14:creationId xmlns:p14="http://schemas.microsoft.com/office/powerpoint/2010/main" val="34422003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38D97-FDF8-09F0-83FA-B49E5FBFD47D}"/>
              </a:ext>
            </a:extLst>
          </p:cNvPr>
          <p:cNvSpPr>
            <a:spLocks noGrp="1"/>
          </p:cNvSpPr>
          <p:nvPr>
            <p:ph type="title"/>
          </p:nvPr>
        </p:nvSpPr>
        <p:spPr>
          <a:xfrm>
            <a:off x="294967" y="116946"/>
            <a:ext cx="10515600" cy="944962"/>
          </a:xfrm>
        </p:spPr>
        <p:txBody>
          <a:bodyPr>
            <a:normAutofit/>
          </a:bodyPr>
          <a:lstStyle/>
          <a:p>
            <a:r>
              <a:rPr lang="en-US" sz="3600" dirty="0"/>
              <a:t>2.9 TMD Responsibility &amp; Authority -Type II </a:t>
            </a:r>
          </a:p>
        </p:txBody>
      </p:sp>
      <p:sp>
        <p:nvSpPr>
          <p:cNvPr id="3" name="Content Placeholder 2">
            <a:extLst>
              <a:ext uri="{FF2B5EF4-FFF2-40B4-BE49-F238E27FC236}">
                <a16:creationId xmlns:a16="http://schemas.microsoft.com/office/drawing/2014/main" id="{17300879-E444-D53D-5EDA-F33801B4CBC1}"/>
              </a:ext>
            </a:extLst>
          </p:cNvPr>
          <p:cNvSpPr>
            <a:spLocks noGrp="1"/>
          </p:cNvSpPr>
          <p:nvPr>
            <p:ph idx="1"/>
          </p:nvPr>
        </p:nvSpPr>
        <p:spPr>
          <a:xfrm>
            <a:off x="605476" y="1415789"/>
            <a:ext cx="10981048" cy="4351338"/>
          </a:xfrm>
        </p:spPr>
        <p:txBody>
          <a:bodyPr>
            <a:normAutofit/>
          </a:bodyPr>
          <a:lstStyle/>
          <a:p>
            <a:r>
              <a:rPr lang="en-US" dirty="0"/>
              <a:t>Develops &amp; enforce policies/procedures</a:t>
            </a:r>
          </a:p>
          <a:p>
            <a:r>
              <a:rPr lang="en-US" dirty="0"/>
              <a:t>Ensures providers meet requirements</a:t>
            </a:r>
          </a:p>
          <a:p>
            <a:r>
              <a:rPr lang="en-US" dirty="0"/>
              <a:t>Ensures adherence to standards of care</a:t>
            </a:r>
          </a:p>
          <a:p>
            <a:r>
              <a:rPr lang="en-US" dirty="0"/>
              <a:t>Works across departments to address deficiencies in care</a:t>
            </a:r>
          </a:p>
          <a:p>
            <a:r>
              <a:rPr lang="en-US" dirty="0"/>
              <a:t>Determine (with liaisons) provider participation in care based on finding from PIPS and Ongoing Professional  Practice Evaluation (OPPE)</a:t>
            </a:r>
          </a:p>
          <a:p>
            <a:r>
              <a:rPr lang="en-US" dirty="0"/>
              <a:t>Oversees PIPS program</a:t>
            </a:r>
          </a:p>
          <a:p>
            <a:endParaRPr lang="en-US" dirty="0"/>
          </a:p>
        </p:txBody>
      </p:sp>
      <p:pic>
        <p:nvPicPr>
          <p:cNvPr id="4" name="Picture 3">
            <a:extLst>
              <a:ext uri="{FF2B5EF4-FFF2-40B4-BE49-F238E27FC236}">
                <a16:creationId xmlns:a16="http://schemas.microsoft.com/office/drawing/2014/main" id="{1DA86579-3332-A9F2-86B5-7CAF2AD8290E}"/>
              </a:ext>
            </a:extLst>
          </p:cNvPr>
          <p:cNvPicPr>
            <a:picLocks noChangeAspect="1"/>
          </p:cNvPicPr>
          <p:nvPr/>
        </p:nvPicPr>
        <p:blipFill>
          <a:blip r:embed="rId3"/>
          <a:stretch>
            <a:fillRect/>
          </a:stretch>
        </p:blipFill>
        <p:spPr>
          <a:xfrm>
            <a:off x="9429135" y="0"/>
            <a:ext cx="2762865" cy="795161"/>
          </a:xfrm>
          <a:prstGeom prst="rect">
            <a:avLst/>
          </a:prstGeom>
        </p:spPr>
      </p:pic>
    </p:spTree>
    <p:extLst>
      <p:ext uri="{BB962C8B-B14F-4D97-AF65-F5344CB8AC3E}">
        <p14:creationId xmlns:p14="http://schemas.microsoft.com/office/powerpoint/2010/main" val="19024222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89363-03C3-7069-8479-A28694AAE0A4}"/>
              </a:ext>
            </a:extLst>
          </p:cNvPr>
          <p:cNvSpPr>
            <a:spLocks noGrp="1"/>
          </p:cNvSpPr>
          <p:nvPr>
            <p:ph type="title"/>
          </p:nvPr>
        </p:nvSpPr>
        <p:spPr>
          <a:xfrm>
            <a:off x="360527" y="0"/>
            <a:ext cx="10515600" cy="1325563"/>
          </a:xfrm>
        </p:spPr>
        <p:txBody>
          <a:bodyPr>
            <a:normAutofit/>
          </a:bodyPr>
          <a:lstStyle/>
          <a:p>
            <a:r>
              <a:rPr lang="en-US" sz="4400" dirty="0"/>
              <a:t>TMD Methods to Demonstrate Compliance</a:t>
            </a:r>
          </a:p>
        </p:txBody>
      </p:sp>
      <p:sp>
        <p:nvSpPr>
          <p:cNvPr id="3" name="Content Placeholder 2">
            <a:extLst>
              <a:ext uri="{FF2B5EF4-FFF2-40B4-BE49-F238E27FC236}">
                <a16:creationId xmlns:a16="http://schemas.microsoft.com/office/drawing/2014/main" id="{51B60CB2-7066-2991-2D43-F33AFDAB9601}"/>
              </a:ext>
            </a:extLst>
          </p:cNvPr>
          <p:cNvSpPr>
            <a:spLocks noGrp="1"/>
          </p:cNvSpPr>
          <p:nvPr>
            <p:ph idx="1"/>
          </p:nvPr>
        </p:nvSpPr>
        <p:spPr>
          <a:xfrm>
            <a:off x="245661" y="966727"/>
            <a:ext cx="11946340" cy="4351338"/>
          </a:xfrm>
        </p:spPr>
        <p:txBody>
          <a:bodyPr>
            <a:normAutofit fontScale="25000" lnSpcReduction="20000"/>
          </a:bodyPr>
          <a:lstStyle/>
          <a:p>
            <a:pPr>
              <a:lnSpc>
                <a:spcPct val="170000"/>
              </a:lnSpc>
            </a:pPr>
            <a:r>
              <a:rPr lang="en-US" sz="7200" b="0" i="0" u="none" strike="noStrike" baseline="0" dirty="0">
                <a:solidFill>
                  <a:srgbClr val="000000"/>
                </a:solidFill>
                <a:latin typeface="Arial" panose="020B0604020202020204" pitchFamily="34" charset="0"/>
              </a:rPr>
              <a:t>Upload:</a:t>
            </a:r>
          </a:p>
          <a:p>
            <a:pPr lvl="1">
              <a:lnSpc>
                <a:spcPct val="120000"/>
              </a:lnSpc>
            </a:pPr>
            <a:r>
              <a:rPr lang="en-US" sz="7200" b="0" i="0" u="none" strike="noStrike" baseline="0" dirty="0">
                <a:solidFill>
                  <a:srgbClr val="000000"/>
                </a:solidFill>
                <a:latin typeface="Arial" panose="020B0604020202020204" pitchFamily="34" charset="0"/>
              </a:rPr>
              <a:t>Evidence of board certification or board eligibility</a:t>
            </a:r>
          </a:p>
          <a:p>
            <a:pPr lvl="1">
              <a:lnSpc>
                <a:spcPct val="120000"/>
              </a:lnSpc>
            </a:pPr>
            <a:r>
              <a:rPr lang="en-US" sz="7200" b="0" i="0" u="none" strike="noStrike" baseline="0" dirty="0">
                <a:solidFill>
                  <a:srgbClr val="000000"/>
                </a:solidFill>
                <a:latin typeface="Arial" panose="020B0604020202020204" pitchFamily="34" charset="0"/>
              </a:rPr>
              <a:t>Roles and responsibilities document for the TMD’s position. (Job description)</a:t>
            </a:r>
          </a:p>
          <a:p>
            <a:pPr lvl="1">
              <a:lnSpc>
                <a:spcPct val="120000"/>
              </a:lnSpc>
            </a:pPr>
            <a:r>
              <a:rPr lang="en-US" sz="7200" b="0" i="0" u="none" strike="noStrike" baseline="0" dirty="0">
                <a:solidFill>
                  <a:srgbClr val="000000"/>
                </a:solidFill>
                <a:latin typeface="Arial" panose="020B0604020202020204" pitchFamily="34" charset="0"/>
              </a:rPr>
              <a:t>TMD’s credentialing letter</a:t>
            </a:r>
          </a:p>
          <a:p>
            <a:pPr lvl="1">
              <a:lnSpc>
                <a:spcPct val="120000"/>
              </a:lnSpc>
            </a:pPr>
            <a:r>
              <a:rPr lang="en-US" sz="7200" b="0" i="0" u="none" strike="noStrike" baseline="0" dirty="0">
                <a:solidFill>
                  <a:srgbClr val="000000"/>
                </a:solidFill>
                <a:latin typeface="Arial" panose="020B0604020202020204" pitchFamily="34" charset="0"/>
              </a:rPr>
              <a:t>ATLS certificate for the TMD</a:t>
            </a:r>
          </a:p>
          <a:p>
            <a:pPr lvl="1">
              <a:lnSpc>
                <a:spcPct val="120000"/>
              </a:lnSpc>
            </a:pPr>
            <a:r>
              <a:rPr lang="en-US" sz="7200" dirty="0">
                <a:solidFill>
                  <a:srgbClr val="000000"/>
                </a:solidFill>
                <a:latin typeface="Arial" panose="020B0604020202020204" pitchFamily="34" charset="0"/>
              </a:rPr>
              <a:t>C</a:t>
            </a:r>
            <a:r>
              <a:rPr lang="en-US" sz="7200" b="0" i="0" u="none" strike="noStrike" baseline="0" dirty="0">
                <a:solidFill>
                  <a:srgbClr val="000000"/>
                </a:solidFill>
                <a:latin typeface="Arial" panose="020B0604020202020204" pitchFamily="34" charset="0"/>
              </a:rPr>
              <a:t>all schedules for the most recent three months of the reporting period. </a:t>
            </a:r>
          </a:p>
          <a:p>
            <a:pPr lvl="1">
              <a:lnSpc>
                <a:spcPct val="120000"/>
              </a:lnSpc>
            </a:pPr>
            <a:r>
              <a:rPr lang="en-US" sz="7200" b="0" i="0" u="none" strike="noStrike" baseline="0" dirty="0">
                <a:solidFill>
                  <a:srgbClr val="000000"/>
                </a:solidFill>
                <a:latin typeface="Arial" panose="020B0604020202020204" pitchFamily="34" charset="0"/>
              </a:rPr>
              <a:t>CME certificates and </a:t>
            </a:r>
            <a:r>
              <a:rPr lang="en-US" sz="7200" dirty="0">
                <a:solidFill>
                  <a:srgbClr val="000000"/>
                </a:solidFill>
                <a:latin typeface="Arial" panose="020B0604020202020204" pitchFamily="34" charset="0"/>
              </a:rPr>
              <a:t>m</a:t>
            </a:r>
            <a:r>
              <a:rPr lang="en-US" sz="7200" b="0" i="0" u="none" strike="noStrike" baseline="0" dirty="0">
                <a:solidFill>
                  <a:srgbClr val="000000"/>
                </a:solidFill>
                <a:latin typeface="Arial" panose="020B0604020202020204" pitchFamily="34" charset="0"/>
              </a:rPr>
              <a:t>aintenance of certification transcripts </a:t>
            </a:r>
          </a:p>
          <a:p>
            <a:pPr lvl="1">
              <a:lnSpc>
                <a:spcPct val="120000"/>
              </a:lnSpc>
            </a:pPr>
            <a:r>
              <a:rPr lang="en-US" sz="7200" dirty="0">
                <a:solidFill>
                  <a:srgbClr val="000000"/>
                </a:solidFill>
                <a:latin typeface="Arial" panose="020B0604020202020204" pitchFamily="34" charset="0"/>
              </a:rPr>
              <a:t>A</a:t>
            </a:r>
            <a:r>
              <a:rPr lang="en-US" sz="7200" b="0" i="0" u="none" strike="noStrike" baseline="0" dirty="0">
                <a:solidFill>
                  <a:srgbClr val="000000"/>
                </a:solidFill>
                <a:latin typeface="Arial" panose="020B0604020202020204" pitchFamily="34" charset="0"/>
              </a:rPr>
              <a:t>ppointment letter and attendance records from national or regional trauma organization </a:t>
            </a:r>
          </a:p>
          <a:p>
            <a:pPr marL="457200" lvl="1" indent="0">
              <a:lnSpc>
                <a:spcPct val="120000"/>
              </a:lnSpc>
              <a:buNone/>
            </a:pPr>
            <a:endParaRPr lang="en-US" sz="400" dirty="0">
              <a:solidFill>
                <a:srgbClr val="000000"/>
              </a:solidFill>
              <a:latin typeface="Arial" panose="020B0604020202020204" pitchFamily="34" charset="0"/>
            </a:endParaRPr>
          </a:p>
          <a:p>
            <a:pPr>
              <a:lnSpc>
                <a:spcPct val="170000"/>
              </a:lnSpc>
            </a:pPr>
            <a:r>
              <a:rPr lang="en-US" sz="7200" b="0" i="0" u="none" strike="noStrike" baseline="0" dirty="0">
                <a:solidFill>
                  <a:srgbClr val="000000"/>
                </a:solidFill>
                <a:latin typeface="Arial" panose="020B0604020202020204" pitchFamily="34" charset="0"/>
              </a:rPr>
              <a:t>Is the pediatric TMD board-certified or board-eligible in pediatric surgery? </a:t>
            </a:r>
            <a:r>
              <a:rPr lang="en-US" sz="7200" dirty="0">
                <a:solidFill>
                  <a:srgbClr val="000000"/>
                </a:solidFill>
                <a:latin typeface="Arial" panose="020B0604020202020204" pitchFamily="34" charset="0"/>
              </a:rPr>
              <a:t>If no, u</a:t>
            </a:r>
            <a:r>
              <a:rPr lang="en-US" sz="7200" b="0" i="0" u="none" strike="noStrike" baseline="0" dirty="0">
                <a:solidFill>
                  <a:srgbClr val="000000"/>
                </a:solidFill>
                <a:latin typeface="Arial" panose="020B0604020202020204" pitchFamily="34" charset="0"/>
              </a:rPr>
              <a:t>pload:</a:t>
            </a:r>
          </a:p>
          <a:p>
            <a:pPr lvl="1">
              <a:lnSpc>
                <a:spcPct val="120000"/>
              </a:lnSpc>
            </a:pPr>
            <a:r>
              <a:rPr lang="en-US" sz="7200" b="0" i="0" u="none" strike="noStrike" baseline="0" dirty="0">
                <a:solidFill>
                  <a:srgbClr val="000000"/>
                </a:solidFill>
                <a:latin typeface="Arial" panose="020B0604020202020204" pitchFamily="34" charset="0"/>
              </a:rPr>
              <a:t>PALS certificate</a:t>
            </a:r>
            <a:endParaRPr lang="en-US" sz="7200" i="1" dirty="0">
              <a:solidFill>
                <a:srgbClr val="000000"/>
              </a:solidFill>
              <a:latin typeface="Arial" panose="020B0604020202020204" pitchFamily="34" charset="0"/>
            </a:endParaRPr>
          </a:p>
          <a:p>
            <a:pPr lvl="1">
              <a:lnSpc>
                <a:spcPct val="120000"/>
              </a:lnSpc>
            </a:pPr>
            <a:r>
              <a:rPr lang="en-US" sz="7200" b="0" u="none" strike="noStrike" baseline="0" dirty="0">
                <a:solidFill>
                  <a:srgbClr val="000000"/>
                </a:solidFill>
                <a:latin typeface="Arial" panose="020B0604020202020204" pitchFamily="34" charset="0"/>
              </a:rPr>
              <a:t>Written </a:t>
            </a:r>
            <a:r>
              <a:rPr lang="en-US" sz="7200" b="0" i="0" u="none" strike="noStrike" baseline="0" dirty="0">
                <a:solidFill>
                  <a:srgbClr val="000000"/>
                </a:solidFill>
                <a:latin typeface="Arial" panose="020B0604020202020204" pitchFamily="34" charset="0"/>
              </a:rPr>
              <a:t>affiliation agreement and evidence of participation of the affiliate pediatric TMD in process improvement, guideline development, and complex case discussions </a:t>
            </a:r>
          </a:p>
          <a:p>
            <a:pPr lvl="1">
              <a:lnSpc>
                <a:spcPct val="120000"/>
              </a:lnSpc>
            </a:pPr>
            <a:r>
              <a:rPr lang="en-US" sz="7200" dirty="0">
                <a:solidFill>
                  <a:srgbClr val="000000"/>
                </a:solidFill>
                <a:latin typeface="Arial" panose="020B0604020202020204" pitchFamily="34" charset="0"/>
              </a:rPr>
              <a:t>A</a:t>
            </a:r>
            <a:r>
              <a:rPr lang="en-US" sz="7200" b="0" i="0" u="none" strike="noStrike" baseline="0" dirty="0">
                <a:solidFill>
                  <a:srgbClr val="000000"/>
                </a:solidFill>
                <a:latin typeface="Arial" panose="020B0604020202020204" pitchFamily="34" charset="0"/>
              </a:rPr>
              <a:t>ttendance records (including meeting dates) demonstrating the participation in PIPS committee meetings</a:t>
            </a:r>
            <a:endParaRPr lang="en-US" sz="7200" b="0" i="1" u="none" strike="noStrike" baseline="0" dirty="0">
              <a:solidFill>
                <a:srgbClr val="000000"/>
              </a:solidFill>
              <a:latin typeface="Arial" panose="020B0604020202020204" pitchFamily="34" charset="0"/>
            </a:endParaRPr>
          </a:p>
          <a:p>
            <a:endParaRPr lang="en-US" dirty="0"/>
          </a:p>
        </p:txBody>
      </p:sp>
    </p:spTree>
    <p:extLst>
      <p:ext uri="{BB962C8B-B14F-4D97-AF65-F5344CB8AC3E}">
        <p14:creationId xmlns:p14="http://schemas.microsoft.com/office/powerpoint/2010/main" val="30941587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2B523C8-5F4B-363E-854D-80B47836D2E5}"/>
              </a:ext>
            </a:extLst>
          </p:cNvPr>
          <p:cNvSpPr>
            <a:spLocks noGrp="1"/>
          </p:cNvSpPr>
          <p:nvPr>
            <p:ph type="title"/>
          </p:nvPr>
        </p:nvSpPr>
        <p:spPr/>
        <p:txBody>
          <a:bodyPr/>
          <a:lstStyle/>
          <a:p>
            <a:r>
              <a:rPr lang="en-US" dirty="0"/>
              <a:t>Successful Completion Requirement: </a:t>
            </a:r>
          </a:p>
        </p:txBody>
      </p:sp>
      <p:sp>
        <p:nvSpPr>
          <p:cNvPr id="7" name="Content Placeholder 6">
            <a:extLst>
              <a:ext uri="{FF2B5EF4-FFF2-40B4-BE49-F238E27FC236}">
                <a16:creationId xmlns:a16="http://schemas.microsoft.com/office/drawing/2014/main" id="{196CE7E8-45CD-6E9C-158F-58C51DD214F4}"/>
              </a:ext>
            </a:extLst>
          </p:cNvPr>
          <p:cNvSpPr>
            <a:spLocks noGrp="1"/>
          </p:cNvSpPr>
          <p:nvPr>
            <p:ph idx="1"/>
          </p:nvPr>
        </p:nvSpPr>
        <p:spPr/>
        <p:txBody>
          <a:bodyPr/>
          <a:lstStyle/>
          <a:p>
            <a:pPr marL="0" indent="0">
              <a:buNone/>
            </a:pPr>
            <a:r>
              <a:rPr lang="en-US" dirty="0"/>
              <a:t>Participants must attend the entire event</a:t>
            </a:r>
          </a:p>
          <a:p>
            <a:endParaRPr lang="en-US" dirty="0"/>
          </a:p>
        </p:txBody>
      </p:sp>
    </p:spTree>
    <p:extLst>
      <p:ext uri="{BB962C8B-B14F-4D97-AF65-F5344CB8AC3E}">
        <p14:creationId xmlns:p14="http://schemas.microsoft.com/office/powerpoint/2010/main" val="21953515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E5810-A372-887C-ECE2-1DEC2210A40B}"/>
              </a:ext>
            </a:extLst>
          </p:cNvPr>
          <p:cNvSpPr>
            <a:spLocks noGrp="1"/>
          </p:cNvSpPr>
          <p:nvPr>
            <p:ph type="title"/>
          </p:nvPr>
        </p:nvSpPr>
        <p:spPr>
          <a:xfrm>
            <a:off x="427104" y="53186"/>
            <a:ext cx="10515600" cy="944961"/>
          </a:xfrm>
        </p:spPr>
        <p:txBody>
          <a:bodyPr>
            <a:normAutofit/>
          </a:bodyPr>
          <a:lstStyle/>
          <a:p>
            <a:r>
              <a:rPr lang="en-US" dirty="0"/>
              <a:t>2.10 TPM Requirements-Type II</a:t>
            </a:r>
          </a:p>
        </p:txBody>
      </p:sp>
      <p:sp>
        <p:nvSpPr>
          <p:cNvPr id="3" name="Content Placeholder 2">
            <a:extLst>
              <a:ext uri="{FF2B5EF4-FFF2-40B4-BE49-F238E27FC236}">
                <a16:creationId xmlns:a16="http://schemas.microsoft.com/office/drawing/2014/main" id="{F4C272D0-E5A8-9691-F4D0-40CB8BC731A6}"/>
              </a:ext>
            </a:extLst>
          </p:cNvPr>
          <p:cNvSpPr>
            <a:spLocks noGrp="1"/>
          </p:cNvSpPr>
          <p:nvPr>
            <p:ph idx="1"/>
          </p:nvPr>
        </p:nvSpPr>
        <p:spPr>
          <a:xfrm>
            <a:off x="427104" y="998147"/>
            <a:ext cx="11534237" cy="4886385"/>
          </a:xfrm>
        </p:spPr>
        <p:txBody>
          <a:bodyPr>
            <a:normAutofit/>
          </a:bodyPr>
          <a:lstStyle/>
          <a:p>
            <a:pPr marL="0" indent="0">
              <a:buNone/>
            </a:pPr>
            <a:r>
              <a:rPr lang="en-US" b="1" u="sng" dirty="0"/>
              <a:t>Level I</a:t>
            </a:r>
          </a:p>
          <a:p>
            <a:r>
              <a:rPr lang="en-US" dirty="0"/>
              <a:t>1.0 FTE commitment to the trauma program </a:t>
            </a:r>
          </a:p>
          <a:p>
            <a:r>
              <a:rPr lang="en-US" dirty="0"/>
              <a:t>36 hours CE/verification cycle</a:t>
            </a:r>
          </a:p>
          <a:p>
            <a:r>
              <a:rPr lang="en-US" dirty="0"/>
              <a:t>Membership in national or regional trauma organization </a:t>
            </a:r>
          </a:p>
          <a:p>
            <a:pPr marL="0" indent="0">
              <a:buNone/>
            </a:pPr>
            <a:endParaRPr lang="en-US" dirty="0"/>
          </a:p>
          <a:p>
            <a:pPr marL="0" indent="0">
              <a:buNone/>
            </a:pPr>
            <a:r>
              <a:rPr lang="en-US" b="1" u="sng" dirty="0"/>
              <a:t>Level II &amp; III and Combined Adult Level II/Peds Level II)</a:t>
            </a:r>
          </a:p>
          <a:p>
            <a:r>
              <a:rPr lang="en-US" dirty="0"/>
              <a:t>At least 0.5 FTE dedicated to TPM-related activities</a:t>
            </a:r>
          </a:p>
          <a:p>
            <a:r>
              <a:rPr lang="en-US" dirty="0"/>
              <a:t>Remaining time dedicated to other roles within trauma program</a:t>
            </a:r>
          </a:p>
          <a:p>
            <a:pPr marL="0" indent="0">
              <a:buNone/>
            </a:pPr>
            <a:endParaRPr lang="en-US" dirty="0"/>
          </a:p>
          <a:p>
            <a:endParaRPr lang="en-US" dirty="0"/>
          </a:p>
        </p:txBody>
      </p:sp>
      <p:pic>
        <p:nvPicPr>
          <p:cNvPr id="4" name="Picture 3">
            <a:extLst>
              <a:ext uri="{FF2B5EF4-FFF2-40B4-BE49-F238E27FC236}">
                <a16:creationId xmlns:a16="http://schemas.microsoft.com/office/drawing/2014/main" id="{21CFC0E4-6671-241E-195F-FA23D49BA691}"/>
              </a:ext>
            </a:extLst>
          </p:cNvPr>
          <p:cNvPicPr>
            <a:picLocks noChangeAspect="1"/>
          </p:cNvPicPr>
          <p:nvPr/>
        </p:nvPicPr>
        <p:blipFill>
          <a:blip r:embed="rId3"/>
          <a:stretch>
            <a:fillRect/>
          </a:stretch>
        </p:blipFill>
        <p:spPr>
          <a:xfrm>
            <a:off x="9162025" y="20527"/>
            <a:ext cx="3029975" cy="944962"/>
          </a:xfrm>
          <a:prstGeom prst="rect">
            <a:avLst/>
          </a:prstGeom>
        </p:spPr>
      </p:pic>
    </p:spTree>
    <p:extLst>
      <p:ext uri="{BB962C8B-B14F-4D97-AF65-F5344CB8AC3E}">
        <p14:creationId xmlns:p14="http://schemas.microsoft.com/office/powerpoint/2010/main" val="11443287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11402-5B18-618A-DBE0-4FB1620A1D75}"/>
              </a:ext>
            </a:extLst>
          </p:cNvPr>
          <p:cNvSpPr>
            <a:spLocks noGrp="1"/>
          </p:cNvSpPr>
          <p:nvPr>
            <p:ph type="title"/>
          </p:nvPr>
        </p:nvSpPr>
        <p:spPr>
          <a:xfrm>
            <a:off x="244928" y="0"/>
            <a:ext cx="10399443" cy="1325563"/>
          </a:xfrm>
        </p:spPr>
        <p:txBody>
          <a:bodyPr/>
          <a:lstStyle/>
          <a:p>
            <a:r>
              <a:rPr lang="en-US" dirty="0"/>
              <a:t>2.11 TPM Responsibilities-Type II </a:t>
            </a:r>
          </a:p>
        </p:txBody>
      </p:sp>
      <p:sp>
        <p:nvSpPr>
          <p:cNvPr id="3" name="Content Placeholder 2">
            <a:extLst>
              <a:ext uri="{FF2B5EF4-FFF2-40B4-BE49-F238E27FC236}">
                <a16:creationId xmlns:a16="http://schemas.microsoft.com/office/drawing/2014/main" id="{15AEBD55-5C98-D12D-32F6-D7C2ECEF551A}"/>
              </a:ext>
            </a:extLst>
          </p:cNvPr>
          <p:cNvSpPr>
            <a:spLocks noGrp="1"/>
          </p:cNvSpPr>
          <p:nvPr>
            <p:ph idx="1"/>
          </p:nvPr>
        </p:nvSpPr>
        <p:spPr>
          <a:xfrm>
            <a:off x="244928" y="1502713"/>
            <a:ext cx="11947072" cy="4351338"/>
          </a:xfrm>
        </p:spPr>
        <p:txBody>
          <a:bodyPr>
            <a:normAutofit/>
          </a:bodyPr>
          <a:lstStyle/>
          <a:p>
            <a:pPr marL="0" indent="0">
              <a:buNone/>
            </a:pPr>
            <a:r>
              <a:rPr lang="en-US" dirty="0"/>
              <a:t>• Partners with the TMD in development of polices and oversight (dotted line)</a:t>
            </a:r>
          </a:p>
          <a:p>
            <a:pPr marL="0" indent="0">
              <a:buNone/>
            </a:pPr>
            <a:r>
              <a:rPr lang="en-US" dirty="0"/>
              <a:t>• Assist with the budgetary process for the trauma program</a:t>
            </a:r>
          </a:p>
          <a:p>
            <a:pPr marL="0" indent="0">
              <a:buNone/>
            </a:pPr>
            <a:r>
              <a:rPr lang="en-US" dirty="0"/>
              <a:t>• Develop and implement clinical protocols and practice management guidelines</a:t>
            </a:r>
          </a:p>
          <a:p>
            <a:pPr marL="0" indent="0">
              <a:buNone/>
            </a:pPr>
            <a:r>
              <a:rPr lang="en-US" dirty="0"/>
              <a:t>• Provide educational opportunities for staff development</a:t>
            </a:r>
          </a:p>
          <a:p>
            <a:pPr marL="0" indent="0">
              <a:buNone/>
            </a:pPr>
            <a:r>
              <a:rPr lang="en-US" dirty="0"/>
              <a:t>• Monitor performance improvement activities</a:t>
            </a:r>
          </a:p>
          <a:p>
            <a:r>
              <a:rPr lang="en-US" dirty="0"/>
              <a:t>Serve as a liaison to administration and represent the trauma program on hospital and regional committees to enhance trauma care</a:t>
            </a:r>
          </a:p>
          <a:p>
            <a:pPr marL="0" indent="0">
              <a:buNone/>
            </a:pPr>
            <a:r>
              <a:rPr lang="en-US" dirty="0"/>
              <a:t>• Provides oversight of the trauma registry</a:t>
            </a:r>
          </a:p>
          <a:p>
            <a:pPr marL="0" indent="0">
              <a:buNone/>
            </a:pPr>
            <a:endParaRPr lang="en-US" dirty="0"/>
          </a:p>
        </p:txBody>
      </p:sp>
      <p:pic>
        <p:nvPicPr>
          <p:cNvPr id="4" name="Picture 3">
            <a:extLst>
              <a:ext uri="{FF2B5EF4-FFF2-40B4-BE49-F238E27FC236}">
                <a16:creationId xmlns:a16="http://schemas.microsoft.com/office/drawing/2014/main" id="{33B2CA5F-93BE-745A-FAA7-48169B196D44}"/>
              </a:ext>
            </a:extLst>
          </p:cNvPr>
          <p:cNvPicPr>
            <a:picLocks noChangeAspect="1"/>
          </p:cNvPicPr>
          <p:nvPr/>
        </p:nvPicPr>
        <p:blipFill>
          <a:blip r:embed="rId3"/>
          <a:stretch>
            <a:fillRect/>
          </a:stretch>
        </p:blipFill>
        <p:spPr>
          <a:xfrm>
            <a:off x="9162025" y="20527"/>
            <a:ext cx="3029975" cy="944962"/>
          </a:xfrm>
          <a:prstGeom prst="rect">
            <a:avLst/>
          </a:prstGeom>
        </p:spPr>
      </p:pic>
    </p:spTree>
    <p:extLst>
      <p:ext uri="{BB962C8B-B14F-4D97-AF65-F5344CB8AC3E}">
        <p14:creationId xmlns:p14="http://schemas.microsoft.com/office/powerpoint/2010/main" val="36129956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121B7-3D6D-E350-7DBC-FEBCCEFB86D3}"/>
              </a:ext>
            </a:extLst>
          </p:cNvPr>
          <p:cNvSpPr>
            <a:spLocks noGrp="1"/>
          </p:cNvSpPr>
          <p:nvPr>
            <p:ph type="title"/>
          </p:nvPr>
        </p:nvSpPr>
        <p:spPr>
          <a:xfrm>
            <a:off x="141027" y="119465"/>
            <a:ext cx="10515600" cy="1325563"/>
          </a:xfrm>
        </p:spPr>
        <p:txBody>
          <a:bodyPr>
            <a:normAutofit/>
          </a:bodyPr>
          <a:lstStyle/>
          <a:p>
            <a:r>
              <a:rPr lang="en-US" dirty="0"/>
              <a:t>TPM Methods to Demonstrate Compliance</a:t>
            </a:r>
          </a:p>
        </p:txBody>
      </p:sp>
      <p:sp>
        <p:nvSpPr>
          <p:cNvPr id="3" name="Content Placeholder 2">
            <a:extLst>
              <a:ext uri="{FF2B5EF4-FFF2-40B4-BE49-F238E27FC236}">
                <a16:creationId xmlns:a16="http://schemas.microsoft.com/office/drawing/2014/main" id="{1CDF3D84-DC91-041E-E345-C6115B67BB8E}"/>
              </a:ext>
            </a:extLst>
          </p:cNvPr>
          <p:cNvSpPr>
            <a:spLocks noGrp="1"/>
          </p:cNvSpPr>
          <p:nvPr>
            <p:ph idx="1"/>
          </p:nvPr>
        </p:nvSpPr>
        <p:spPr>
          <a:xfrm>
            <a:off x="333233" y="1445028"/>
            <a:ext cx="11717740" cy="4351338"/>
          </a:xfrm>
        </p:spPr>
        <p:txBody>
          <a:bodyPr>
            <a:normAutofit/>
          </a:bodyPr>
          <a:lstStyle/>
          <a:p>
            <a:pPr>
              <a:lnSpc>
                <a:spcPct val="100000"/>
              </a:lnSpc>
              <a:spcBef>
                <a:spcPts val="0"/>
              </a:spcBef>
            </a:pPr>
            <a:r>
              <a:rPr lang="en-US" sz="2800" b="0" i="0" u="none" strike="noStrike" baseline="0" dirty="0">
                <a:solidFill>
                  <a:srgbClr val="000000"/>
                </a:solidFill>
                <a:latin typeface="Arial" panose="020B0604020202020204" pitchFamily="34" charset="0"/>
              </a:rPr>
              <a:t>Describe the responsibilities and estimate their FTE commitment associated with these responsibilities.</a:t>
            </a:r>
          </a:p>
          <a:p>
            <a:pPr marL="0" indent="0">
              <a:lnSpc>
                <a:spcPct val="100000"/>
              </a:lnSpc>
              <a:spcBef>
                <a:spcPts val="0"/>
              </a:spcBef>
              <a:buNone/>
            </a:pPr>
            <a:endParaRPr lang="en-US" i="1" dirty="0">
              <a:solidFill>
                <a:srgbClr val="000000"/>
              </a:solidFill>
              <a:latin typeface="Arial" panose="020B0604020202020204" pitchFamily="34" charset="0"/>
            </a:endParaRPr>
          </a:p>
          <a:p>
            <a:pPr>
              <a:lnSpc>
                <a:spcPct val="100000"/>
              </a:lnSpc>
              <a:spcBef>
                <a:spcPts val="0"/>
              </a:spcBef>
            </a:pPr>
            <a:r>
              <a:rPr lang="en-US" sz="2800" b="0" i="0" u="none" strike="noStrike" baseline="0" dirty="0">
                <a:solidFill>
                  <a:srgbClr val="000000"/>
                </a:solidFill>
                <a:latin typeface="Arial" panose="020B0604020202020204" pitchFamily="34" charset="0"/>
              </a:rPr>
              <a:t>Upload the roles and responsibilities document, including allocation of FTE across roles described above (job description)</a:t>
            </a:r>
          </a:p>
          <a:p>
            <a:pPr>
              <a:lnSpc>
                <a:spcPct val="150000"/>
              </a:lnSpc>
              <a:spcBef>
                <a:spcPts val="0"/>
              </a:spcBef>
            </a:pPr>
            <a:r>
              <a:rPr lang="en-US" sz="2800" b="0" i="0" u="none" strike="noStrike" baseline="0" dirty="0">
                <a:solidFill>
                  <a:srgbClr val="000000"/>
                </a:solidFill>
                <a:latin typeface="Arial" panose="020B0604020202020204" pitchFamily="34" charset="0"/>
              </a:rPr>
              <a:t>Upload the TPM’s CE certificates or transcripts</a:t>
            </a:r>
          </a:p>
          <a:p>
            <a:pPr>
              <a:lnSpc>
                <a:spcPct val="150000"/>
              </a:lnSpc>
              <a:spcBef>
                <a:spcPts val="0"/>
              </a:spcBef>
            </a:pPr>
            <a:r>
              <a:rPr lang="en-US" sz="2800" b="0" i="0" u="none" strike="noStrike" baseline="0" dirty="0">
                <a:solidFill>
                  <a:srgbClr val="000000"/>
                </a:solidFill>
                <a:latin typeface="Arial" panose="020B0604020202020204" pitchFamily="34" charset="0"/>
              </a:rPr>
              <a:t>Upload appointment letter from national or regional trauma organization</a:t>
            </a:r>
          </a:p>
          <a:p>
            <a:pPr>
              <a:lnSpc>
                <a:spcPct val="150000"/>
              </a:lnSpc>
              <a:spcBef>
                <a:spcPts val="0"/>
              </a:spcBef>
            </a:pPr>
            <a:r>
              <a:rPr lang="en-US" sz="2800" b="0" i="0" u="none" strike="noStrike" baseline="0" dirty="0">
                <a:solidFill>
                  <a:srgbClr val="000000"/>
                </a:solidFill>
                <a:latin typeface="Arial" panose="020B0604020202020204" pitchFamily="34" charset="0"/>
              </a:rPr>
              <a:t>Upload the relevant organizational chart</a:t>
            </a:r>
          </a:p>
          <a:p>
            <a:endParaRPr lang="en-US" dirty="0"/>
          </a:p>
          <a:p>
            <a:endParaRPr lang="en-US" dirty="0"/>
          </a:p>
        </p:txBody>
      </p:sp>
    </p:spTree>
    <p:extLst>
      <p:ext uri="{BB962C8B-B14F-4D97-AF65-F5344CB8AC3E}">
        <p14:creationId xmlns:p14="http://schemas.microsoft.com/office/powerpoint/2010/main" val="1977647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EB988-277F-2957-8531-DD810FEF2A1B}"/>
              </a:ext>
            </a:extLst>
          </p:cNvPr>
          <p:cNvSpPr>
            <a:spLocks noGrp="1"/>
          </p:cNvSpPr>
          <p:nvPr>
            <p:ph type="title"/>
          </p:nvPr>
        </p:nvSpPr>
        <p:spPr>
          <a:xfrm>
            <a:off x="248640" y="755495"/>
            <a:ext cx="10515600" cy="1104471"/>
          </a:xfrm>
        </p:spPr>
        <p:txBody>
          <a:bodyPr>
            <a:normAutofit/>
          </a:bodyPr>
          <a:lstStyle/>
          <a:p>
            <a:r>
              <a:rPr lang="en-US" sz="4400" dirty="0"/>
              <a:t>2.12 Injury Program -Type II </a:t>
            </a:r>
          </a:p>
        </p:txBody>
      </p:sp>
      <p:sp>
        <p:nvSpPr>
          <p:cNvPr id="3" name="Content Placeholder 2">
            <a:extLst>
              <a:ext uri="{FF2B5EF4-FFF2-40B4-BE49-F238E27FC236}">
                <a16:creationId xmlns:a16="http://schemas.microsoft.com/office/drawing/2014/main" id="{09B4302C-90DC-6CAE-C777-EE8DC196B627}"/>
              </a:ext>
            </a:extLst>
          </p:cNvPr>
          <p:cNvSpPr>
            <a:spLocks noGrp="1"/>
          </p:cNvSpPr>
          <p:nvPr>
            <p:ph idx="1"/>
          </p:nvPr>
        </p:nvSpPr>
        <p:spPr>
          <a:xfrm>
            <a:off x="414894" y="1859966"/>
            <a:ext cx="11528466" cy="4778106"/>
          </a:xfrm>
        </p:spPr>
        <p:txBody>
          <a:bodyPr>
            <a:normAutofit/>
          </a:bodyPr>
          <a:lstStyle/>
          <a:p>
            <a:pPr marL="0" indent="0">
              <a:buNone/>
            </a:pPr>
            <a:r>
              <a:rPr lang="en-US" dirty="0"/>
              <a:t>All centers must have a designated IP professional.</a:t>
            </a:r>
          </a:p>
          <a:p>
            <a:pPr marL="0" indent="0">
              <a:buNone/>
            </a:pPr>
            <a:r>
              <a:rPr lang="en-US" dirty="0"/>
              <a:t>*Level I: IP professional must be someone other than TPM or PI RN</a:t>
            </a:r>
          </a:p>
          <a:p>
            <a:pPr marL="0" indent="0">
              <a:buNone/>
            </a:pPr>
            <a:endParaRPr lang="en-US" dirty="0"/>
          </a:p>
          <a:p>
            <a:pPr marL="0" indent="0">
              <a:buNone/>
            </a:pPr>
            <a:r>
              <a:rPr lang="en-US" dirty="0"/>
              <a:t>IP Program must:</a:t>
            </a:r>
          </a:p>
          <a:p>
            <a:r>
              <a:rPr lang="en-US" dirty="0"/>
              <a:t>Prioritize based on registry trends and epidemiological data</a:t>
            </a:r>
          </a:p>
          <a:p>
            <a:r>
              <a:rPr lang="en-US" dirty="0"/>
              <a:t>Implement at least 2 activities over cycle (based on two separate MOI)</a:t>
            </a:r>
          </a:p>
          <a:p>
            <a:pPr lvl="1"/>
            <a:r>
              <a:rPr lang="en-US" dirty="0"/>
              <a:t>Include objectives and deliverables </a:t>
            </a:r>
          </a:p>
          <a:p>
            <a:r>
              <a:rPr lang="en-US" dirty="0"/>
              <a:t>Demonstrate partnerships with community organizations </a:t>
            </a:r>
          </a:p>
          <a:p>
            <a:pPr marL="0" indent="0">
              <a:buNone/>
            </a:pPr>
            <a:endParaRPr lang="en-US" sz="3200" dirty="0"/>
          </a:p>
        </p:txBody>
      </p:sp>
      <p:pic>
        <p:nvPicPr>
          <p:cNvPr id="4" name="Picture 3">
            <a:extLst>
              <a:ext uri="{FF2B5EF4-FFF2-40B4-BE49-F238E27FC236}">
                <a16:creationId xmlns:a16="http://schemas.microsoft.com/office/drawing/2014/main" id="{B026E63C-6EC4-7387-2C81-8F766334F9B9}"/>
              </a:ext>
            </a:extLst>
          </p:cNvPr>
          <p:cNvPicPr>
            <a:picLocks noChangeAspect="1"/>
          </p:cNvPicPr>
          <p:nvPr/>
        </p:nvPicPr>
        <p:blipFill>
          <a:blip r:embed="rId3"/>
          <a:stretch>
            <a:fillRect/>
          </a:stretch>
        </p:blipFill>
        <p:spPr>
          <a:xfrm>
            <a:off x="9162025" y="0"/>
            <a:ext cx="3029975" cy="944962"/>
          </a:xfrm>
          <a:prstGeom prst="rect">
            <a:avLst/>
          </a:prstGeom>
        </p:spPr>
      </p:pic>
    </p:spTree>
    <p:extLst>
      <p:ext uri="{BB962C8B-B14F-4D97-AF65-F5344CB8AC3E}">
        <p14:creationId xmlns:p14="http://schemas.microsoft.com/office/powerpoint/2010/main" val="14505369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7969C-66D8-F55C-4416-360B903AD55C}"/>
              </a:ext>
            </a:extLst>
          </p:cNvPr>
          <p:cNvSpPr>
            <a:spLocks noGrp="1"/>
          </p:cNvSpPr>
          <p:nvPr>
            <p:ph type="title"/>
          </p:nvPr>
        </p:nvSpPr>
        <p:spPr>
          <a:xfrm>
            <a:off x="237698" y="146761"/>
            <a:ext cx="10515600" cy="1325563"/>
          </a:xfrm>
        </p:spPr>
        <p:txBody>
          <a:bodyPr/>
          <a:lstStyle/>
          <a:p>
            <a:r>
              <a:rPr lang="en-US" dirty="0"/>
              <a:t>I P Methods to Demonstrate Compliance </a:t>
            </a:r>
          </a:p>
        </p:txBody>
      </p:sp>
      <p:sp>
        <p:nvSpPr>
          <p:cNvPr id="3" name="Content Placeholder 2">
            <a:extLst>
              <a:ext uri="{FF2B5EF4-FFF2-40B4-BE49-F238E27FC236}">
                <a16:creationId xmlns:a16="http://schemas.microsoft.com/office/drawing/2014/main" id="{8C90D680-56E3-49D8-0E8E-94247E6FFBA6}"/>
              </a:ext>
            </a:extLst>
          </p:cNvPr>
          <p:cNvSpPr>
            <a:spLocks noGrp="1"/>
          </p:cNvSpPr>
          <p:nvPr>
            <p:ph idx="1"/>
          </p:nvPr>
        </p:nvSpPr>
        <p:spPr>
          <a:xfrm>
            <a:off x="475966" y="1226931"/>
            <a:ext cx="11240068" cy="4351338"/>
          </a:xfrm>
        </p:spPr>
        <p:txBody>
          <a:bodyPr>
            <a:normAutofit fontScale="92500" lnSpcReduction="20000"/>
          </a:bodyPr>
          <a:lstStyle/>
          <a:p>
            <a:pPr>
              <a:spcBef>
                <a:spcPts val="600"/>
              </a:spcBef>
            </a:pPr>
            <a:r>
              <a:rPr lang="en-US" sz="2800" b="0" i="0" u="none" strike="noStrike" baseline="0" dirty="0">
                <a:solidFill>
                  <a:srgbClr val="000000"/>
                </a:solidFill>
                <a:latin typeface="Arial" panose="020B0604020202020204" pitchFamily="34" charset="0"/>
              </a:rPr>
              <a:t>Describe the impact your center’s injury prevention program has had in its community. </a:t>
            </a:r>
          </a:p>
          <a:p>
            <a:pPr marL="0" indent="0">
              <a:spcBef>
                <a:spcPts val="600"/>
              </a:spcBef>
              <a:buNone/>
            </a:pPr>
            <a:endParaRPr lang="en-US" sz="2800" b="0" i="0" u="none" strike="noStrike" baseline="0" dirty="0">
              <a:solidFill>
                <a:srgbClr val="000000"/>
              </a:solidFill>
              <a:latin typeface="Arial" panose="020B0604020202020204" pitchFamily="34" charset="0"/>
            </a:endParaRPr>
          </a:p>
          <a:p>
            <a:pPr>
              <a:spcBef>
                <a:spcPts val="600"/>
              </a:spcBef>
            </a:pPr>
            <a:r>
              <a:rPr lang="en-US" sz="2800" b="0" i="0" u="none" strike="noStrike" baseline="0" dirty="0">
                <a:solidFill>
                  <a:srgbClr val="000000"/>
                </a:solidFill>
                <a:latin typeface="Arial" panose="020B0604020202020204" pitchFamily="34" charset="0"/>
              </a:rPr>
              <a:t>Upload the job description for relevant staff. </a:t>
            </a:r>
          </a:p>
          <a:p>
            <a:pPr marL="0" indent="0">
              <a:spcBef>
                <a:spcPts val="600"/>
              </a:spcBef>
              <a:buNone/>
            </a:pPr>
            <a:endParaRPr lang="en-US" sz="2800" b="0" i="0" u="none" strike="noStrike" baseline="0" dirty="0">
              <a:solidFill>
                <a:srgbClr val="000000"/>
              </a:solidFill>
              <a:latin typeface="Arial" panose="020B0604020202020204" pitchFamily="34" charset="0"/>
            </a:endParaRPr>
          </a:p>
          <a:p>
            <a:pPr>
              <a:spcBef>
                <a:spcPts val="600"/>
              </a:spcBef>
            </a:pPr>
            <a:r>
              <a:rPr lang="en-US" sz="2800" b="0" i="0" u="none" strike="noStrike" baseline="0" dirty="0">
                <a:solidFill>
                  <a:srgbClr val="000000"/>
                </a:solidFill>
                <a:latin typeface="Arial" panose="020B0604020202020204" pitchFamily="34" charset="0"/>
              </a:rPr>
              <a:t>Upload graphs/tables highlighting recent injury mechanism trends in your center’s trauma registry. </a:t>
            </a:r>
          </a:p>
          <a:p>
            <a:pPr marL="0" indent="0">
              <a:spcBef>
                <a:spcPts val="600"/>
              </a:spcBef>
              <a:buNone/>
            </a:pPr>
            <a:endParaRPr lang="en-US" sz="2800" b="0" i="0" u="none" strike="noStrike" baseline="0" dirty="0">
              <a:solidFill>
                <a:srgbClr val="000000"/>
              </a:solidFill>
              <a:latin typeface="Arial" panose="020B0604020202020204" pitchFamily="34" charset="0"/>
            </a:endParaRPr>
          </a:p>
          <a:p>
            <a:pPr>
              <a:spcBef>
                <a:spcPts val="600"/>
              </a:spcBef>
            </a:pPr>
            <a:r>
              <a:rPr lang="en-US" sz="2800" b="0" i="0" u="none" strike="noStrike" baseline="0" dirty="0">
                <a:solidFill>
                  <a:srgbClr val="000000"/>
                </a:solidFill>
                <a:latin typeface="Arial" panose="020B0604020202020204" pitchFamily="34" charset="0"/>
              </a:rPr>
              <a:t>Upload the completed “Injury Prevention Activities Report”. </a:t>
            </a:r>
          </a:p>
          <a:p>
            <a:pPr marL="0" indent="0">
              <a:spcBef>
                <a:spcPts val="600"/>
              </a:spcBef>
              <a:buNone/>
            </a:pPr>
            <a:endParaRPr lang="en-US" sz="2800" b="0" i="0" u="none" strike="noStrike" baseline="0" dirty="0">
              <a:solidFill>
                <a:srgbClr val="000000"/>
              </a:solidFill>
              <a:latin typeface="Arial" panose="020B0604020202020204" pitchFamily="34" charset="0"/>
            </a:endParaRPr>
          </a:p>
          <a:p>
            <a:pPr>
              <a:spcBef>
                <a:spcPts val="600"/>
              </a:spcBef>
            </a:pPr>
            <a:r>
              <a:rPr lang="en-US" sz="2800" b="0" i="0" u="none" strike="noStrike" baseline="0" dirty="0">
                <a:solidFill>
                  <a:srgbClr val="000000"/>
                </a:solidFill>
                <a:latin typeface="Arial" panose="020B0604020202020204" pitchFamily="34" charset="0"/>
              </a:rPr>
              <a:t>Upload materials related to your trauma center’s injury prevention initiatives: </a:t>
            </a:r>
            <a:r>
              <a:rPr lang="en-US" b="0" i="0" u="none" strike="noStrike" baseline="0" dirty="0">
                <a:solidFill>
                  <a:srgbClr val="000000"/>
                </a:solidFill>
                <a:latin typeface="Arial" panose="020B0604020202020204" pitchFamily="34" charset="0"/>
              </a:rPr>
              <a:t>such as posters, flyers, and press release. </a:t>
            </a:r>
            <a:endParaRPr lang="en-US" dirty="0"/>
          </a:p>
        </p:txBody>
      </p:sp>
      <p:graphicFrame>
        <p:nvGraphicFramePr>
          <p:cNvPr id="4" name="Table 3">
            <a:extLst>
              <a:ext uri="{FF2B5EF4-FFF2-40B4-BE49-F238E27FC236}">
                <a16:creationId xmlns:a16="http://schemas.microsoft.com/office/drawing/2014/main" id="{7A75AE9B-7D36-448C-2366-5FEB01A3EC3A}"/>
              </a:ext>
            </a:extLst>
          </p:cNvPr>
          <p:cNvGraphicFramePr>
            <a:graphicFrameLocks noGrp="1"/>
          </p:cNvGraphicFramePr>
          <p:nvPr/>
        </p:nvGraphicFramePr>
        <p:xfrm>
          <a:off x="2625296" y="5578269"/>
          <a:ext cx="9125424" cy="1010920"/>
        </p:xfrm>
        <a:graphic>
          <a:graphicData uri="http://schemas.openxmlformats.org/drawingml/2006/table">
            <a:tbl>
              <a:tblPr firstRow="1" bandRow="1">
                <a:tableStyleId>{5C22544A-7EE6-4342-B048-85BDC9FD1C3A}</a:tableStyleId>
              </a:tblPr>
              <a:tblGrid>
                <a:gridCol w="1520904">
                  <a:extLst>
                    <a:ext uri="{9D8B030D-6E8A-4147-A177-3AD203B41FA5}">
                      <a16:colId xmlns:a16="http://schemas.microsoft.com/office/drawing/2014/main" val="3581837368"/>
                    </a:ext>
                  </a:extLst>
                </a:gridCol>
                <a:gridCol w="1520904">
                  <a:extLst>
                    <a:ext uri="{9D8B030D-6E8A-4147-A177-3AD203B41FA5}">
                      <a16:colId xmlns:a16="http://schemas.microsoft.com/office/drawing/2014/main" val="3939008850"/>
                    </a:ext>
                  </a:extLst>
                </a:gridCol>
                <a:gridCol w="1520904">
                  <a:extLst>
                    <a:ext uri="{9D8B030D-6E8A-4147-A177-3AD203B41FA5}">
                      <a16:colId xmlns:a16="http://schemas.microsoft.com/office/drawing/2014/main" val="2805197831"/>
                    </a:ext>
                  </a:extLst>
                </a:gridCol>
                <a:gridCol w="1520904">
                  <a:extLst>
                    <a:ext uri="{9D8B030D-6E8A-4147-A177-3AD203B41FA5}">
                      <a16:colId xmlns:a16="http://schemas.microsoft.com/office/drawing/2014/main" val="933929273"/>
                    </a:ext>
                  </a:extLst>
                </a:gridCol>
                <a:gridCol w="1520904">
                  <a:extLst>
                    <a:ext uri="{9D8B030D-6E8A-4147-A177-3AD203B41FA5}">
                      <a16:colId xmlns:a16="http://schemas.microsoft.com/office/drawing/2014/main" val="485858589"/>
                    </a:ext>
                  </a:extLst>
                </a:gridCol>
                <a:gridCol w="1520904">
                  <a:extLst>
                    <a:ext uri="{9D8B030D-6E8A-4147-A177-3AD203B41FA5}">
                      <a16:colId xmlns:a16="http://schemas.microsoft.com/office/drawing/2014/main" val="3246244099"/>
                    </a:ext>
                  </a:extLst>
                </a:gridCol>
              </a:tblGrid>
              <a:tr h="370840">
                <a:tc>
                  <a:txBody>
                    <a:bodyPr/>
                    <a:lstStyle/>
                    <a:p>
                      <a:pPr algn="ctr"/>
                      <a:r>
                        <a:rPr lang="en-US" dirty="0"/>
                        <a:t>Activity Name</a:t>
                      </a:r>
                    </a:p>
                  </a:txBody>
                  <a:tcPr/>
                </a:tc>
                <a:tc>
                  <a:txBody>
                    <a:bodyPr/>
                    <a:lstStyle/>
                    <a:p>
                      <a:pPr algn="ctr"/>
                      <a:r>
                        <a:rPr lang="en-US" dirty="0"/>
                        <a:t>Description</a:t>
                      </a:r>
                    </a:p>
                  </a:txBody>
                  <a:tcPr/>
                </a:tc>
                <a:tc>
                  <a:txBody>
                    <a:bodyPr/>
                    <a:lstStyle/>
                    <a:p>
                      <a:pPr algn="ctr"/>
                      <a:r>
                        <a:rPr lang="en-US" dirty="0"/>
                        <a:t>Date</a:t>
                      </a:r>
                    </a:p>
                  </a:txBody>
                  <a:tcPr/>
                </a:tc>
                <a:tc>
                  <a:txBody>
                    <a:bodyPr/>
                    <a:lstStyle/>
                    <a:p>
                      <a:pPr algn="ctr"/>
                      <a:r>
                        <a:rPr lang="en-US" dirty="0"/>
                        <a:t>Injury Trend Addressed</a:t>
                      </a:r>
                    </a:p>
                  </a:txBody>
                  <a:tcPr/>
                </a:tc>
                <a:tc>
                  <a:txBody>
                    <a:bodyPr/>
                    <a:lstStyle/>
                    <a:p>
                      <a:pPr algn="ctr"/>
                      <a:r>
                        <a:rPr lang="en-US" dirty="0"/>
                        <a:t>Participation Data</a:t>
                      </a:r>
                    </a:p>
                  </a:txBody>
                  <a:tcPr/>
                </a:tc>
                <a:tc>
                  <a:txBody>
                    <a:bodyPr/>
                    <a:lstStyle/>
                    <a:p>
                      <a:pPr algn="ctr"/>
                      <a:r>
                        <a:rPr lang="en-US" dirty="0"/>
                        <a:t>Evaluation of Outcomes </a:t>
                      </a:r>
                    </a:p>
                  </a:txBody>
                  <a:tcPr/>
                </a:tc>
                <a:extLst>
                  <a:ext uri="{0D108BD9-81ED-4DB2-BD59-A6C34878D82A}">
                    <a16:rowId xmlns:a16="http://schemas.microsoft.com/office/drawing/2014/main" val="3606512444"/>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2923007291"/>
                  </a:ext>
                </a:extLst>
              </a:tr>
            </a:tbl>
          </a:graphicData>
        </a:graphic>
      </p:graphicFrame>
    </p:spTree>
    <p:extLst>
      <p:ext uri="{BB962C8B-B14F-4D97-AF65-F5344CB8AC3E}">
        <p14:creationId xmlns:p14="http://schemas.microsoft.com/office/powerpoint/2010/main" val="24581781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497BF-ECA4-D287-7165-51818E99BB2D}"/>
              </a:ext>
            </a:extLst>
          </p:cNvPr>
          <p:cNvSpPr>
            <a:spLocks noGrp="1"/>
          </p:cNvSpPr>
          <p:nvPr>
            <p:ph type="title"/>
          </p:nvPr>
        </p:nvSpPr>
        <p:spPr>
          <a:xfrm>
            <a:off x="323850" y="1058433"/>
            <a:ext cx="10515600" cy="1325563"/>
          </a:xfrm>
        </p:spPr>
        <p:txBody>
          <a:bodyPr>
            <a:normAutofit/>
          </a:bodyPr>
          <a:lstStyle/>
          <a:p>
            <a:r>
              <a:rPr lang="en-US" dirty="0"/>
              <a:t>2.13 Organ Procurement Program</a:t>
            </a:r>
            <a:r>
              <a:rPr lang="en-US" sz="4000" dirty="0"/>
              <a:t>-Type II</a:t>
            </a:r>
            <a:endParaRPr lang="en-US" dirty="0"/>
          </a:p>
        </p:txBody>
      </p:sp>
      <p:sp>
        <p:nvSpPr>
          <p:cNvPr id="3" name="Content Placeholder 2">
            <a:extLst>
              <a:ext uri="{FF2B5EF4-FFF2-40B4-BE49-F238E27FC236}">
                <a16:creationId xmlns:a16="http://schemas.microsoft.com/office/drawing/2014/main" id="{560CC45B-F403-6315-687F-3CE628160EF3}"/>
              </a:ext>
            </a:extLst>
          </p:cNvPr>
          <p:cNvSpPr>
            <a:spLocks noGrp="1"/>
          </p:cNvSpPr>
          <p:nvPr>
            <p:ph idx="1"/>
          </p:nvPr>
        </p:nvSpPr>
        <p:spPr>
          <a:xfrm>
            <a:off x="323850" y="2682304"/>
            <a:ext cx="11544300" cy="3803688"/>
          </a:xfrm>
        </p:spPr>
        <p:txBody>
          <a:bodyPr>
            <a:normAutofit/>
          </a:bodyPr>
          <a:lstStyle/>
          <a:p>
            <a:r>
              <a:rPr lang="en-US" sz="3200" dirty="0"/>
              <a:t>Affiliated with an organ procurement program (OPO)</a:t>
            </a:r>
          </a:p>
          <a:p>
            <a:r>
              <a:rPr lang="en-US" sz="3200" dirty="0"/>
              <a:t>Policy for notification of OPO</a:t>
            </a:r>
          </a:p>
          <a:p>
            <a:r>
              <a:rPr lang="en-US" sz="3200" dirty="0"/>
              <a:t>Brain death protocols defining clinical criteria &amp; confirmatory tests</a:t>
            </a:r>
          </a:p>
          <a:p>
            <a:endParaRPr lang="en-US" sz="3200" dirty="0"/>
          </a:p>
        </p:txBody>
      </p:sp>
      <p:pic>
        <p:nvPicPr>
          <p:cNvPr id="4" name="Picture 3">
            <a:extLst>
              <a:ext uri="{FF2B5EF4-FFF2-40B4-BE49-F238E27FC236}">
                <a16:creationId xmlns:a16="http://schemas.microsoft.com/office/drawing/2014/main" id="{9598A1CC-CA27-EEAC-91DD-A04AA20672E7}"/>
              </a:ext>
            </a:extLst>
          </p:cNvPr>
          <p:cNvPicPr>
            <a:picLocks noChangeAspect="1"/>
          </p:cNvPicPr>
          <p:nvPr/>
        </p:nvPicPr>
        <p:blipFill>
          <a:blip r:embed="rId3"/>
          <a:stretch>
            <a:fillRect/>
          </a:stretch>
        </p:blipFill>
        <p:spPr>
          <a:xfrm>
            <a:off x="9162025" y="0"/>
            <a:ext cx="3029975" cy="944962"/>
          </a:xfrm>
          <a:prstGeom prst="rect">
            <a:avLst/>
          </a:prstGeom>
        </p:spPr>
      </p:pic>
    </p:spTree>
    <p:extLst>
      <p:ext uri="{BB962C8B-B14F-4D97-AF65-F5344CB8AC3E}">
        <p14:creationId xmlns:p14="http://schemas.microsoft.com/office/powerpoint/2010/main" val="22554974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F5945-BE82-67D3-5CBD-B8C56D6A72E2}"/>
              </a:ext>
            </a:extLst>
          </p:cNvPr>
          <p:cNvSpPr>
            <a:spLocks noGrp="1"/>
          </p:cNvSpPr>
          <p:nvPr>
            <p:ph type="title"/>
          </p:nvPr>
        </p:nvSpPr>
        <p:spPr>
          <a:xfrm>
            <a:off x="209266" y="146761"/>
            <a:ext cx="12192000" cy="1325563"/>
          </a:xfrm>
        </p:spPr>
        <p:txBody>
          <a:bodyPr>
            <a:normAutofit/>
          </a:bodyPr>
          <a:lstStyle/>
          <a:p>
            <a:r>
              <a:rPr lang="en-US" sz="4000" dirty="0"/>
              <a:t>Organ Procurement Methods to Demonstrate Compliance</a:t>
            </a:r>
          </a:p>
        </p:txBody>
      </p:sp>
      <p:sp>
        <p:nvSpPr>
          <p:cNvPr id="3" name="Content Placeholder 2">
            <a:extLst>
              <a:ext uri="{FF2B5EF4-FFF2-40B4-BE49-F238E27FC236}">
                <a16:creationId xmlns:a16="http://schemas.microsoft.com/office/drawing/2014/main" id="{5E472AEC-122E-9D3D-5610-D84E82277B4D}"/>
              </a:ext>
            </a:extLst>
          </p:cNvPr>
          <p:cNvSpPr>
            <a:spLocks noGrp="1"/>
          </p:cNvSpPr>
          <p:nvPr>
            <p:ph idx="1"/>
          </p:nvPr>
        </p:nvSpPr>
        <p:spPr>
          <a:xfrm>
            <a:off x="961030" y="1472324"/>
            <a:ext cx="11021704" cy="4351338"/>
          </a:xfrm>
        </p:spPr>
        <p:txBody>
          <a:bodyPr>
            <a:normAutofit fontScale="92500" lnSpcReduction="10000"/>
          </a:bodyPr>
          <a:lstStyle/>
          <a:p>
            <a:r>
              <a:rPr lang="en-US" sz="2800" b="0" i="0" u="none" strike="noStrike" baseline="0" dirty="0">
                <a:solidFill>
                  <a:srgbClr val="000000"/>
                </a:solidFill>
                <a:latin typeface="Arial" panose="020B0604020202020204" pitchFamily="34" charset="0"/>
              </a:rPr>
              <a:t>Upload OPO affiliation agreement</a:t>
            </a:r>
          </a:p>
          <a:p>
            <a:r>
              <a:rPr lang="en-US" sz="2800" b="0" i="0" u="none" strike="noStrike" baseline="0" dirty="0">
                <a:solidFill>
                  <a:srgbClr val="000000"/>
                </a:solidFill>
                <a:latin typeface="Arial" panose="020B0604020202020204" pitchFamily="34" charset="0"/>
              </a:rPr>
              <a:t>Upload regional OPO notification policy </a:t>
            </a:r>
          </a:p>
          <a:p>
            <a:r>
              <a:rPr lang="en-US" sz="2800" b="0" i="0" u="none" strike="noStrike" baseline="0" dirty="0">
                <a:solidFill>
                  <a:srgbClr val="000000"/>
                </a:solidFill>
                <a:latin typeface="Arial" panose="020B0604020202020204" pitchFamily="34" charset="0"/>
              </a:rPr>
              <a:t>Upload protocol for brain death </a:t>
            </a:r>
          </a:p>
          <a:p>
            <a:endParaRPr lang="en-US" dirty="0">
              <a:solidFill>
                <a:srgbClr val="000000"/>
              </a:solidFill>
              <a:latin typeface="Arial" panose="020B0604020202020204" pitchFamily="34" charset="0"/>
            </a:endParaRPr>
          </a:p>
          <a:p>
            <a:pPr marL="0" indent="0">
              <a:buNone/>
            </a:pPr>
            <a:r>
              <a:rPr lang="en-US" sz="3200" dirty="0"/>
              <a:t>Additional Considerations:</a:t>
            </a:r>
          </a:p>
          <a:p>
            <a:r>
              <a:rPr lang="en-US" sz="3200" dirty="0"/>
              <a:t>Incorporate OPO activities into PI meetings</a:t>
            </a:r>
          </a:p>
          <a:p>
            <a:r>
              <a:rPr lang="en-US" sz="3200" dirty="0"/>
              <a:t>Provide ongoing education for team members:</a:t>
            </a:r>
          </a:p>
          <a:p>
            <a:pPr lvl="1"/>
            <a:r>
              <a:rPr lang="en-US" sz="2800" dirty="0"/>
              <a:t>OPO triggers </a:t>
            </a:r>
          </a:p>
          <a:p>
            <a:pPr lvl="1"/>
            <a:r>
              <a:rPr lang="en-US" sz="2800" dirty="0"/>
              <a:t>Family approach policy </a:t>
            </a:r>
          </a:p>
          <a:p>
            <a:endParaRPr lang="en-US" dirty="0"/>
          </a:p>
        </p:txBody>
      </p:sp>
    </p:spTree>
    <p:extLst>
      <p:ext uri="{BB962C8B-B14F-4D97-AF65-F5344CB8AC3E}">
        <p14:creationId xmlns:p14="http://schemas.microsoft.com/office/powerpoint/2010/main" val="7104919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D03EA-9AEB-1428-B52C-C2B46C3E1EAB}"/>
              </a:ext>
            </a:extLst>
          </p:cNvPr>
          <p:cNvSpPr>
            <a:spLocks noGrp="1"/>
          </p:cNvSpPr>
          <p:nvPr>
            <p:ph type="title"/>
          </p:nvPr>
        </p:nvSpPr>
        <p:spPr>
          <a:xfrm>
            <a:off x="24205" y="52376"/>
            <a:ext cx="10515600" cy="944962"/>
          </a:xfrm>
        </p:spPr>
        <p:txBody>
          <a:bodyPr/>
          <a:lstStyle/>
          <a:p>
            <a:r>
              <a:rPr lang="en-US" dirty="0">
                <a:solidFill>
                  <a:schemeClr val="accent6">
                    <a:lumMod val="75000"/>
                  </a:schemeClr>
                </a:solidFill>
              </a:rPr>
              <a:t>2.14 Child life Specialist-Type II </a:t>
            </a:r>
          </a:p>
        </p:txBody>
      </p:sp>
      <p:sp>
        <p:nvSpPr>
          <p:cNvPr id="3" name="Content Placeholder 2">
            <a:extLst>
              <a:ext uri="{FF2B5EF4-FFF2-40B4-BE49-F238E27FC236}">
                <a16:creationId xmlns:a16="http://schemas.microsoft.com/office/drawing/2014/main" id="{B7E05A89-3C4D-1E4D-0348-7C22FD3C065C}"/>
              </a:ext>
            </a:extLst>
          </p:cNvPr>
          <p:cNvSpPr>
            <a:spLocks noGrp="1"/>
          </p:cNvSpPr>
          <p:nvPr>
            <p:ph sz="half" idx="1"/>
          </p:nvPr>
        </p:nvSpPr>
        <p:spPr>
          <a:xfrm>
            <a:off x="263289" y="1253331"/>
            <a:ext cx="6347576" cy="2035779"/>
          </a:xfrm>
        </p:spPr>
        <p:txBody>
          <a:bodyPr>
            <a:normAutofit/>
          </a:bodyPr>
          <a:lstStyle/>
          <a:p>
            <a:r>
              <a:rPr lang="en-US" sz="3200" dirty="0"/>
              <a:t>Child Life Specialist Position</a:t>
            </a:r>
          </a:p>
          <a:p>
            <a:pPr lvl="1"/>
            <a:r>
              <a:rPr lang="en-US" sz="2800" dirty="0"/>
              <a:t>Required for all pediatric centers</a:t>
            </a:r>
          </a:p>
          <a:p>
            <a:pPr lvl="1"/>
            <a:r>
              <a:rPr lang="en-US" sz="2800" dirty="0"/>
              <a:t>Define the program scope </a:t>
            </a:r>
          </a:p>
          <a:p>
            <a:pPr lvl="1"/>
            <a:r>
              <a:rPr lang="en-US" sz="2800" dirty="0"/>
              <a:t>Define roles &amp; responsibilities (scope)</a:t>
            </a:r>
          </a:p>
          <a:p>
            <a:pPr marL="457200" lvl="1" indent="0">
              <a:buNone/>
            </a:pPr>
            <a:endParaRPr lang="en-US" sz="2800" dirty="0"/>
          </a:p>
        </p:txBody>
      </p:sp>
      <p:pic>
        <p:nvPicPr>
          <p:cNvPr id="5" name="Picture 4">
            <a:extLst>
              <a:ext uri="{FF2B5EF4-FFF2-40B4-BE49-F238E27FC236}">
                <a16:creationId xmlns:a16="http://schemas.microsoft.com/office/drawing/2014/main" id="{775BFB58-49A0-F1EF-748A-B317871FC769}"/>
              </a:ext>
            </a:extLst>
          </p:cNvPr>
          <p:cNvPicPr>
            <a:picLocks noChangeAspect="1"/>
          </p:cNvPicPr>
          <p:nvPr/>
        </p:nvPicPr>
        <p:blipFill>
          <a:blip r:embed="rId3"/>
          <a:stretch>
            <a:fillRect/>
          </a:stretch>
        </p:blipFill>
        <p:spPr>
          <a:xfrm>
            <a:off x="10474036" y="0"/>
            <a:ext cx="1693760" cy="609600"/>
          </a:xfrm>
          <a:prstGeom prst="rect">
            <a:avLst/>
          </a:prstGeom>
        </p:spPr>
      </p:pic>
      <p:pic>
        <p:nvPicPr>
          <p:cNvPr id="10" name="Content Placeholder 9" descr="Child Life Services is now Child and Family Life!">
            <a:hlinkClick r:id="rId4" tgtFrame="&quot;_blank&quot;"/>
            <a:extLst>
              <a:ext uri="{FF2B5EF4-FFF2-40B4-BE49-F238E27FC236}">
                <a16:creationId xmlns:a16="http://schemas.microsoft.com/office/drawing/2014/main" id="{740CD2DD-80E0-8B17-EBF7-8A3D5B5ED91C}"/>
              </a:ext>
            </a:extLst>
          </p:cNvPr>
          <p:cNvPicPr>
            <a:picLocks noGrp="1" noChangeAspect="1"/>
          </p:cNvPicPr>
          <p:nvPr>
            <p:ph sz="half" idx="2"/>
          </p:nvPr>
        </p:nvPicPr>
        <p:blipFill>
          <a:blip r:embed="rId5" r:link="rId6">
            <a:extLst>
              <a:ext uri="{28A0092B-C50C-407E-A947-70E740481C1C}">
                <a14:useLocalDpi xmlns:a14="http://schemas.microsoft.com/office/drawing/2010/main" val="0"/>
              </a:ext>
            </a:extLst>
          </a:blip>
          <a:srcRect/>
          <a:stretch>
            <a:fillRect/>
          </a:stretch>
        </p:blipFill>
        <p:spPr bwMode="auto">
          <a:xfrm>
            <a:off x="7241059" y="1509324"/>
            <a:ext cx="4687652" cy="3804081"/>
          </a:xfrm>
          <a:prstGeom prst="rect">
            <a:avLst/>
          </a:prstGeom>
          <a:noFill/>
          <a:ln>
            <a:noFill/>
          </a:ln>
        </p:spPr>
      </p:pic>
      <p:sp>
        <p:nvSpPr>
          <p:cNvPr id="4" name="Content Placeholder 2">
            <a:extLst>
              <a:ext uri="{FF2B5EF4-FFF2-40B4-BE49-F238E27FC236}">
                <a16:creationId xmlns:a16="http://schemas.microsoft.com/office/drawing/2014/main" id="{C960F13D-4F17-893E-19DE-9E52004F7FC3}"/>
              </a:ext>
            </a:extLst>
          </p:cNvPr>
          <p:cNvSpPr txBox="1">
            <a:spLocks/>
          </p:cNvSpPr>
          <p:nvPr/>
        </p:nvSpPr>
        <p:spPr>
          <a:xfrm>
            <a:off x="235072" y="3545103"/>
            <a:ext cx="6725286" cy="20357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Methods to demonstrate compliance</a:t>
            </a:r>
          </a:p>
          <a:p>
            <a:pPr lvl="1"/>
            <a:r>
              <a:rPr lang="en-US" sz="2800" dirty="0"/>
              <a:t>Describe scope of CLS</a:t>
            </a:r>
          </a:p>
          <a:p>
            <a:pPr lvl="1"/>
            <a:r>
              <a:rPr lang="en-US" sz="2800" dirty="0"/>
              <a:t>Upload roles and responsibilities document (job description) </a:t>
            </a:r>
          </a:p>
          <a:p>
            <a:pPr marL="457200" lvl="1" indent="0">
              <a:buFont typeface="Arial" panose="020B0604020202020204" pitchFamily="34" charset="0"/>
              <a:buNone/>
            </a:pPr>
            <a:endParaRPr lang="en-US" sz="2800" dirty="0"/>
          </a:p>
        </p:txBody>
      </p:sp>
    </p:spTree>
    <p:extLst>
      <p:ext uri="{BB962C8B-B14F-4D97-AF65-F5344CB8AC3E}">
        <p14:creationId xmlns:p14="http://schemas.microsoft.com/office/powerpoint/2010/main" val="23975678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523B9E3-22A0-FF24-8D80-CCCFB21B8890}"/>
              </a:ext>
            </a:extLst>
          </p:cNvPr>
          <p:cNvSpPr>
            <a:spLocks noGrp="1"/>
          </p:cNvSpPr>
          <p:nvPr>
            <p:ph type="title"/>
          </p:nvPr>
        </p:nvSpPr>
        <p:spPr>
          <a:xfrm>
            <a:off x="593124" y="365125"/>
            <a:ext cx="10760676" cy="1325563"/>
          </a:xfrm>
        </p:spPr>
        <p:txBody>
          <a:bodyPr/>
          <a:lstStyle/>
          <a:p>
            <a:r>
              <a:rPr lang="en-US" dirty="0"/>
              <a:t>Summary: </a:t>
            </a:r>
          </a:p>
        </p:txBody>
      </p:sp>
      <p:sp>
        <p:nvSpPr>
          <p:cNvPr id="6" name="Content Placeholder 5">
            <a:extLst>
              <a:ext uri="{FF2B5EF4-FFF2-40B4-BE49-F238E27FC236}">
                <a16:creationId xmlns:a16="http://schemas.microsoft.com/office/drawing/2014/main" id="{8B00A0EA-C1D0-9A76-4047-F724ABC6739B}"/>
              </a:ext>
            </a:extLst>
          </p:cNvPr>
          <p:cNvSpPr>
            <a:spLocks noGrp="1"/>
          </p:cNvSpPr>
          <p:nvPr>
            <p:ph idx="1"/>
          </p:nvPr>
        </p:nvSpPr>
        <p:spPr>
          <a:xfrm>
            <a:off x="751262" y="1461230"/>
            <a:ext cx="10847614" cy="4351338"/>
          </a:xfrm>
        </p:spPr>
        <p:txBody>
          <a:bodyPr>
            <a:normAutofit/>
          </a:bodyPr>
          <a:lstStyle/>
          <a:p>
            <a:pPr lvl="1">
              <a:lnSpc>
                <a:spcPct val="150000"/>
              </a:lnSpc>
            </a:pPr>
            <a:r>
              <a:rPr lang="en-US" sz="3200" dirty="0"/>
              <a:t>It starts from the top</a:t>
            </a:r>
          </a:p>
          <a:p>
            <a:pPr lvl="2">
              <a:lnSpc>
                <a:spcPct val="100000"/>
              </a:lnSpc>
            </a:pPr>
            <a:r>
              <a:rPr lang="en-US" sz="3200" dirty="0"/>
              <a:t>Trauma program must be integrated to State, Region, Local and hospital services</a:t>
            </a:r>
          </a:p>
          <a:p>
            <a:pPr lvl="2">
              <a:lnSpc>
                <a:spcPct val="150000"/>
              </a:lnSpc>
            </a:pPr>
            <a:r>
              <a:rPr lang="en-US" sz="3200" dirty="0"/>
              <a:t>Involve the administrative champion</a:t>
            </a:r>
          </a:p>
          <a:p>
            <a:pPr lvl="1">
              <a:lnSpc>
                <a:spcPct val="150000"/>
              </a:lnSpc>
            </a:pPr>
            <a:r>
              <a:rPr lang="en-US" sz="3200" dirty="0"/>
              <a:t>Understand the standards for your level center</a:t>
            </a:r>
          </a:p>
          <a:p>
            <a:pPr lvl="1">
              <a:lnSpc>
                <a:spcPct val="150000"/>
              </a:lnSpc>
            </a:pPr>
            <a:r>
              <a:rPr lang="en-US" sz="3200" dirty="0"/>
              <a:t>Know your stakeholders</a:t>
            </a:r>
          </a:p>
          <a:p>
            <a:pPr marL="0" indent="0">
              <a:buNone/>
            </a:pPr>
            <a:endParaRPr lang="en-US" sz="3600" dirty="0"/>
          </a:p>
          <a:p>
            <a:endParaRPr lang="en-US" dirty="0"/>
          </a:p>
        </p:txBody>
      </p:sp>
    </p:spTree>
    <p:extLst>
      <p:ext uri="{BB962C8B-B14F-4D97-AF65-F5344CB8AC3E}">
        <p14:creationId xmlns:p14="http://schemas.microsoft.com/office/powerpoint/2010/main" val="38229629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2DBBFE-A04F-434F-4E39-B39C85ABF8DB}"/>
              </a:ext>
            </a:extLst>
          </p:cNvPr>
          <p:cNvSpPr>
            <a:spLocks noGrp="1"/>
          </p:cNvSpPr>
          <p:nvPr>
            <p:ph type="title"/>
          </p:nvPr>
        </p:nvSpPr>
        <p:spPr>
          <a:xfrm>
            <a:off x="0" y="1774377"/>
            <a:ext cx="12192000" cy="1325563"/>
          </a:xfrm>
        </p:spPr>
        <p:txBody>
          <a:bodyPr>
            <a:normAutofit/>
          </a:bodyPr>
          <a:lstStyle/>
          <a:p>
            <a:pPr algn="ctr"/>
            <a:r>
              <a:rPr lang="en-US" sz="8800" b="1" dirty="0">
                <a:solidFill>
                  <a:schemeClr val="accent6">
                    <a:lumMod val="75000"/>
                  </a:schemeClr>
                </a:solidFill>
              </a:rPr>
              <a:t>Questions</a:t>
            </a:r>
          </a:p>
        </p:txBody>
      </p:sp>
    </p:spTree>
    <p:extLst>
      <p:ext uri="{BB962C8B-B14F-4D97-AF65-F5344CB8AC3E}">
        <p14:creationId xmlns:p14="http://schemas.microsoft.com/office/powerpoint/2010/main" val="12908865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6341C-8BD6-3341-285C-ED2DC6E0959D}"/>
              </a:ext>
            </a:extLst>
          </p:cNvPr>
          <p:cNvSpPr>
            <a:spLocks noGrp="1"/>
          </p:cNvSpPr>
          <p:nvPr>
            <p:ph type="title"/>
          </p:nvPr>
        </p:nvSpPr>
        <p:spPr/>
        <p:txBody>
          <a:bodyPr/>
          <a:lstStyle/>
          <a:p>
            <a:r>
              <a:rPr kumimoji="0" lang="en-US" sz="4400" b="1" i="0" u="none" strike="noStrike" kern="1200" cap="none" spc="0" normalizeH="0" baseline="0" noProof="0" dirty="0">
                <a:ln>
                  <a:noFill/>
                </a:ln>
                <a:solidFill>
                  <a:schemeClr val="accent6">
                    <a:lumMod val="75000"/>
                  </a:schemeClr>
                </a:solidFill>
                <a:effectLst/>
                <a:uLnTx/>
                <a:uFillTx/>
                <a:latin typeface="Calibri"/>
                <a:ea typeface="+mj-ea"/>
                <a:cs typeface="+mj-cs"/>
              </a:rPr>
              <a:t>Continuing Education</a:t>
            </a:r>
            <a:endParaRPr lang="en-US" dirty="0">
              <a:solidFill>
                <a:schemeClr val="accent6">
                  <a:lumMod val="75000"/>
                </a:schemeClr>
              </a:solidFill>
            </a:endParaRPr>
          </a:p>
        </p:txBody>
      </p:sp>
      <p:sp>
        <p:nvSpPr>
          <p:cNvPr id="3" name="Content Placeholder 2">
            <a:extLst>
              <a:ext uri="{FF2B5EF4-FFF2-40B4-BE49-F238E27FC236}">
                <a16:creationId xmlns:a16="http://schemas.microsoft.com/office/drawing/2014/main" id="{5F90C1C5-0FA7-0EE4-0116-D289F7D88EDE}"/>
              </a:ext>
            </a:extLst>
          </p:cNvPr>
          <p:cNvSpPr>
            <a:spLocks noGrp="1"/>
          </p:cNvSpPr>
          <p:nvPr>
            <p:ph idx="1"/>
          </p:nvPr>
        </p:nvSpPr>
        <p:spPr>
          <a:xfrm>
            <a:off x="838200" y="1825625"/>
            <a:ext cx="10971882" cy="4351338"/>
          </a:xfrm>
        </p:spPr>
        <p:txBody>
          <a:bodyPr/>
          <a:lstStyle/>
          <a:p>
            <a:pPr marL="0" marR="0" lvl="0" indent="0" algn="l" defTabSz="914400" rtl="0" eaLnBrk="1" fontAlgn="auto" latinLnBrk="0" hangingPunct="1">
              <a:lnSpc>
                <a:spcPct val="100000"/>
              </a:lnSpc>
              <a:spcBef>
                <a:spcPct val="20000"/>
              </a:spcBef>
              <a:spcAft>
                <a:spcPts val="0"/>
              </a:spcAft>
              <a:buClrTx/>
              <a:buSzTx/>
              <a:buNone/>
              <a:tabLst/>
              <a:defRPr/>
            </a:pPr>
            <a:r>
              <a:rPr kumimoji="0" lang="en-US" sz="4000" b="0" i="0" u="sng" strike="noStrike" kern="1200" cap="none" spc="0" normalizeH="0" baseline="0" noProof="0" dirty="0">
                <a:ln>
                  <a:noFill/>
                </a:ln>
                <a:solidFill>
                  <a:prstClr val="black"/>
                </a:solidFill>
                <a:effectLst/>
                <a:uLnTx/>
                <a:uFillTx/>
                <a:latin typeface="Calibri"/>
                <a:ea typeface="+mn-ea"/>
                <a:cs typeface="+mn-cs"/>
              </a:rPr>
              <a:t>Upon course completion: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4000" dirty="0">
                <a:solidFill>
                  <a:prstClr val="black"/>
                </a:solidFill>
                <a:latin typeface="Calibri"/>
              </a:rPr>
              <a:t>E</a:t>
            </a:r>
            <a:r>
              <a:rPr kumimoji="0" lang="en-US" sz="4000" b="0" i="0" u="none" strike="noStrike" kern="1200" cap="none" spc="0" normalizeH="0" baseline="0" noProof="0" dirty="0">
                <a:ln>
                  <a:noFill/>
                </a:ln>
                <a:solidFill>
                  <a:prstClr val="black"/>
                </a:solidFill>
                <a:effectLst/>
                <a:uLnTx/>
                <a:uFillTx/>
                <a:latin typeface="Calibri"/>
                <a:ea typeface="+mn-ea"/>
                <a:cs typeface="+mn-cs"/>
              </a:rPr>
              <a:t>mail link to online evaluation</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4000" dirty="0">
                <a:solidFill>
                  <a:prstClr val="black"/>
                </a:solidFill>
                <a:latin typeface="Calibri"/>
              </a:rPr>
              <a:t>Evaluation closes within 7 days</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4000" b="0" i="0" u="none" strike="noStrike" kern="1200" cap="none" spc="0" normalizeH="0" baseline="0" noProof="0" dirty="0">
                <a:ln>
                  <a:noFill/>
                </a:ln>
                <a:solidFill>
                  <a:prstClr val="black"/>
                </a:solidFill>
                <a:effectLst/>
                <a:uLnTx/>
                <a:uFillTx/>
                <a:latin typeface="Calibri"/>
                <a:ea typeface="+mn-ea"/>
                <a:cs typeface="+mn-cs"/>
              </a:rPr>
              <a:t>Completion </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a:ln>
                  <a:noFill/>
                </a:ln>
                <a:solidFill>
                  <a:prstClr val="black"/>
                </a:solidFill>
                <a:effectLst/>
                <a:uLnTx/>
                <a:uFillTx/>
                <a:latin typeface="Calibri"/>
                <a:ea typeface="+mn-ea"/>
                <a:cs typeface="+mn-cs"/>
              </a:rPr>
              <a:t>link to download CE certificate</a:t>
            </a:r>
          </a:p>
          <a:p>
            <a:pPr marL="0" indent="0">
              <a:buNone/>
            </a:pPr>
            <a:endParaRPr lang="en-US" dirty="0"/>
          </a:p>
        </p:txBody>
      </p:sp>
    </p:spTree>
    <p:extLst>
      <p:ext uri="{BB962C8B-B14F-4D97-AF65-F5344CB8AC3E}">
        <p14:creationId xmlns:p14="http://schemas.microsoft.com/office/powerpoint/2010/main" val="29332347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4589145-EF87-B23B-5750-0E020A0FD1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587104F-6F18-4534-9086-1965CA2EEAED}"/>
              </a:ext>
            </a:extLst>
          </p:cNvPr>
          <p:cNvSpPr>
            <a:spLocks noGrp="1"/>
          </p:cNvSpPr>
          <p:nvPr>
            <p:ph type="title"/>
          </p:nvPr>
        </p:nvSpPr>
        <p:spPr>
          <a:xfrm>
            <a:off x="322740" y="1860964"/>
            <a:ext cx="3485468" cy="4044984"/>
          </a:xfrm>
          <a:solidFill>
            <a:schemeClr val="bg1"/>
          </a:solidFill>
        </p:spPr>
        <p:txBody>
          <a:bodyPr>
            <a:normAutofit/>
          </a:bodyPr>
          <a:lstStyle/>
          <a:p>
            <a:pPr>
              <a:lnSpc>
                <a:spcPts val="5600"/>
              </a:lnSpc>
            </a:pPr>
            <a:br>
              <a:rPr lang="en-US" sz="5400" dirty="0">
                <a:latin typeface="+mn-lt"/>
              </a:rPr>
            </a:br>
            <a:r>
              <a:rPr lang="en-US" sz="4400" dirty="0">
                <a:latin typeface="+mn-lt"/>
              </a:rPr>
              <a:t>3. Facilities &amp; Equipment Resources </a:t>
            </a:r>
            <a:br>
              <a:rPr lang="en-US" sz="4000" dirty="0">
                <a:latin typeface="+mn-lt"/>
              </a:rPr>
            </a:br>
            <a:endParaRPr lang="en-US" sz="4000" dirty="0">
              <a:latin typeface="+mn-lt"/>
            </a:endParaRPr>
          </a:p>
        </p:txBody>
      </p:sp>
      <p:pic>
        <p:nvPicPr>
          <p:cNvPr id="4" name="Picture 3" descr="Text&#10;&#10;Description automatically generated">
            <a:extLst>
              <a:ext uri="{FF2B5EF4-FFF2-40B4-BE49-F238E27FC236}">
                <a16:creationId xmlns:a16="http://schemas.microsoft.com/office/drawing/2014/main" id="{11C6B804-E47A-1AF4-F2E3-06700D1337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740" y="334418"/>
            <a:ext cx="2264669" cy="1197866"/>
          </a:xfrm>
          <a:prstGeom prst="rect">
            <a:avLst/>
          </a:prstGeom>
        </p:spPr>
      </p:pic>
      <p:sp>
        <p:nvSpPr>
          <p:cNvPr id="7" name="TextBox 6">
            <a:extLst>
              <a:ext uri="{FF2B5EF4-FFF2-40B4-BE49-F238E27FC236}">
                <a16:creationId xmlns:a16="http://schemas.microsoft.com/office/drawing/2014/main" id="{C31E2929-6EBC-7A03-C2B7-AA69A255BDA0}"/>
              </a:ext>
            </a:extLst>
          </p:cNvPr>
          <p:cNvSpPr txBox="1"/>
          <p:nvPr/>
        </p:nvSpPr>
        <p:spPr>
          <a:xfrm>
            <a:off x="409471" y="5628305"/>
            <a:ext cx="6164662" cy="369332"/>
          </a:xfrm>
          <a:prstGeom prst="rect">
            <a:avLst/>
          </a:prstGeom>
          <a:noFill/>
        </p:spPr>
        <p:txBody>
          <a:bodyPr wrap="square">
            <a:spAutoFit/>
          </a:bodyPr>
          <a:lstStyle/>
          <a:p>
            <a:r>
              <a:rPr lang="en-US" dirty="0"/>
              <a:t>Content update: October 29, 2025</a:t>
            </a:r>
          </a:p>
        </p:txBody>
      </p:sp>
    </p:spTree>
    <p:extLst>
      <p:ext uri="{BB962C8B-B14F-4D97-AF65-F5344CB8AC3E}">
        <p14:creationId xmlns:p14="http://schemas.microsoft.com/office/powerpoint/2010/main" val="27724946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AC969-6B49-46D9-BBE9-039982383CB7}"/>
              </a:ext>
            </a:extLst>
          </p:cNvPr>
          <p:cNvSpPr>
            <a:spLocks noGrp="1"/>
          </p:cNvSpPr>
          <p:nvPr>
            <p:ph type="title"/>
          </p:nvPr>
        </p:nvSpPr>
        <p:spPr>
          <a:xfrm>
            <a:off x="290050" y="572406"/>
            <a:ext cx="10515600" cy="1325563"/>
          </a:xfrm>
        </p:spPr>
        <p:txBody>
          <a:bodyPr>
            <a:normAutofit/>
          </a:bodyPr>
          <a:lstStyle/>
          <a:p>
            <a:r>
              <a:rPr lang="en-US" dirty="0"/>
              <a:t>3.1 Operating Room Availability – Type I</a:t>
            </a:r>
          </a:p>
        </p:txBody>
      </p:sp>
      <p:sp>
        <p:nvSpPr>
          <p:cNvPr id="3" name="Content Placeholder 2">
            <a:extLst>
              <a:ext uri="{FF2B5EF4-FFF2-40B4-BE49-F238E27FC236}">
                <a16:creationId xmlns:a16="http://schemas.microsoft.com/office/drawing/2014/main" id="{A70DFE17-8094-44B3-8AA4-519087776D88}"/>
              </a:ext>
            </a:extLst>
          </p:cNvPr>
          <p:cNvSpPr>
            <a:spLocks noGrp="1"/>
          </p:cNvSpPr>
          <p:nvPr>
            <p:ph idx="1"/>
          </p:nvPr>
        </p:nvSpPr>
        <p:spPr>
          <a:xfrm>
            <a:off x="687325" y="1623510"/>
            <a:ext cx="10515600" cy="4351338"/>
          </a:xfrm>
        </p:spPr>
        <p:txBody>
          <a:bodyPr/>
          <a:lstStyle/>
          <a:p>
            <a:r>
              <a:rPr lang="en-US" dirty="0"/>
              <a:t>Keep OR room staffed and available within:</a:t>
            </a:r>
          </a:p>
          <a:p>
            <a:pPr lvl="1"/>
            <a:r>
              <a:rPr lang="en-US" dirty="0"/>
              <a:t>15 minutes (Level I &amp; II) </a:t>
            </a:r>
          </a:p>
          <a:p>
            <a:pPr lvl="1"/>
            <a:r>
              <a:rPr lang="en-US" dirty="0"/>
              <a:t>30 minutes (Level III)  </a:t>
            </a:r>
          </a:p>
          <a:p>
            <a:r>
              <a:rPr lang="en-US" dirty="0"/>
              <a:t>Maintain 24-hour OR staffing with 1 RN and 1 tech</a:t>
            </a:r>
          </a:p>
          <a:p>
            <a:r>
              <a:rPr lang="en-US" dirty="0"/>
              <a:t>Track OR response time (logbook, EMR, badge swipe)</a:t>
            </a:r>
          </a:p>
          <a:p>
            <a:pPr lvl="1"/>
            <a:r>
              <a:rPr lang="en-US" dirty="0"/>
              <a:t>Time of notification</a:t>
            </a:r>
          </a:p>
          <a:p>
            <a:pPr lvl="1"/>
            <a:r>
              <a:rPr lang="en-US" dirty="0"/>
              <a:t>Time of response</a:t>
            </a:r>
          </a:p>
        </p:txBody>
      </p:sp>
      <p:pic>
        <p:nvPicPr>
          <p:cNvPr id="4" name="Picture 3">
            <a:extLst>
              <a:ext uri="{FF2B5EF4-FFF2-40B4-BE49-F238E27FC236}">
                <a16:creationId xmlns:a16="http://schemas.microsoft.com/office/drawing/2014/main" id="{D344A346-16FF-4EF2-8AD0-F83A15124A15}"/>
              </a:ext>
            </a:extLst>
          </p:cNvPr>
          <p:cNvPicPr>
            <a:picLocks noChangeAspect="1"/>
          </p:cNvPicPr>
          <p:nvPr/>
        </p:nvPicPr>
        <p:blipFill>
          <a:blip r:embed="rId3"/>
          <a:stretch>
            <a:fillRect/>
          </a:stretch>
        </p:blipFill>
        <p:spPr>
          <a:xfrm>
            <a:off x="5311462" y="3955589"/>
            <a:ext cx="5849833" cy="2280844"/>
          </a:xfrm>
          <a:prstGeom prst="rect">
            <a:avLst/>
          </a:prstGeom>
        </p:spPr>
      </p:pic>
      <p:sp>
        <p:nvSpPr>
          <p:cNvPr id="5" name="Rectangle 4">
            <a:extLst>
              <a:ext uri="{FF2B5EF4-FFF2-40B4-BE49-F238E27FC236}">
                <a16:creationId xmlns:a16="http://schemas.microsoft.com/office/drawing/2014/main" id="{A0BBFE2C-D3B7-DDEF-F3DE-ADDF8AE684C5}"/>
              </a:ext>
            </a:extLst>
          </p:cNvPr>
          <p:cNvSpPr/>
          <p:nvPr/>
        </p:nvSpPr>
        <p:spPr>
          <a:xfrm>
            <a:off x="9419302" y="0"/>
            <a:ext cx="2772697" cy="621567"/>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LI, LII, LIII, PTCI, PTCII</a:t>
            </a:r>
          </a:p>
        </p:txBody>
      </p:sp>
    </p:spTree>
    <p:extLst>
      <p:ext uri="{BB962C8B-B14F-4D97-AF65-F5344CB8AC3E}">
        <p14:creationId xmlns:p14="http://schemas.microsoft.com/office/powerpoint/2010/main" val="6184037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C68C1-F48F-4387-A6DD-D6A383E1E8C3}"/>
              </a:ext>
            </a:extLst>
          </p:cNvPr>
          <p:cNvSpPr>
            <a:spLocks noGrp="1"/>
          </p:cNvSpPr>
          <p:nvPr>
            <p:ph type="title"/>
          </p:nvPr>
        </p:nvSpPr>
        <p:spPr/>
        <p:txBody>
          <a:bodyPr/>
          <a:lstStyle/>
          <a:p>
            <a:r>
              <a:rPr lang="en-US" dirty="0"/>
              <a:t>Operating Room Availability</a:t>
            </a:r>
          </a:p>
        </p:txBody>
      </p:sp>
      <p:sp>
        <p:nvSpPr>
          <p:cNvPr id="3" name="Content Placeholder 2">
            <a:extLst>
              <a:ext uri="{FF2B5EF4-FFF2-40B4-BE49-F238E27FC236}">
                <a16:creationId xmlns:a16="http://schemas.microsoft.com/office/drawing/2014/main" id="{02B830E8-7FDA-47B9-82CC-150237191B7F}"/>
              </a:ext>
            </a:extLst>
          </p:cNvPr>
          <p:cNvSpPr>
            <a:spLocks noGrp="1"/>
          </p:cNvSpPr>
          <p:nvPr>
            <p:ph idx="1"/>
          </p:nvPr>
        </p:nvSpPr>
        <p:spPr/>
        <p:txBody>
          <a:bodyPr/>
          <a:lstStyle/>
          <a:p>
            <a:r>
              <a:rPr lang="en-US" dirty="0"/>
              <a:t>Maintain an OR staffing policy</a:t>
            </a:r>
          </a:p>
          <a:p>
            <a:r>
              <a:rPr lang="en-US" dirty="0"/>
              <a:t>Document notification and response times</a:t>
            </a:r>
          </a:p>
          <a:p>
            <a:r>
              <a:rPr lang="en-US" dirty="0"/>
              <a:t>Monitor delays through PIPS </a:t>
            </a:r>
          </a:p>
          <a:p>
            <a:pPr lvl="1"/>
            <a:r>
              <a:rPr lang="en-US" dirty="0"/>
              <a:t>Monthly dashboard</a:t>
            </a:r>
          </a:p>
          <a:p>
            <a:pPr lvl="1"/>
            <a:r>
              <a:rPr lang="en-US" dirty="0"/>
              <a:t>Quality indicator for Delay to OR Room Availability</a:t>
            </a:r>
          </a:p>
          <a:p>
            <a:pPr lvl="1"/>
            <a:r>
              <a:rPr lang="en-US" dirty="0"/>
              <a:t>Trend delays</a:t>
            </a:r>
          </a:p>
          <a:p>
            <a:r>
              <a:rPr lang="en-US" dirty="0"/>
              <a:t>Show the process during the site visit</a:t>
            </a:r>
          </a:p>
          <a:p>
            <a:endParaRPr lang="en-US" dirty="0"/>
          </a:p>
        </p:txBody>
      </p:sp>
    </p:spTree>
    <p:extLst>
      <p:ext uri="{BB962C8B-B14F-4D97-AF65-F5344CB8AC3E}">
        <p14:creationId xmlns:p14="http://schemas.microsoft.com/office/powerpoint/2010/main" val="13974431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847CA-D36B-4856-98A1-27974E4DA0AC}"/>
              </a:ext>
            </a:extLst>
          </p:cNvPr>
          <p:cNvSpPr>
            <a:spLocks noGrp="1"/>
          </p:cNvSpPr>
          <p:nvPr>
            <p:ph type="title"/>
          </p:nvPr>
        </p:nvSpPr>
        <p:spPr>
          <a:xfrm>
            <a:off x="739775" y="604822"/>
            <a:ext cx="10515600" cy="1325563"/>
          </a:xfrm>
        </p:spPr>
        <p:txBody>
          <a:bodyPr>
            <a:normAutofit/>
          </a:bodyPr>
          <a:lstStyle/>
          <a:p>
            <a:r>
              <a:rPr lang="en-US" dirty="0">
                <a:solidFill>
                  <a:schemeClr val="accent6">
                    <a:lumMod val="50000"/>
                  </a:schemeClr>
                </a:solidFill>
              </a:rPr>
              <a:t>3.2 Additional Operating Room – Type II</a:t>
            </a:r>
          </a:p>
        </p:txBody>
      </p:sp>
      <p:sp>
        <p:nvSpPr>
          <p:cNvPr id="4" name="Content Placeholder 3">
            <a:extLst>
              <a:ext uri="{FF2B5EF4-FFF2-40B4-BE49-F238E27FC236}">
                <a16:creationId xmlns:a16="http://schemas.microsoft.com/office/drawing/2014/main" id="{E76849CC-0B47-43BA-9748-18143377C823}"/>
              </a:ext>
            </a:extLst>
          </p:cNvPr>
          <p:cNvSpPr>
            <a:spLocks noGrp="1"/>
          </p:cNvSpPr>
          <p:nvPr>
            <p:ph sz="half" idx="2"/>
          </p:nvPr>
        </p:nvSpPr>
        <p:spPr>
          <a:xfrm>
            <a:off x="839788" y="2088859"/>
            <a:ext cx="5157787" cy="4100804"/>
          </a:xfrm>
        </p:spPr>
        <p:txBody>
          <a:bodyPr/>
          <a:lstStyle/>
          <a:p>
            <a:r>
              <a:rPr lang="en-US" dirty="0"/>
              <a:t>If the first OR is occupied, an additional OR must be staffed and available for an emergent surgical intervention</a:t>
            </a:r>
          </a:p>
          <a:p>
            <a:r>
              <a:rPr lang="en-US" dirty="0"/>
              <a:t>Staffing includes nursing and anesthesia</a:t>
            </a:r>
          </a:p>
          <a:p>
            <a:endParaRPr lang="en-US" dirty="0"/>
          </a:p>
        </p:txBody>
      </p:sp>
      <p:sp>
        <p:nvSpPr>
          <p:cNvPr id="6" name="Content Placeholder 5">
            <a:extLst>
              <a:ext uri="{FF2B5EF4-FFF2-40B4-BE49-F238E27FC236}">
                <a16:creationId xmlns:a16="http://schemas.microsoft.com/office/drawing/2014/main" id="{B23A9B44-F315-4DA2-AD70-D2517C93F11D}"/>
              </a:ext>
            </a:extLst>
          </p:cNvPr>
          <p:cNvSpPr>
            <a:spLocks noGrp="1"/>
          </p:cNvSpPr>
          <p:nvPr>
            <p:ph sz="quarter" idx="4"/>
          </p:nvPr>
        </p:nvSpPr>
        <p:spPr>
          <a:xfrm>
            <a:off x="6172200" y="2107954"/>
            <a:ext cx="5183188" cy="3684588"/>
          </a:xfrm>
        </p:spPr>
        <p:txBody>
          <a:bodyPr/>
          <a:lstStyle/>
          <a:p>
            <a:r>
              <a:rPr lang="en-US" dirty="0"/>
              <a:t>Measured through</a:t>
            </a:r>
          </a:p>
          <a:p>
            <a:pPr lvl="1"/>
            <a:r>
              <a:rPr lang="en-US" dirty="0"/>
              <a:t>OR policies outline the process, staffing &amp; expectations for preparing a second OR</a:t>
            </a:r>
          </a:p>
          <a:p>
            <a:pPr lvl="1"/>
            <a:r>
              <a:rPr lang="en-US" dirty="0"/>
              <a:t>Defined for regular working hours and after hours</a:t>
            </a:r>
          </a:p>
        </p:txBody>
      </p:sp>
      <p:sp>
        <p:nvSpPr>
          <p:cNvPr id="3" name="Rectangle 2">
            <a:extLst>
              <a:ext uri="{FF2B5EF4-FFF2-40B4-BE49-F238E27FC236}">
                <a16:creationId xmlns:a16="http://schemas.microsoft.com/office/drawing/2014/main" id="{A6F99BAD-034D-A089-9DBF-EE773DAA6455}"/>
              </a:ext>
            </a:extLst>
          </p:cNvPr>
          <p:cNvSpPr/>
          <p:nvPr/>
        </p:nvSpPr>
        <p:spPr>
          <a:xfrm>
            <a:off x="9121422" y="-10633"/>
            <a:ext cx="3070578" cy="839972"/>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LI, LII, PTCI, PTCII</a:t>
            </a:r>
          </a:p>
        </p:txBody>
      </p:sp>
    </p:spTree>
    <p:extLst>
      <p:ext uri="{BB962C8B-B14F-4D97-AF65-F5344CB8AC3E}">
        <p14:creationId xmlns:p14="http://schemas.microsoft.com/office/powerpoint/2010/main" val="32932883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C7687-02F0-40BF-9AEE-B0585F591577}"/>
              </a:ext>
            </a:extLst>
          </p:cNvPr>
          <p:cNvSpPr>
            <a:spLocks noGrp="1"/>
          </p:cNvSpPr>
          <p:nvPr>
            <p:ph type="title"/>
          </p:nvPr>
        </p:nvSpPr>
        <p:spPr>
          <a:xfrm>
            <a:off x="343691" y="969500"/>
            <a:ext cx="11067472" cy="1325563"/>
          </a:xfrm>
        </p:spPr>
        <p:txBody>
          <a:bodyPr>
            <a:normAutofit fontScale="90000"/>
          </a:bodyPr>
          <a:lstStyle/>
          <a:p>
            <a:r>
              <a:rPr lang="en-US" dirty="0"/>
              <a:t>3.3 Operating Room for Orthopaedic Trauma Care – Type II</a:t>
            </a:r>
          </a:p>
        </p:txBody>
      </p:sp>
      <p:sp>
        <p:nvSpPr>
          <p:cNvPr id="3" name="Content Placeholder 2">
            <a:extLst>
              <a:ext uri="{FF2B5EF4-FFF2-40B4-BE49-F238E27FC236}">
                <a16:creationId xmlns:a16="http://schemas.microsoft.com/office/drawing/2014/main" id="{6228680D-DAC7-4ED6-AE66-D2AA1386DD3C}"/>
              </a:ext>
            </a:extLst>
          </p:cNvPr>
          <p:cNvSpPr>
            <a:spLocks noGrp="1"/>
          </p:cNvSpPr>
          <p:nvPr>
            <p:ph idx="1"/>
          </p:nvPr>
        </p:nvSpPr>
        <p:spPr>
          <a:xfrm>
            <a:off x="459998" y="2295063"/>
            <a:ext cx="11583614" cy="2654012"/>
          </a:xfrm>
        </p:spPr>
        <p:txBody>
          <a:bodyPr>
            <a:normAutofit/>
          </a:bodyPr>
          <a:lstStyle/>
          <a:p>
            <a:pPr marL="0" indent="0">
              <a:buNone/>
            </a:pPr>
            <a:r>
              <a:rPr lang="en-US" sz="2700" b="1" dirty="0"/>
              <a:t>Level I &amp; II</a:t>
            </a:r>
          </a:p>
          <a:p>
            <a:r>
              <a:rPr lang="en-US" sz="2700" u="sng" dirty="0"/>
              <a:t>Dedicated OR prioritized for fracture care </a:t>
            </a:r>
            <a:r>
              <a:rPr lang="en-US" sz="2700" dirty="0"/>
              <a:t>for nonemergent orthopaedic trauma.</a:t>
            </a:r>
          </a:p>
          <a:p>
            <a:pPr marL="0" indent="0">
              <a:buNone/>
            </a:pPr>
            <a:r>
              <a:rPr lang="en-US" sz="2700" b="1" dirty="0"/>
              <a:t>Level III</a:t>
            </a:r>
          </a:p>
          <a:p>
            <a:r>
              <a:rPr lang="en-US" sz="2700" u="sng" dirty="0"/>
              <a:t>OR access made available </a:t>
            </a:r>
            <a:r>
              <a:rPr lang="en-US" sz="2700" dirty="0"/>
              <a:t>for nonemergent orthopaedic trauma. </a:t>
            </a:r>
          </a:p>
          <a:p>
            <a:endParaRPr lang="en-US" dirty="0"/>
          </a:p>
          <a:p>
            <a:endParaRPr lang="en-US" dirty="0"/>
          </a:p>
        </p:txBody>
      </p:sp>
      <p:sp>
        <p:nvSpPr>
          <p:cNvPr id="4" name="Rectangle 3">
            <a:extLst>
              <a:ext uri="{FF2B5EF4-FFF2-40B4-BE49-F238E27FC236}">
                <a16:creationId xmlns:a16="http://schemas.microsoft.com/office/drawing/2014/main" id="{B788A1A8-3949-C27A-F31F-79A02603C219}"/>
              </a:ext>
            </a:extLst>
          </p:cNvPr>
          <p:cNvSpPr/>
          <p:nvPr/>
        </p:nvSpPr>
        <p:spPr>
          <a:xfrm>
            <a:off x="9121422" y="-10633"/>
            <a:ext cx="3070578" cy="839972"/>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LI, LII, LIII, PTCI, PTCII</a:t>
            </a:r>
          </a:p>
        </p:txBody>
      </p:sp>
    </p:spTree>
    <p:extLst>
      <p:ext uri="{BB962C8B-B14F-4D97-AF65-F5344CB8AC3E}">
        <p14:creationId xmlns:p14="http://schemas.microsoft.com/office/powerpoint/2010/main" val="33728156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B56D1-B660-4EA9-AC51-AEDD2303CAF8}"/>
              </a:ext>
            </a:extLst>
          </p:cNvPr>
          <p:cNvSpPr>
            <a:spLocks noGrp="1"/>
          </p:cNvSpPr>
          <p:nvPr>
            <p:ph type="title"/>
          </p:nvPr>
        </p:nvSpPr>
        <p:spPr>
          <a:xfrm>
            <a:off x="176980" y="255638"/>
            <a:ext cx="10310545" cy="1295790"/>
          </a:xfrm>
        </p:spPr>
        <p:txBody>
          <a:bodyPr>
            <a:normAutofit/>
          </a:bodyPr>
          <a:lstStyle/>
          <a:p>
            <a:r>
              <a:rPr lang="en-US" sz="4000" dirty="0"/>
              <a:t>3.3 Nonemergent Orthopaedic Room Access</a:t>
            </a:r>
          </a:p>
        </p:txBody>
      </p:sp>
      <p:sp>
        <p:nvSpPr>
          <p:cNvPr id="3" name="Content Placeholder 2">
            <a:extLst>
              <a:ext uri="{FF2B5EF4-FFF2-40B4-BE49-F238E27FC236}">
                <a16:creationId xmlns:a16="http://schemas.microsoft.com/office/drawing/2014/main" id="{C34B0EFD-C496-413C-ACAD-9D3EE6FC6AC0}"/>
              </a:ext>
            </a:extLst>
          </p:cNvPr>
          <p:cNvSpPr>
            <a:spLocks noGrp="1"/>
          </p:cNvSpPr>
          <p:nvPr>
            <p:ph idx="1"/>
          </p:nvPr>
        </p:nvSpPr>
        <p:spPr>
          <a:xfrm>
            <a:off x="374985" y="1551428"/>
            <a:ext cx="11442030" cy="4351338"/>
          </a:xfrm>
        </p:spPr>
        <p:txBody>
          <a:bodyPr>
            <a:normAutofit/>
          </a:bodyPr>
          <a:lstStyle/>
          <a:p>
            <a:r>
              <a:rPr lang="en-US" dirty="0"/>
              <a:t>Maintain orthopaedic room for </a:t>
            </a:r>
            <a:r>
              <a:rPr lang="en-US" u="sng" dirty="0"/>
              <a:t>prioritizing </a:t>
            </a:r>
            <a:r>
              <a:rPr lang="en-US" dirty="0"/>
              <a:t>trauma care</a:t>
            </a:r>
          </a:p>
          <a:p>
            <a:r>
              <a:rPr lang="en-US" dirty="0"/>
              <a:t>Ability to add cases as needed</a:t>
            </a:r>
          </a:p>
          <a:p>
            <a:r>
              <a:rPr lang="en-US" dirty="0"/>
              <a:t>Enable timely operative repair of:</a:t>
            </a:r>
          </a:p>
          <a:p>
            <a:pPr lvl="1"/>
            <a:r>
              <a:rPr lang="en-US" dirty="0"/>
              <a:t>open fractures </a:t>
            </a:r>
          </a:p>
          <a:p>
            <a:pPr lvl="1"/>
            <a:r>
              <a:rPr lang="en-US" dirty="0"/>
              <a:t>femur fractures </a:t>
            </a:r>
          </a:p>
          <a:p>
            <a:pPr lvl="1"/>
            <a:r>
              <a:rPr lang="en-US" dirty="0"/>
              <a:t>hip fractures</a:t>
            </a:r>
          </a:p>
          <a:p>
            <a:r>
              <a:rPr lang="en-US" dirty="0"/>
              <a:t>Monitor timeliness through PIPS </a:t>
            </a:r>
          </a:p>
          <a:p>
            <a:r>
              <a:rPr lang="en-US" dirty="0"/>
              <a:t>Measured through the orthopedic OR schedules</a:t>
            </a:r>
          </a:p>
          <a:p>
            <a:r>
              <a:rPr lang="en-US" dirty="0"/>
              <a:t>Written OR policy</a:t>
            </a:r>
          </a:p>
          <a:p>
            <a:pPr marL="0" indent="0">
              <a:buNone/>
            </a:pPr>
            <a:endParaRPr lang="en-US" dirty="0"/>
          </a:p>
          <a:p>
            <a:endParaRPr lang="en-US" dirty="0"/>
          </a:p>
          <a:p>
            <a:endParaRPr lang="en-US" dirty="0"/>
          </a:p>
        </p:txBody>
      </p:sp>
      <p:sp>
        <p:nvSpPr>
          <p:cNvPr id="4" name="Rectangle 3">
            <a:extLst>
              <a:ext uri="{FF2B5EF4-FFF2-40B4-BE49-F238E27FC236}">
                <a16:creationId xmlns:a16="http://schemas.microsoft.com/office/drawing/2014/main" id="{E87CC33B-91AD-7F8C-EFE7-E5615CE1357D}"/>
              </a:ext>
            </a:extLst>
          </p:cNvPr>
          <p:cNvSpPr/>
          <p:nvPr/>
        </p:nvSpPr>
        <p:spPr>
          <a:xfrm>
            <a:off x="9370142" y="-10633"/>
            <a:ext cx="2821858" cy="600568"/>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LI, LII, LIII, PTCI, PTCII</a:t>
            </a:r>
          </a:p>
        </p:txBody>
      </p:sp>
    </p:spTree>
    <p:extLst>
      <p:ext uri="{BB962C8B-B14F-4D97-AF65-F5344CB8AC3E}">
        <p14:creationId xmlns:p14="http://schemas.microsoft.com/office/powerpoint/2010/main" val="9321923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F0DFB-4054-4E7B-B17C-6A2E3FA9C717}"/>
              </a:ext>
            </a:extLst>
          </p:cNvPr>
          <p:cNvSpPr>
            <a:spLocks noGrp="1"/>
          </p:cNvSpPr>
          <p:nvPr>
            <p:ph type="title"/>
          </p:nvPr>
        </p:nvSpPr>
        <p:spPr/>
        <p:txBody>
          <a:bodyPr>
            <a:normAutofit/>
          </a:bodyPr>
          <a:lstStyle/>
          <a:p>
            <a:r>
              <a:rPr lang="en-US" sz="4000" dirty="0"/>
              <a:t>3.4 Blood Products – Type I</a:t>
            </a:r>
          </a:p>
        </p:txBody>
      </p:sp>
      <p:sp>
        <p:nvSpPr>
          <p:cNvPr id="3" name="Content Placeholder 2">
            <a:extLst>
              <a:ext uri="{FF2B5EF4-FFF2-40B4-BE49-F238E27FC236}">
                <a16:creationId xmlns:a16="http://schemas.microsoft.com/office/drawing/2014/main" id="{2D9A66AA-58CD-4496-839A-35DCD75595B0}"/>
              </a:ext>
            </a:extLst>
          </p:cNvPr>
          <p:cNvSpPr>
            <a:spLocks noGrp="1"/>
          </p:cNvSpPr>
          <p:nvPr>
            <p:ph idx="1"/>
          </p:nvPr>
        </p:nvSpPr>
        <p:spPr>
          <a:xfrm>
            <a:off x="838200" y="1498183"/>
            <a:ext cx="10515600" cy="4351338"/>
          </a:xfrm>
        </p:spPr>
        <p:txBody>
          <a:bodyPr/>
          <a:lstStyle/>
          <a:p>
            <a:pPr marL="0" indent="0">
              <a:buNone/>
            </a:pPr>
            <a:r>
              <a:rPr lang="en-US" b="1" dirty="0"/>
              <a:t>Level I and II Centers</a:t>
            </a:r>
          </a:p>
          <a:p>
            <a:r>
              <a:rPr lang="en-US" dirty="0"/>
              <a:t>Must have an adequate supply of [PRC, FFP/plasma, PLTs]</a:t>
            </a:r>
          </a:p>
          <a:p>
            <a:pPr marL="0" indent="0">
              <a:buNone/>
            </a:pPr>
            <a:r>
              <a:rPr lang="en-US" b="1" dirty="0"/>
              <a:t>LeveI III Centers </a:t>
            </a:r>
          </a:p>
          <a:p>
            <a:r>
              <a:rPr lang="en-US" dirty="0"/>
              <a:t>Must have an adequate supply of [PRBCs, FFP/plasma] </a:t>
            </a:r>
          </a:p>
          <a:p>
            <a:endParaRPr lang="en-US" dirty="0"/>
          </a:p>
          <a:p>
            <a:pPr>
              <a:buFont typeface="Wingdings" panose="05000000000000000000" pitchFamily="2" charset="2"/>
              <a:buChar char="ü"/>
            </a:pPr>
            <a:r>
              <a:rPr lang="en-US" dirty="0"/>
              <a:t>Maintain adequate supply to meet facility needs</a:t>
            </a:r>
          </a:p>
          <a:p>
            <a:pPr>
              <a:buFont typeface="Wingdings" panose="05000000000000000000" pitchFamily="2" charset="2"/>
              <a:buChar char="ü"/>
            </a:pPr>
            <a:r>
              <a:rPr lang="en-US" dirty="0"/>
              <a:t>PIPS:  review and monitor MTP</a:t>
            </a:r>
          </a:p>
          <a:p>
            <a:pPr lvl="1">
              <a:buFont typeface="Wingdings" panose="05000000000000000000" pitchFamily="2" charset="2"/>
              <a:buChar char="ü"/>
            </a:pPr>
            <a:r>
              <a:rPr lang="en-US" dirty="0"/>
              <a:t>Product timeliness, product access, product ratios</a:t>
            </a:r>
          </a:p>
        </p:txBody>
      </p:sp>
      <p:pic>
        <p:nvPicPr>
          <p:cNvPr id="4" name="Picture 3">
            <a:extLst>
              <a:ext uri="{FF2B5EF4-FFF2-40B4-BE49-F238E27FC236}">
                <a16:creationId xmlns:a16="http://schemas.microsoft.com/office/drawing/2014/main" id="{FF7B8AC1-2020-E5EF-1B39-01EFCD4D9D3A}"/>
              </a:ext>
            </a:extLst>
          </p:cNvPr>
          <p:cNvPicPr>
            <a:picLocks noChangeAspect="1"/>
          </p:cNvPicPr>
          <p:nvPr/>
        </p:nvPicPr>
        <p:blipFill>
          <a:blip r:embed="rId3"/>
          <a:stretch>
            <a:fillRect/>
          </a:stretch>
        </p:blipFill>
        <p:spPr>
          <a:xfrm>
            <a:off x="9252155" y="0"/>
            <a:ext cx="2939845" cy="688258"/>
          </a:xfrm>
          <a:prstGeom prst="rect">
            <a:avLst/>
          </a:prstGeom>
        </p:spPr>
      </p:pic>
    </p:spTree>
    <p:extLst>
      <p:ext uri="{BB962C8B-B14F-4D97-AF65-F5344CB8AC3E}">
        <p14:creationId xmlns:p14="http://schemas.microsoft.com/office/powerpoint/2010/main" val="30212876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46FCF31-D847-BAB7-36CD-C52E4A30FBB7}"/>
              </a:ext>
            </a:extLst>
          </p:cNvPr>
          <p:cNvSpPr>
            <a:spLocks noGrp="1"/>
          </p:cNvSpPr>
          <p:nvPr>
            <p:ph type="title"/>
          </p:nvPr>
        </p:nvSpPr>
        <p:spPr>
          <a:xfrm>
            <a:off x="838200" y="365125"/>
            <a:ext cx="6444916" cy="656907"/>
          </a:xfrm>
        </p:spPr>
        <p:txBody>
          <a:bodyPr>
            <a:normAutofit fontScale="90000"/>
          </a:bodyPr>
          <a:lstStyle/>
          <a:p>
            <a:r>
              <a:rPr lang="en-US" sz="4800" dirty="0">
                <a:solidFill>
                  <a:schemeClr val="accent6">
                    <a:lumMod val="50000"/>
                  </a:schemeClr>
                </a:solidFill>
              </a:rPr>
              <a:t>3.5 Medical Imaging – Type I</a:t>
            </a:r>
            <a:endParaRPr lang="en-US" dirty="0"/>
          </a:p>
        </p:txBody>
      </p:sp>
      <p:graphicFrame>
        <p:nvGraphicFramePr>
          <p:cNvPr id="12" name="Table 12">
            <a:extLst>
              <a:ext uri="{FF2B5EF4-FFF2-40B4-BE49-F238E27FC236}">
                <a16:creationId xmlns:a16="http://schemas.microsoft.com/office/drawing/2014/main" id="{BF1AA89A-4C3F-4853-3FB9-EC392E592BDE}"/>
              </a:ext>
            </a:extLst>
          </p:cNvPr>
          <p:cNvGraphicFramePr>
            <a:graphicFrameLocks noGrp="1"/>
          </p:cNvGraphicFramePr>
          <p:nvPr>
            <p:ph idx="1"/>
          </p:nvPr>
        </p:nvGraphicFramePr>
        <p:xfrm>
          <a:off x="838200" y="1145257"/>
          <a:ext cx="10515600" cy="4145280"/>
        </p:xfrm>
        <a:graphic>
          <a:graphicData uri="http://schemas.openxmlformats.org/drawingml/2006/table">
            <a:tbl>
              <a:tblPr firstRow="1" bandRow="1">
                <a:tableStyleId>{5940675A-B579-460E-94D1-54222C63F5DA}</a:tableStyleId>
              </a:tblPr>
              <a:tblGrid>
                <a:gridCol w="3505200">
                  <a:extLst>
                    <a:ext uri="{9D8B030D-6E8A-4147-A177-3AD203B41FA5}">
                      <a16:colId xmlns:a16="http://schemas.microsoft.com/office/drawing/2014/main" val="4209490690"/>
                    </a:ext>
                  </a:extLst>
                </a:gridCol>
                <a:gridCol w="3505200">
                  <a:extLst>
                    <a:ext uri="{9D8B030D-6E8A-4147-A177-3AD203B41FA5}">
                      <a16:colId xmlns:a16="http://schemas.microsoft.com/office/drawing/2014/main" val="1916202081"/>
                    </a:ext>
                  </a:extLst>
                </a:gridCol>
                <a:gridCol w="3505200">
                  <a:extLst>
                    <a:ext uri="{9D8B030D-6E8A-4147-A177-3AD203B41FA5}">
                      <a16:colId xmlns:a16="http://schemas.microsoft.com/office/drawing/2014/main" val="1444146728"/>
                    </a:ext>
                  </a:extLst>
                </a:gridCol>
              </a:tblGrid>
              <a:tr h="370840">
                <a:tc gridSpan="3">
                  <a:txBody>
                    <a:bodyPr/>
                    <a:lstStyle/>
                    <a:p>
                      <a:pPr algn="ctr"/>
                      <a:r>
                        <a:rPr lang="en-US" sz="2800" b="1" dirty="0"/>
                        <a:t>Availability Requirements</a:t>
                      </a:r>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53968287"/>
                  </a:ext>
                </a:extLst>
              </a:tr>
              <a:tr h="370840">
                <a:tc>
                  <a:txBody>
                    <a:bodyPr/>
                    <a:lstStyle/>
                    <a:p>
                      <a:endParaRPr lang="en-US" sz="2800" dirty="0"/>
                    </a:p>
                  </a:txBody>
                  <a:tcPr/>
                </a:tc>
                <a:tc>
                  <a:txBody>
                    <a:bodyPr/>
                    <a:lstStyle/>
                    <a:p>
                      <a:r>
                        <a:rPr lang="en-US" sz="2800" b="1" dirty="0"/>
                        <a:t>Level I and II </a:t>
                      </a:r>
                    </a:p>
                  </a:txBody>
                  <a:tcPr/>
                </a:tc>
                <a:tc>
                  <a:txBody>
                    <a:bodyPr/>
                    <a:lstStyle/>
                    <a:p>
                      <a:r>
                        <a:rPr lang="en-US" sz="2800" b="1" dirty="0"/>
                        <a:t>Level III </a:t>
                      </a:r>
                    </a:p>
                  </a:txBody>
                  <a:tcPr/>
                </a:tc>
                <a:extLst>
                  <a:ext uri="{0D108BD9-81ED-4DB2-BD59-A6C34878D82A}">
                    <a16:rowId xmlns:a16="http://schemas.microsoft.com/office/drawing/2014/main" val="1062678827"/>
                  </a:ext>
                </a:extLst>
              </a:tr>
              <a:tr h="370840">
                <a:tc>
                  <a:txBody>
                    <a:bodyPr/>
                    <a:lstStyle/>
                    <a:p>
                      <a:r>
                        <a:rPr lang="en-US" sz="2800" dirty="0"/>
                        <a:t>Imaging available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t>24 </a:t>
                      </a:r>
                      <a:r>
                        <a:rPr lang="en-US" sz="2800" dirty="0" err="1"/>
                        <a:t>hr</a:t>
                      </a:r>
                      <a:r>
                        <a:rPr lang="en-US" sz="2800" dirty="0"/>
                        <a:t>/day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t>24 </a:t>
                      </a:r>
                      <a:r>
                        <a:rPr lang="en-US" sz="2800" dirty="0" err="1"/>
                        <a:t>hr</a:t>
                      </a:r>
                      <a:r>
                        <a:rPr lang="en-US" sz="2800" dirty="0"/>
                        <a:t>/day</a:t>
                      </a:r>
                    </a:p>
                  </a:txBody>
                  <a:tcPr/>
                </a:tc>
                <a:extLst>
                  <a:ext uri="{0D108BD9-81ED-4DB2-BD59-A6C34878D82A}">
                    <a16:rowId xmlns:a16="http://schemas.microsoft.com/office/drawing/2014/main" val="813806557"/>
                  </a:ext>
                </a:extLst>
              </a:tr>
              <a:tr h="370840">
                <a:tc>
                  <a:txBody>
                    <a:bodyPr/>
                    <a:lstStyle/>
                    <a:p>
                      <a:r>
                        <a:rPr lang="en-US" sz="2800" dirty="0"/>
                        <a:t>X-rays</a:t>
                      </a:r>
                    </a:p>
                  </a:txBody>
                  <a:tcPr/>
                </a:tc>
                <a:tc>
                  <a:txBody>
                    <a:bodyPr/>
                    <a:lstStyle/>
                    <a:p>
                      <a:r>
                        <a:rPr lang="en-US" sz="2800" dirty="0"/>
                        <a:t>15 min</a:t>
                      </a:r>
                    </a:p>
                  </a:txBody>
                  <a:tcPr/>
                </a:tc>
                <a:tc>
                  <a:txBody>
                    <a:bodyPr/>
                    <a:lstStyle/>
                    <a:p>
                      <a:r>
                        <a:rPr lang="en-US" sz="2800" dirty="0"/>
                        <a:t>30 min</a:t>
                      </a:r>
                    </a:p>
                  </a:txBody>
                  <a:tcPr/>
                </a:tc>
                <a:extLst>
                  <a:ext uri="{0D108BD9-81ED-4DB2-BD59-A6C34878D82A}">
                    <a16:rowId xmlns:a16="http://schemas.microsoft.com/office/drawing/2014/main" val="1490962017"/>
                  </a:ext>
                </a:extLst>
              </a:tr>
              <a:tr h="370840">
                <a:tc>
                  <a:txBody>
                    <a:bodyPr/>
                    <a:lstStyle/>
                    <a:p>
                      <a:r>
                        <a:rPr lang="en-US" sz="2800" dirty="0"/>
                        <a:t>CT</a:t>
                      </a:r>
                    </a:p>
                  </a:txBody>
                  <a:tcPr/>
                </a:tc>
                <a:tc>
                  <a:txBody>
                    <a:bodyPr/>
                    <a:lstStyle/>
                    <a:p>
                      <a:r>
                        <a:rPr lang="en-US" sz="2800" dirty="0"/>
                        <a:t>15 min</a:t>
                      </a:r>
                    </a:p>
                  </a:txBody>
                  <a:tcPr/>
                </a:tc>
                <a:tc>
                  <a:txBody>
                    <a:bodyPr/>
                    <a:lstStyle/>
                    <a:p>
                      <a:r>
                        <a:rPr lang="en-US" sz="2800" dirty="0"/>
                        <a:t>30 min</a:t>
                      </a:r>
                    </a:p>
                  </a:txBody>
                  <a:tcPr/>
                </a:tc>
                <a:extLst>
                  <a:ext uri="{0D108BD9-81ED-4DB2-BD59-A6C34878D82A}">
                    <a16:rowId xmlns:a16="http://schemas.microsoft.com/office/drawing/2014/main" val="2507424132"/>
                  </a:ext>
                </a:extLst>
              </a:tr>
              <a:tr h="370840">
                <a:tc>
                  <a:txBody>
                    <a:bodyPr/>
                    <a:lstStyle/>
                    <a:p>
                      <a:r>
                        <a:rPr lang="en-US" sz="2800" dirty="0"/>
                        <a:t>US (point of care)</a:t>
                      </a:r>
                    </a:p>
                  </a:txBody>
                  <a:tcPr/>
                </a:tc>
                <a:tc>
                  <a:txBody>
                    <a:bodyPr/>
                    <a:lstStyle/>
                    <a:p>
                      <a:r>
                        <a:rPr lang="en-US" sz="2800" dirty="0"/>
                        <a:t>15 min</a:t>
                      </a:r>
                    </a:p>
                  </a:txBody>
                  <a:tcPr/>
                </a:tc>
                <a:tc>
                  <a:txBody>
                    <a:bodyPr/>
                    <a:lstStyle/>
                    <a:p>
                      <a:r>
                        <a:rPr lang="en-US" sz="2800" dirty="0"/>
                        <a:t>15 min</a:t>
                      </a:r>
                    </a:p>
                  </a:txBody>
                  <a:tcPr/>
                </a:tc>
                <a:extLst>
                  <a:ext uri="{0D108BD9-81ED-4DB2-BD59-A6C34878D82A}">
                    <a16:rowId xmlns:a16="http://schemas.microsoft.com/office/drawing/2014/main" val="46002620"/>
                  </a:ext>
                </a:extLst>
              </a:tr>
              <a:tr h="414388">
                <a:tc>
                  <a:txBody>
                    <a:bodyPr/>
                    <a:lstStyle/>
                    <a:p>
                      <a:r>
                        <a:rPr lang="en-US" sz="2800" dirty="0"/>
                        <a:t>IR</a:t>
                      </a:r>
                    </a:p>
                  </a:txBody>
                  <a:tcPr/>
                </a:tc>
                <a:tc>
                  <a:txBody>
                    <a:bodyPr/>
                    <a:lstStyle/>
                    <a:p>
                      <a:r>
                        <a:rPr lang="en-US" sz="2800" dirty="0"/>
                        <a:t>60 min</a:t>
                      </a:r>
                    </a:p>
                  </a:txBody>
                  <a:tcPr/>
                </a:tc>
                <a:tc>
                  <a:txBody>
                    <a:bodyPr/>
                    <a:lstStyle/>
                    <a:p>
                      <a:endParaRPr lang="en-US" sz="2800"/>
                    </a:p>
                  </a:txBody>
                  <a:tcPr/>
                </a:tc>
                <a:extLst>
                  <a:ext uri="{0D108BD9-81ED-4DB2-BD59-A6C34878D82A}">
                    <a16:rowId xmlns:a16="http://schemas.microsoft.com/office/drawing/2014/main" val="2761513090"/>
                  </a:ext>
                </a:extLst>
              </a:tr>
              <a:tr h="370840">
                <a:tc>
                  <a:txBody>
                    <a:bodyPr/>
                    <a:lstStyle/>
                    <a:p>
                      <a:r>
                        <a:rPr lang="en-US" sz="2800" dirty="0"/>
                        <a:t>MRI</a:t>
                      </a:r>
                    </a:p>
                  </a:txBody>
                  <a:tcPr/>
                </a:tc>
                <a:tc>
                  <a:txBody>
                    <a:bodyPr/>
                    <a:lstStyle/>
                    <a:p>
                      <a:r>
                        <a:rPr lang="en-US" sz="2800" dirty="0"/>
                        <a:t>2 </a:t>
                      </a:r>
                      <a:r>
                        <a:rPr lang="en-US" sz="2800" dirty="0" err="1"/>
                        <a:t>hr</a:t>
                      </a:r>
                      <a:endParaRPr lang="en-US" sz="2800" dirty="0"/>
                    </a:p>
                  </a:txBody>
                  <a:tcPr/>
                </a:tc>
                <a:tc>
                  <a:txBody>
                    <a:bodyPr/>
                    <a:lstStyle/>
                    <a:p>
                      <a:endParaRPr lang="en-US" sz="2800" dirty="0"/>
                    </a:p>
                  </a:txBody>
                  <a:tcPr/>
                </a:tc>
                <a:extLst>
                  <a:ext uri="{0D108BD9-81ED-4DB2-BD59-A6C34878D82A}">
                    <a16:rowId xmlns:a16="http://schemas.microsoft.com/office/drawing/2014/main" val="199062176"/>
                  </a:ext>
                </a:extLst>
              </a:tr>
            </a:tbl>
          </a:graphicData>
        </a:graphic>
      </p:graphicFrame>
      <p:pic>
        <p:nvPicPr>
          <p:cNvPr id="15" name="Picture 14">
            <a:extLst>
              <a:ext uri="{FF2B5EF4-FFF2-40B4-BE49-F238E27FC236}">
                <a16:creationId xmlns:a16="http://schemas.microsoft.com/office/drawing/2014/main" id="{E3418CC1-18A1-30AB-EDFA-97F4E0ECEC57}"/>
              </a:ext>
            </a:extLst>
          </p:cNvPr>
          <p:cNvPicPr>
            <a:picLocks noChangeAspect="1"/>
          </p:cNvPicPr>
          <p:nvPr/>
        </p:nvPicPr>
        <p:blipFill>
          <a:blip r:embed="rId3"/>
          <a:stretch>
            <a:fillRect/>
          </a:stretch>
        </p:blipFill>
        <p:spPr>
          <a:xfrm>
            <a:off x="9107157" y="0"/>
            <a:ext cx="3084843" cy="853514"/>
          </a:xfrm>
          <a:prstGeom prst="rect">
            <a:avLst/>
          </a:prstGeom>
        </p:spPr>
      </p:pic>
    </p:spTree>
    <p:extLst>
      <p:ext uri="{BB962C8B-B14F-4D97-AF65-F5344CB8AC3E}">
        <p14:creationId xmlns:p14="http://schemas.microsoft.com/office/powerpoint/2010/main" val="27962908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DBDD9-6BA9-454D-80E2-88A3A571A436}"/>
              </a:ext>
            </a:extLst>
          </p:cNvPr>
          <p:cNvSpPr>
            <a:spLocks noGrp="1"/>
          </p:cNvSpPr>
          <p:nvPr>
            <p:ph type="title"/>
          </p:nvPr>
        </p:nvSpPr>
        <p:spPr>
          <a:xfrm>
            <a:off x="228600" y="609600"/>
            <a:ext cx="10515600" cy="926360"/>
          </a:xfrm>
        </p:spPr>
        <p:txBody>
          <a:bodyPr anchor="ctr">
            <a:normAutofit/>
          </a:bodyPr>
          <a:lstStyle/>
          <a:p>
            <a:r>
              <a:rPr lang="en-US" sz="4000" dirty="0">
                <a:solidFill>
                  <a:schemeClr val="accent6">
                    <a:lumMod val="50000"/>
                  </a:schemeClr>
                </a:solidFill>
              </a:rPr>
              <a:t>3.6 Radiology Imaging Remote Access – Type II  </a:t>
            </a:r>
            <a:endParaRPr lang="en-US" sz="4000" dirty="0">
              <a:solidFill>
                <a:schemeClr val="accent6">
                  <a:lumMod val="50000"/>
                </a:schemeClr>
              </a:solidFill>
              <a:highlight>
                <a:srgbClr val="FFFF00"/>
              </a:highlight>
            </a:endParaRPr>
          </a:p>
        </p:txBody>
      </p:sp>
      <p:pic>
        <p:nvPicPr>
          <p:cNvPr id="1026" name="Picture 2" descr="US Small, Medium Businesses Show Interest in the Cloud - ExecutiveBiz">
            <a:extLst>
              <a:ext uri="{FF2B5EF4-FFF2-40B4-BE49-F238E27FC236}">
                <a16:creationId xmlns:a16="http://schemas.microsoft.com/office/drawing/2014/main" id="{938C997B-4F9C-470F-83AC-CB0118C1599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299" r="3916" b="-2"/>
          <a:stretch/>
        </p:blipFill>
        <p:spPr bwMode="auto">
          <a:xfrm>
            <a:off x="893746" y="1867414"/>
            <a:ext cx="3996371" cy="3356022"/>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0EDCDD97-5D1E-4CFB-A9F9-64100F4F09A9}"/>
              </a:ext>
            </a:extLst>
          </p:cNvPr>
          <p:cNvSpPr>
            <a:spLocks noGrp="1"/>
          </p:cNvSpPr>
          <p:nvPr>
            <p:ph sz="half" idx="2"/>
          </p:nvPr>
        </p:nvSpPr>
        <p:spPr>
          <a:xfrm>
            <a:off x="5486400" y="1825625"/>
            <a:ext cx="5867400" cy="4351338"/>
          </a:xfrm>
        </p:spPr>
        <p:txBody>
          <a:bodyPr>
            <a:normAutofit/>
          </a:bodyPr>
          <a:lstStyle/>
          <a:p>
            <a:r>
              <a:rPr lang="en-US" dirty="0"/>
              <a:t>Must have a mechanism to </a:t>
            </a:r>
            <a:r>
              <a:rPr lang="en-US" u="sng" dirty="0"/>
              <a:t>remotely view </a:t>
            </a:r>
            <a:r>
              <a:rPr lang="en-US" dirty="0"/>
              <a:t>radiographic images from referring hospitals within their catchment area</a:t>
            </a:r>
          </a:p>
          <a:p>
            <a:r>
              <a:rPr lang="en-US" dirty="0"/>
              <a:t>Can include email, phone app, picture archiving, and communications (PACS)</a:t>
            </a:r>
          </a:p>
        </p:txBody>
      </p:sp>
      <p:pic>
        <p:nvPicPr>
          <p:cNvPr id="4" name="Picture 3">
            <a:extLst>
              <a:ext uri="{FF2B5EF4-FFF2-40B4-BE49-F238E27FC236}">
                <a16:creationId xmlns:a16="http://schemas.microsoft.com/office/drawing/2014/main" id="{B9E66323-190C-10E2-C5ED-F8774B621BB9}"/>
              </a:ext>
            </a:extLst>
          </p:cNvPr>
          <p:cNvPicPr>
            <a:picLocks noChangeAspect="1"/>
          </p:cNvPicPr>
          <p:nvPr/>
        </p:nvPicPr>
        <p:blipFill>
          <a:blip r:embed="rId4"/>
          <a:stretch>
            <a:fillRect/>
          </a:stretch>
        </p:blipFill>
        <p:spPr>
          <a:xfrm>
            <a:off x="9488129" y="0"/>
            <a:ext cx="2703871" cy="681037"/>
          </a:xfrm>
          <a:prstGeom prst="rect">
            <a:avLst/>
          </a:prstGeom>
        </p:spPr>
      </p:pic>
    </p:spTree>
    <p:extLst>
      <p:ext uri="{BB962C8B-B14F-4D97-AF65-F5344CB8AC3E}">
        <p14:creationId xmlns:p14="http://schemas.microsoft.com/office/powerpoint/2010/main" val="1616229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C20D4-B82E-4581-9AEA-D4F478EEB468}"/>
              </a:ext>
            </a:extLst>
          </p:cNvPr>
          <p:cNvSpPr>
            <a:spLocks noGrp="1"/>
          </p:cNvSpPr>
          <p:nvPr>
            <p:ph type="ctrTitle"/>
          </p:nvPr>
        </p:nvSpPr>
        <p:spPr>
          <a:xfrm>
            <a:off x="782320" y="592974"/>
            <a:ext cx="9144000" cy="844982"/>
          </a:xfrm>
        </p:spPr>
        <p:txBody>
          <a:bodyPr anchor="b">
            <a:normAutofit/>
          </a:bodyPr>
          <a:lstStyle/>
          <a:p>
            <a:pPr algn="l"/>
            <a:r>
              <a:rPr lang="en-US" sz="4800" dirty="0">
                <a:solidFill>
                  <a:schemeClr val="accent6">
                    <a:lumMod val="50000"/>
                  </a:schemeClr>
                </a:solidFill>
              </a:rPr>
              <a:t>Formal Definition of III-N Center</a:t>
            </a:r>
          </a:p>
        </p:txBody>
      </p:sp>
      <p:sp>
        <p:nvSpPr>
          <p:cNvPr id="3" name="Content Placeholder 2">
            <a:extLst>
              <a:ext uri="{FF2B5EF4-FFF2-40B4-BE49-F238E27FC236}">
                <a16:creationId xmlns:a16="http://schemas.microsoft.com/office/drawing/2014/main" id="{F6804D0E-F0DF-4AF8-BEE2-14B62CE89F06}"/>
              </a:ext>
            </a:extLst>
          </p:cNvPr>
          <p:cNvSpPr>
            <a:spLocks noGrp="1"/>
          </p:cNvSpPr>
          <p:nvPr>
            <p:ph type="subTitle" idx="1"/>
          </p:nvPr>
        </p:nvSpPr>
        <p:spPr>
          <a:xfrm>
            <a:off x="782320" y="2304351"/>
            <a:ext cx="10413999" cy="2893291"/>
          </a:xfrm>
        </p:spPr>
        <p:txBody>
          <a:bodyPr>
            <a:normAutofit/>
          </a:bodyPr>
          <a:lstStyle/>
          <a:p>
            <a:r>
              <a:rPr lang="en-US" sz="3200" dirty="0"/>
              <a:t>A Level III center that provides neurotrauma care for patients with </a:t>
            </a:r>
            <a:r>
              <a:rPr lang="en-US" sz="3200" u="sng" dirty="0"/>
              <a:t>moderate</a:t>
            </a:r>
            <a:r>
              <a:rPr lang="en-US" sz="3200" dirty="0"/>
              <a:t> to </a:t>
            </a:r>
            <a:r>
              <a:rPr lang="en-US" sz="3200" u="sng" dirty="0"/>
              <a:t>severe </a:t>
            </a:r>
            <a:r>
              <a:rPr lang="en-US" sz="3200" dirty="0"/>
              <a:t>TBI (GCS of </a:t>
            </a:r>
            <a:r>
              <a:rPr lang="en-US" sz="3200" u="sng" dirty="0"/>
              <a:t>&lt;</a:t>
            </a:r>
            <a:r>
              <a:rPr lang="en-US" sz="3200" dirty="0"/>
              <a:t>12) at ED arrival</a:t>
            </a:r>
          </a:p>
        </p:txBody>
      </p:sp>
    </p:spTree>
    <p:extLst>
      <p:ext uri="{BB962C8B-B14F-4D97-AF65-F5344CB8AC3E}">
        <p14:creationId xmlns:p14="http://schemas.microsoft.com/office/powerpoint/2010/main" val="23746777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DDC8C-28CB-2DA6-B7B0-381E1CD6A843}"/>
              </a:ext>
            </a:extLst>
          </p:cNvPr>
          <p:cNvSpPr>
            <a:spLocks noGrp="1"/>
          </p:cNvSpPr>
          <p:nvPr>
            <p:ph type="title"/>
          </p:nvPr>
        </p:nvSpPr>
        <p:spPr/>
        <p:txBody>
          <a:bodyPr/>
          <a:lstStyle/>
          <a:p>
            <a:r>
              <a:rPr lang="en-US" dirty="0"/>
              <a:t>Continuing Nurse Education   </a:t>
            </a:r>
          </a:p>
        </p:txBody>
      </p:sp>
      <p:sp>
        <p:nvSpPr>
          <p:cNvPr id="3" name="Content Placeholder 2">
            <a:extLst>
              <a:ext uri="{FF2B5EF4-FFF2-40B4-BE49-F238E27FC236}">
                <a16:creationId xmlns:a16="http://schemas.microsoft.com/office/drawing/2014/main" id="{21C34E12-CA58-A29E-E987-80C5ECEB45A9}"/>
              </a:ext>
            </a:extLst>
          </p:cNvPr>
          <p:cNvSpPr>
            <a:spLocks noGrp="1"/>
          </p:cNvSpPr>
          <p:nvPr>
            <p:ph idx="1"/>
          </p:nvPr>
        </p:nvSpPr>
        <p:spPr>
          <a:xfrm>
            <a:off x="838200" y="1825625"/>
            <a:ext cx="10515600" cy="4351338"/>
          </a:xfrm>
        </p:spPr>
        <p:txBody>
          <a:bodyPr>
            <a:norm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Society of Trauma Nurses is an accredited provider of nursing continuing professional development by: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schemeClr val="accent1"/>
                </a:solidFill>
                <a:effectLst/>
                <a:uLnTx/>
                <a:uFillTx/>
                <a:latin typeface="Calibri"/>
                <a:ea typeface="+mn-ea"/>
                <a:cs typeface="Arial" panose="020B0604020202020204" pitchFamily="34" charset="0"/>
              </a:rPr>
              <a:t>American Nurses Credentialing Center’s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schemeClr val="accent1"/>
                </a:solidFill>
                <a:effectLst/>
                <a:uLnTx/>
                <a:uFillTx/>
                <a:latin typeface="Calibri"/>
                <a:ea typeface="+mn-ea"/>
                <a:cs typeface="Arial" panose="020B0604020202020204" pitchFamily="34" charset="0"/>
              </a:rPr>
              <a:t>Commission on Accreditation</a:t>
            </a:r>
            <a:endParaRPr kumimoji="0" lang="en-US" altLang="en-US" sz="36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This event has been awarded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i="0" u="sng" strike="noStrike" kern="1200" cap="none" spc="0" normalizeH="0" baseline="0" noProof="0" dirty="0">
                <a:ln>
                  <a:noFill/>
                </a:ln>
                <a:solidFill>
                  <a:srgbClr val="000000"/>
                </a:solidFill>
                <a:effectLst/>
                <a:uLnTx/>
                <a:uFillTx/>
                <a:latin typeface="Calibri"/>
                <a:ea typeface="+mn-ea"/>
                <a:cs typeface="Arial" panose="020B0604020202020204" pitchFamily="34" charset="0"/>
              </a:rPr>
              <a:t>6.3</a:t>
            </a:r>
            <a:r>
              <a:rPr kumimoji="0" lang="en-US" altLang="en-US" sz="36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 contact hours.</a:t>
            </a:r>
          </a:p>
          <a:p>
            <a:endParaRPr lang="en-US" dirty="0"/>
          </a:p>
        </p:txBody>
      </p:sp>
    </p:spTree>
    <p:extLst>
      <p:ext uri="{BB962C8B-B14F-4D97-AF65-F5344CB8AC3E}">
        <p14:creationId xmlns:p14="http://schemas.microsoft.com/office/powerpoint/2010/main" val="27930304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95E13-5311-4148-B723-BC95F682FEF0}"/>
              </a:ext>
            </a:extLst>
          </p:cNvPr>
          <p:cNvSpPr>
            <a:spLocks noGrp="1"/>
          </p:cNvSpPr>
          <p:nvPr>
            <p:ph type="title"/>
          </p:nvPr>
        </p:nvSpPr>
        <p:spPr>
          <a:xfrm>
            <a:off x="591875" y="510686"/>
            <a:ext cx="10515600" cy="1325563"/>
          </a:xfrm>
        </p:spPr>
        <p:txBody>
          <a:bodyPr anchor="ctr">
            <a:normAutofit/>
          </a:bodyPr>
          <a:lstStyle/>
          <a:p>
            <a:r>
              <a:rPr lang="en-US" dirty="0"/>
              <a:t>3.7 Cerebral Monitoring – Type I</a:t>
            </a:r>
          </a:p>
        </p:txBody>
      </p:sp>
      <p:graphicFrame>
        <p:nvGraphicFramePr>
          <p:cNvPr id="5" name="Content Placeholder 2">
            <a:extLst>
              <a:ext uri="{FF2B5EF4-FFF2-40B4-BE49-F238E27FC236}">
                <a16:creationId xmlns:a16="http://schemas.microsoft.com/office/drawing/2014/main" id="{AD8AC5F7-34C7-F937-9AFC-E4B28F6F987E}"/>
              </a:ext>
            </a:extLst>
          </p:cNvPr>
          <p:cNvGraphicFramePr>
            <a:graphicFrameLocks noGrp="1"/>
          </p:cNvGraphicFramePr>
          <p:nvPr>
            <p:ph idx="1"/>
          </p:nvPr>
        </p:nvGraphicFramePr>
        <p:xfrm>
          <a:off x="838200" y="1253331"/>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a:extLst>
              <a:ext uri="{FF2B5EF4-FFF2-40B4-BE49-F238E27FC236}">
                <a16:creationId xmlns:a16="http://schemas.microsoft.com/office/drawing/2014/main" id="{F3A49A72-C4BE-5692-8657-464B5B9B9930}"/>
              </a:ext>
            </a:extLst>
          </p:cNvPr>
          <p:cNvSpPr/>
          <p:nvPr/>
        </p:nvSpPr>
        <p:spPr>
          <a:xfrm>
            <a:off x="9121422" y="-10633"/>
            <a:ext cx="3070578" cy="839972"/>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LI, LII, LIII-N, PTCI, PTCII</a:t>
            </a:r>
          </a:p>
        </p:txBody>
      </p:sp>
    </p:spTree>
    <p:extLst>
      <p:ext uri="{BB962C8B-B14F-4D97-AF65-F5344CB8AC3E}">
        <p14:creationId xmlns:p14="http://schemas.microsoft.com/office/powerpoint/2010/main" val="10182005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9F914-F155-4DCF-81FC-C1C38D416F41}"/>
              </a:ext>
            </a:extLst>
          </p:cNvPr>
          <p:cNvSpPr>
            <a:spLocks noGrp="1"/>
          </p:cNvSpPr>
          <p:nvPr>
            <p:ph type="title"/>
          </p:nvPr>
        </p:nvSpPr>
        <p:spPr>
          <a:xfrm>
            <a:off x="390236" y="588950"/>
            <a:ext cx="10744202" cy="1325563"/>
          </a:xfrm>
        </p:spPr>
        <p:txBody>
          <a:bodyPr anchor="ctr">
            <a:normAutofit fontScale="90000"/>
          </a:bodyPr>
          <a:lstStyle/>
          <a:p>
            <a:r>
              <a:rPr lang="en-US" dirty="0">
                <a:solidFill>
                  <a:schemeClr val="accent6">
                    <a:lumMod val="50000"/>
                  </a:schemeClr>
                </a:solidFill>
              </a:rPr>
              <a:t>3.8 Cardiopulmonary Bypass Equipment – Type II</a:t>
            </a:r>
          </a:p>
        </p:txBody>
      </p:sp>
      <p:graphicFrame>
        <p:nvGraphicFramePr>
          <p:cNvPr id="20" name="Content Placeholder 2">
            <a:extLst>
              <a:ext uri="{FF2B5EF4-FFF2-40B4-BE49-F238E27FC236}">
                <a16:creationId xmlns:a16="http://schemas.microsoft.com/office/drawing/2014/main" id="{6DC57ECA-0C0F-808B-244E-B2DD1E995967}"/>
              </a:ext>
            </a:extLst>
          </p:cNvPr>
          <p:cNvGraphicFramePr>
            <a:graphicFrameLocks noGrp="1"/>
          </p:cNvGraphicFramePr>
          <p:nvPr>
            <p:ph sz="half" idx="1"/>
          </p:nvPr>
        </p:nvGraphicFramePr>
        <p:xfrm>
          <a:off x="838200" y="1825625"/>
          <a:ext cx="5181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3" name="Content Placeholder 2">
            <a:extLst>
              <a:ext uri="{FF2B5EF4-FFF2-40B4-BE49-F238E27FC236}">
                <a16:creationId xmlns:a16="http://schemas.microsoft.com/office/drawing/2014/main" id="{A55EB7B2-E065-49BC-B0DB-11FFCCDFDD1A}"/>
              </a:ext>
            </a:extLst>
          </p:cNvPr>
          <p:cNvGraphicFramePr>
            <a:graphicFrameLocks/>
          </p:cNvGraphicFramePr>
          <p:nvPr/>
        </p:nvGraphicFramePr>
        <p:xfrm>
          <a:off x="6324600" y="1825625"/>
          <a:ext cx="5181600" cy="435133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3" name="Rectangle 2">
            <a:extLst>
              <a:ext uri="{FF2B5EF4-FFF2-40B4-BE49-F238E27FC236}">
                <a16:creationId xmlns:a16="http://schemas.microsoft.com/office/drawing/2014/main" id="{7D813147-B2B0-FF14-6440-7C58B8FB5A24}"/>
              </a:ext>
            </a:extLst>
          </p:cNvPr>
          <p:cNvSpPr/>
          <p:nvPr/>
        </p:nvSpPr>
        <p:spPr>
          <a:xfrm>
            <a:off x="9360310" y="0"/>
            <a:ext cx="2831690" cy="58895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LI, LII, PTCI, PTCII</a:t>
            </a:r>
          </a:p>
        </p:txBody>
      </p:sp>
    </p:spTree>
    <p:extLst>
      <p:ext uri="{BB962C8B-B14F-4D97-AF65-F5344CB8AC3E}">
        <p14:creationId xmlns:p14="http://schemas.microsoft.com/office/powerpoint/2010/main" val="33656024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14F48-06B5-497C-A85A-57C1C9670F40}"/>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620E1EB0-463B-4819-92CE-94D246F7E98E}"/>
              </a:ext>
            </a:extLst>
          </p:cNvPr>
          <p:cNvSpPr>
            <a:spLocks noGrp="1"/>
          </p:cNvSpPr>
          <p:nvPr>
            <p:ph idx="1"/>
          </p:nvPr>
        </p:nvSpPr>
        <p:spPr>
          <a:xfrm>
            <a:off x="711200" y="1486958"/>
            <a:ext cx="10515600" cy="4351338"/>
          </a:xfrm>
        </p:spPr>
        <p:txBody>
          <a:bodyPr/>
          <a:lstStyle/>
          <a:p>
            <a:r>
              <a:rPr lang="en-US" dirty="0"/>
              <a:t>Maintain key facilities, services, and equipment</a:t>
            </a:r>
          </a:p>
          <a:p>
            <a:r>
              <a:rPr lang="en-US" dirty="0"/>
              <a:t>Understand your resources and limitations</a:t>
            </a:r>
          </a:p>
          <a:p>
            <a:r>
              <a:rPr lang="en-US" dirty="0"/>
              <a:t>Develop contingency plans when resources are encumbered or unavailable</a:t>
            </a:r>
          </a:p>
          <a:p>
            <a:r>
              <a:rPr lang="en-US" dirty="0"/>
              <a:t>Review through the PIPS program</a:t>
            </a:r>
          </a:p>
          <a:p>
            <a:pPr marL="0" indent="0">
              <a:buNone/>
            </a:pPr>
            <a:endParaRPr lang="en-US" dirty="0"/>
          </a:p>
          <a:p>
            <a:endParaRPr lang="en-US" dirty="0"/>
          </a:p>
        </p:txBody>
      </p:sp>
    </p:spTree>
    <p:extLst>
      <p:ext uri="{BB962C8B-B14F-4D97-AF65-F5344CB8AC3E}">
        <p14:creationId xmlns:p14="http://schemas.microsoft.com/office/powerpoint/2010/main" val="144139940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7D7234-9669-6F0C-C6E5-05151E8727A4}"/>
              </a:ext>
            </a:extLst>
          </p:cNvPr>
          <p:cNvSpPr>
            <a:spLocks noGrp="1"/>
          </p:cNvSpPr>
          <p:nvPr>
            <p:ph idx="1"/>
          </p:nvPr>
        </p:nvSpPr>
        <p:spPr/>
        <p:txBody>
          <a:bodyPr>
            <a:normAutofit/>
          </a:bodyPr>
          <a:lstStyle/>
          <a:p>
            <a:pPr marL="0" indent="0" algn="ctr">
              <a:buNone/>
            </a:pPr>
            <a:endParaRPr lang="en-US" sz="7200" dirty="0">
              <a:solidFill>
                <a:schemeClr val="accent6">
                  <a:lumMod val="75000"/>
                </a:schemeClr>
              </a:solidFill>
            </a:endParaRPr>
          </a:p>
          <a:p>
            <a:pPr marL="0" indent="0" algn="ctr">
              <a:buNone/>
            </a:pPr>
            <a:r>
              <a:rPr lang="en-US" sz="7200" dirty="0">
                <a:solidFill>
                  <a:schemeClr val="accent6">
                    <a:lumMod val="75000"/>
                  </a:schemeClr>
                </a:solidFill>
              </a:rPr>
              <a:t>Questions</a:t>
            </a:r>
          </a:p>
        </p:txBody>
      </p:sp>
    </p:spTree>
    <p:extLst>
      <p:ext uri="{BB962C8B-B14F-4D97-AF65-F5344CB8AC3E}">
        <p14:creationId xmlns:p14="http://schemas.microsoft.com/office/powerpoint/2010/main" val="18139286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4589145-EF87-B23B-5750-0E020A0FD1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332"/>
            <a:ext cx="12192000" cy="6858000"/>
          </a:xfrm>
          <a:prstGeom prst="rect">
            <a:avLst/>
          </a:prstGeom>
        </p:spPr>
      </p:pic>
      <p:sp>
        <p:nvSpPr>
          <p:cNvPr id="2" name="Title 1">
            <a:extLst>
              <a:ext uri="{FF2B5EF4-FFF2-40B4-BE49-F238E27FC236}">
                <a16:creationId xmlns:a16="http://schemas.microsoft.com/office/drawing/2014/main" id="{0587104F-6F18-4534-9086-1965CA2EEAED}"/>
              </a:ext>
            </a:extLst>
          </p:cNvPr>
          <p:cNvSpPr>
            <a:spLocks noGrp="1"/>
          </p:cNvSpPr>
          <p:nvPr>
            <p:ph type="title"/>
          </p:nvPr>
        </p:nvSpPr>
        <p:spPr>
          <a:xfrm>
            <a:off x="252723" y="1860965"/>
            <a:ext cx="3660909" cy="1677764"/>
          </a:xfrm>
        </p:spPr>
        <p:txBody>
          <a:bodyPr>
            <a:normAutofit/>
          </a:bodyPr>
          <a:lstStyle/>
          <a:p>
            <a:pPr>
              <a:lnSpc>
                <a:spcPts val="5600"/>
              </a:lnSpc>
            </a:pPr>
            <a:r>
              <a:rPr lang="en-US" sz="4400" dirty="0">
                <a:latin typeface="+mn-lt"/>
              </a:rPr>
              <a:t>4.</a:t>
            </a:r>
            <a:r>
              <a:rPr lang="en-US" sz="5400" dirty="0">
                <a:latin typeface="+mn-lt"/>
              </a:rPr>
              <a:t> </a:t>
            </a:r>
            <a:r>
              <a:rPr lang="en-US" sz="4400" dirty="0">
                <a:latin typeface="+mn-lt"/>
              </a:rPr>
              <a:t>Personnel  </a:t>
            </a:r>
            <a:br>
              <a:rPr lang="en-US" sz="4400" dirty="0">
                <a:latin typeface="+mn-lt"/>
              </a:rPr>
            </a:br>
            <a:r>
              <a:rPr lang="en-US" sz="4400" dirty="0">
                <a:latin typeface="+mn-lt"/>
              </a:rPr>
              <a:t>and Services</a:t>
            </a:r>
          </a:p>
        </p:txBody>
      </p:sp>
      <p:pic>
        <p:nvPicPr>
          <p:cNvPr id="4" name="Picture 3" descr="Text&#10;&#10;Description automatically generated">
            <a:extLst>
              <a:ext uri="{FF2B5EF4-FFF2-40B4-BE49-F238E27FC236}">
                <a16:creationId xmlns:a16="http://schemas.microsoft.com/office/drawing/2014/main" id="{11C6B804-E47A-1AF4-F2E3-06700D1337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740" y="334418"/>
            <a:ext cx="2264669" cy="1197866"/>
          </a:xfrm>
          <a:prstGeom prst="rect">
            <a:avLst/>
          </a:prstGeom>
        </p:spPr>
      </p:pic>
      <p:sp>
        <p:nvSpPr>
          <p:cNvPr id="3" name="TextBox 2">
            <a:extLst>
              <a:ext uri="{FF2B5EF4-FFF2-40B4-BE49-F238E27FC236}">
                <a16:creationId xmlns:a16="http://schemas.microsoft.com/office/drawing/2014/main" id="{6EAE511F-8EEF-C31F-D1BA-619A05BEBB99}"/>
              </a:ext>
            </a:extLst>
          </p:cNvPr>
          <p:cNvSpPr txBox="1"/>
          <p:nvPr/>
        </p:nvSpPr>
        <p:spPr>
          <a:xfrm>
            <a:off x="322740" y="5674617"/>
            <a:ext cx="3660909" cy="369332"/>
          </a:xfrm>
          <a:prstGeom prst="rect">
            <a:avLst/>
          </a:prstGeom>
          <a:noFill/>
        </p:spPr>
        <p:txBody>
          <a:bodyPr wrap="square" rtlCol="0">
            <a:spAutoFit/>
          </a:bodyPr>
          <a:lstStyle/>
          <a:p>
            <a:r>
              <a:rPr lang="en-US" dirty="0"/>
              <a:t>Content update: October 29, 2025</a:t>
            </a:r>
          </a:p>
        </p:txBody>
      </p:sp>
    </p:spTree>
    <p:extLst>
      <p:ext uri="{BB962C8B-B14F-4D97-AF65-F5344CB8AC3E}">
        <p14:creationId xmlns:p14="http://schemas.microsoft.com/office/powerpoint/2010/main" val="38605238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78213-DBFE-4A78-9F94-04EE968BEE8F}"/>
              </a:ext>
            </a:extLst>
          </p:cNvPr>
          <p:cNvSpPr>
            <a:spLocks noGrp="1"/>
          </p:cNvSpPr>
          <p:nvPr>
            <p:ph type="title"/>
          </p:nvPr>
        </p:nvSpPr>
        <p:spPr>
          <a:xfrm>
            <a:off x="838200" y="4750"/>
            <a:ext cx="6855691" cy="924295"/>
          </a:xfrm>
        </p:spPr>
        <p:txBody>
          <a:bodyPr/>
          <a:lstStyle/>
          <a:p>
            <a:r>
              <a:rPr lang="en-US" dirty="0"/>
              <a:t>Personnel and Services</a:t>
            </a:r>
          </a:p>
        </p:txBody>
      </p:sp>
      <p:sp>
        <p:nvSpPr>
          <p:cNvPr id="3" name="Content Placeholder 2">
            <a:extLst>
              <a:ext uri="{FF2B5EF4-FFF2-40B4-BE49-F238E27FC236}">
                <a16:creationId xmlns:a16="http://schemas.microsoft.com/office/drawing/2014/main" id="{AB87BADF-5A69-4C26-8407-1730BCB72D64}"/>
              </a:ext>
            </a:extLst>
          </p:cNvPr>
          <p:cNvSpPr>
            <a:spLocks noGrp="1"/>
          </p:cNvSpPr>
          <p:nvPr>
            <p:ph idx="1"/>
          </p:nvPr>
        </p:nvSpPr>
        <p:spPr>
          <a:xfrm>
            <a:off x="838200" y="929045"/>
            <a:ext cx="10515600" cy="4351338"/>
          </a:xfrm>
        </p:spPr>
        <p:txBody>
          <a:bodyPr>
            <a:normAutofit/>
          </a:bodyPr>
          <a:lstStyle/>
          <a:p>
            <a:r>
              <a:rPr lang="en-US" dirty="0"/>
              <a:t>Primary and backup Trauma Surgeon call schedules</a:t>
            </a:r>
          </a:p>
          <a:p>
            <a:r>
              <a:rPr lang="en-US" dirty="0"/>
              <a:t>Specialty Liaison Care</a:t>
            </a:r>
          </a:p>
          <a:p>
            <a:pPr lvl="1"/>
            <a:r>
              <a:rPr lang="en-US" dirty="0"/>
              <a:t>Emergency Medicine</a:t>
            </a:r>
          </a:p>
          <a:p>
            <a:pPr lvl="1"/>
            <a:r>
              <a:rPr lang="en-US" dirty="0"/>
              <a:t>Neurosurgery </a:t>
            </a:r>
          </a:p>
          <a:p>
            <a:pPr lvl="1"/>
            <a:r>
              <a:rPr lang="en-US" dirty="0"/>
              <a:t>Orthopedic Surgery</a:t>
            </a:r>
          </a:p>
          <a:p>
            <a:pPr lvl="1"/>
            <a:r>
              <a:rPr lang="en-US" dirty="0"/>
              <a:t>Anesthesia</a:t>
            </a:r>
          </a:p>
          <a:p>
            <a:pPr lvl="1"/>
            <a:r>
              <a:rPr lang="en-US" dirty="0"/>
              <a:t>Radiology- Interventional radiology</a:t>
            </a:r>
          </a:p>
          <a:p>
            <a:pPr lvl="1"/>
            <a:r>
              <a:rPr lang="en-US" dirty="0"/>
              <a:t>ICU</a:t>
            </a:r>
          </a:p>
          <a:p>
            <a:pPr lvl="1"/>
            <a:r>
              <a:rPr lang="en-US" dirty="0"/>
              <a:t>Medical and Surgical Specialties</a:t>
            </a:r>
          </a:p>
          <a:p>
            <a:r>
              <a:rPr lang="en-US" dirty="0"/>
              <a:t>Trauma Registry</a:t>
            </a:r>
          </a:p>
        </p:txBody>
      </p:sp>
    </p:spTree>
    <p:extLst>
      <p:ext uri="{BB962C8B-B14F-4D97-AF65-F5344CB8AC3E}">
        <p14:creationId xmlns:p14="http://schemas.microsoft.com/office/powerpoint/2010/main" val="14255603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33324-150A-1277-A9A5-C52EAB6AEEBA}"/>
              </a:ext>
            </a:extLst>
          </p:cNvPr>
          <p:cNvSpPr>
            <a:spLocks noGrp="1"/>
          </p:cNvSpPr>
          <p:nvPr>
            <p:ph type="title"/>
          </p:nvPr>
        </p:nvSpPr>
        <p:spPr>
          <a:xfrm>
            <a:off x="339436" y="18255"/>
            <a:ext cx="8982694" cy="1325563"/>
          </a:xfrm>
        </p:spPr>
        <p:txBody>
          <a:bodyPr>
            <a:normAutofit/>
          </a:bodyPr>
          <a:lstStyle/>
          <a:p>
            <a:r>
              <a:rPr lang="pt-BR" sz="4000" dirty="0"/>
              <a:t>4.1 Trauma Surgeon Requirements - Type II</a:t>
            </a:r>
            <a:br>
              <a:rPr lang="pt-BR" sz="4000" dirty="0"/>
            </a:br>
            <a:r>
              <a:rPr lang="pt-BR" sz="4000" dirty="0"/>
              <a:t>4.2 Trauma Surgeon Coverage - Type </a:t>
            </a:r>
            <a:r>
              <a:rPr lang="pt-BR" dirty="0"/>
              <a:t>I</a:t>
            </a:r>
            <a:endParaRPr lang="en-US" dirty="0"/>
          </a:p>
        </p:txBody>
      </p:sp>
      <p:sp>
        <p:nvSpPr>
          <p:cNvPr id="3" name="Content Placeholder 2">
            <a:extLst>
              <a:ext uri="{FF2B5EF4-FFF2-40B4-BE49-F238E27FC236}">
                <a16:creationId xmlns:a16="http://schemas.microsoft.com/office/drawing/2014/main" id="{500BB3D0-8A4B-498B-C36F-5AB7C78126BD}"/>
              </a:ext>
            </a:extLst>
          </p:cNvPr>
          <p:cNvSpPr>
            <a:spLocks noGrp="1"/>
          </p:cNvSpPr>
          <p:nvPr>
            <p:ph idx="1"/>
          </p:nvPr>
        </p:nvSpPr>
        <p:spPr>
          <a:xfrm>
            <a:off x="339436" y="1474447"/>
            <a:ext cx="11084626" cy="4351338"/>
          </a:xfrm>
        </p:spPr>
        <p:txBody>
          <a:bodyPr>
            <a:normAutofit/>
          </a:bodyPr>
          <a:lstStyle/>
          <a:p>
            <a:r>
              <a:rPr lang="en-US" dirty="0"/>
              <a:t>Direct patient care responsibilities</a:t>
            </a:r>
          </a:p>
          <a:p>
            <a:r>
              <a:rPr lang="en-US" dirty="0"/>
              <a:t>ATLS at least once  but *No longer a CME requirement </a:t>
            </a:r>
          </a:p>
          <a:p>
            <a:r>
              <a:rPr lang="en-US" dirty="0"/>
              <a:t>Privileges in general/pediatric surgery</a:t>
            </a:r>
          </a:p>
          <a:p>
            <a:r>
              <a:rPr lang="en-US" dirty="0"/>
              <a:t>Board certified/eligible/approved alt pathway</a:t>
            </a:r>
          </a:p>
          <a:p>
            <a:r>
              <a:rPr lang="en-US" dirty="0"/>
              <a:t>Pediatric Centers</a:t>
            </a:r>
          </a:p>
          <a:p>
            <a:pPr lvl="1"/>
            <a:r>
              <a:rPr lang="en-US" dirty="0"/>
              <a:t>Surgeons are board certified/eligible in pediatric surgery</a:t>
            </a:r>
          </a:p>
          <a:p>
            <a:pPr lvl="1"/>
            <a:r>
              <a:rPr lang="en-US" dirty="0"/>
              <a:t>Level I pediatric centers must have at least 2 ped surgeons</a:t>
            </a:r>
          </a:p>
          <a:p>
            <a:pPr lvl="1"/>
            <a:r>
              <a:rPr lang="en-US" dirty="0"/>
              <a:t>Level II pediatric centers must have at least 1 ped surgeon</a:t>
            </a:r>
          </a:p>
          <a:p>
            <a:r>
              <a:rPr lang="en-US" dirty="0"/>
              <a:t>Surgeon Coverage: continuously available &amp; dedicated to a single center</a:t>
            </a:r>
          </a:p>
          <a:p>
            <a:endParaRPr lang="en-US" dirty="0"/>
          </a:p>
          <a:p>
            <a:endParaRPr lang="en-US" dirty="0"/>
          </a:p>
        </p:txBody>
      </p:sp>
      <p:pic>
        <p:nvPicPr>
          <p:cNvPr id="4" name="Picture 3">
            <a:extLst>
              <a:ext uri="{FF2B5EF4-FFF2-40B4-BE49-F238E27FC236}">
                <a16:creationId xmlns:a16="http://schemas.microsoft.com/office/drawing/2014/main" id="{AAFBD127-C299-D199-9D9B-B0C634DC1A94}"/>
              </a:ext>
            </a:extLst>
          </p:cNvPr>
          <p:cNvPicPr>
            <a:picLocks noChangeAspect="1"/>
          </p:cNvPicPr>
          <p:nvPr/>
        </p:nvPicPr>
        <p:blipFill>
          <a:blip r:embed="rId3"/>
          <a:stretch>
            <a:fillRect/>
          </a:stretch>
        </p:blipFill>
        <p:spPr>
          <a:xfrm>
            <a:off x="9929091" y="0"/>
            <a:ext cx="2262909" cy="626101"/>
          </a:xfrm>
          <a:prstGeom prst="rect">
            <a:avLst/>
          </a:prstGeom>
        </p:spPr>
      </p:pic>
    </p:spTree>
    <p:extLst>
      <p:ext uri="{BB962C8B-B14F-4D97-AF65-F5344CB8AC3E}">
        <p14:creationId xmlns:p14="http://schemas.microsoft.com/office/powerpoint/2010/main" val="309870845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17094-34C0-4786-B271-32475A305B5D}"/>
              </a:ext>
            </a:extLst>
          </p:cNvPr>
          <p:cNvSpPr>
            <a:spLocks noGrp="1"/>
          </p:cNvSpPr>
          <p:nvPr>
            <p:ph type="title"/>
          </p:nvPr>
        </p:nvSpPr>
        <p:spPr>
          <a:xfrm>
            <a:off x="277090" y="339365"/>
            <a:ext cx="10238509" cy="1325563"/>
          </a:xfrm>
        </p:spPr>
        <p:txBody>
          <a:bodyPr>
            <a:normAutofit/>
          </a:bodyPr>
          <a:lstStyle/>
          <a:p>
            <a:r>
              <a:rPr lang="en-US" sz="4000" dirty="0">
                <a:solidFill>
                  <a:schemeClr val="accent6">
                    <a:lumMod val="50000"/>
                  </a:schemeClr>
                </a:solidFill>
              </a:rPr>
              <a:t>4.3 Trauma Surgery Backup Call Schedule-Type II</a:t>
            </a:r>
          </a:p>
        </p:txBody>
      </p:sp>
      <p:sp>
        <p:nvSpPr>
          <p:cNvPr id="3" name="Content Placeholder 2">
            <a:extLst>
              <a:ext uri="{FF2B5EF4-FFF2-40B4-BE49-F238E27FC236}">
                <a16:creationId xmlns:a16="http://schemas.microsoft.com/office/drawing/2014/main" id="{3E290D04-E9A6-426D-95B2-CA0C3C667437}"/>
              </a:ext>
            </a:extLst>
          </p:cNvPr>
          <p:cNvSpPr>
            <a:spLocks noGrp="1"/>
          </p:cNvSpPr>
          <p:nvPr>
            <p:ph sz="half" idx="1"/>
          </p:nvPr>
        </p:nvSpPr>
        <p:spPr>
          <a:xfrm>
            <a:off x="838200" y="1825625"/>
            <a:ext cx="5455722" cy="4351338"/>
          </a:xfrm>
        </p:spPr>
        <p:txBody>
          <a:bodyPr>
            <a:normAutofit/>
          </a:bodyPr>
          <a:lstStyle/>
          <a:p>
            <a:r>
              <a:rPr lang="en-US" sz="3200" dirty="0"/>
              <a:t>Published backup call schedule</a:t>
            </a:r>
          </a:p>
          <a:p>
            <a:pPr marL="0" indent="0">
              <a:buNone/>
            </a:pPr>
            <a:endParaRPr lang="en-US" sz="3200" dirty="0"/>
          </a:p>
          <a:p>
            <a:r>
              <a:rPr lang="en-US" sz="3200" dirty="0"/>
              <a:t>Backup surgeon not required to be dedicated to one hospital</a:t>
            </a:r>
          </a:p>
        </p:txBody>
      </p:sp>
      <p:pic>
        <p:nvPicPr>
          <p:cNvPr id="4" name="Picture 3">
            <a:extLst>
              <a:ext uri="{FF2B5EF4-FFF2-40B4-BE49-F238E27FC236}">
                <a16:creationId xmlns:a16="http://schemas.microsoft.com/office/drawing/2014/main" id="{9A19927C-F909-5A79-6C67-7E8AE6D698C6}"/>
              </a:ext>
            </a:extLst>
          </p:cNvPr>
          <p:cNvPicPr>
            <a:picLocks noChangeAspect="1"/>
          </p:cNvPicPr>
          <p:nvPr/>
        </p:nvPicPr>
        <p:blipFill>
          <a:blip r:embed="rId3"/>
          <a:stretch>
            <a:fillRect/>
          </a:stretch>
        </p:blipFill>
        <p:spPr>
          <a:xfrm>
            <a:off x="10049164" y="0"/>
            <a:ext cx="2142836" cy="592879"/>
          </a:xfrm>
          <a:prstGeom prst="rect">
            <a:avLst/>
          </a:prstGeom>
        </p:spPr>
      </p:pic>
      <p:pic>
        <p:nvPicPr>
          <p:cNvPr id="6" name="Content Placeholder 5">
            <a:extLst>
              <a:ext uri="{FF2B5EF4-FFF2-40B4-BE49-F238E27FC236}">
                <a16:creationId xmlns:a16="http://schemas.microsoft.com/office/drawing/2014/main" id="{F75BEB52-204F-4D0F-B29B-CB91ED4214A8}"/>
              </a:ext>
            </a:extLst>
          </p:cNvPr>
          <p:cNvPicPr>
            <a:picLocks noGrp="1" noChangeAspect="1"/>
          </p:cNvPicPr>
          <p:nvPr>
            <p:ph sz="half" idx="2"/>
          </p:nvPr>
        </p:nvPicPr>
        <p:blipFill rotWithShape="1">
          <a:blip r:embed="rId4"/>
          <a:srcRect l="51828" t="-1013" r="445"/>
          <a:stretch/>
        </p:blipFill>
        <p:spPr>
          <a:xfrm>
            <a:off x="6874164" y="1936460"/>
            <a:ext cx="3862452" cy="3919393"/>
          </a:xfrm>
          <a:prstGeom prst="rect">
            <a:avLst/>
          </a:prstGeom>
        </p:spPr>
      </p:pic>
    </p:spTree>
    <p:extLst>
      <p:ext uri="{BB962C8B-B14F-4D97-AF65-F5344CB8AC3E}">
        <p14:creationId xmlns:p14="http://schemas.microsoft.com/office/powerpoint/2010/main" val="16957435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EB225-E51E-E3AA-8DC4-B01250EEBC4D}"/>
              </a:ext>
            </a:extLst>
          </p:cNvPr>
          <p:cNvSpPr>
            <a:spLocks noGrp="1"/>
          </p:cNvSpPr>
          <p:nvPr>
            <p:ph type="title"/>
          </p:nvPr>
        </p:nvSpPr>
        <p:spPr>
          <a:xfrm>
            <a:off x="533400" y="906303"/>
            <a:ext cx="10069945" cy="854075"/>
          </a:xfrm>
        </p:spPr>
        <p:txBody>
          <a:bodyPr>
            <a:normAutofit fontScale="90000"/>
          </a:bodyPr>
          <a:lstStyle/>
          <a:p>
            <a:r>
              <a:rPr lang="en-US" dirty="0"/>
              <a:t>4.4 Trauma Surgeon Presence in OR-Type II</a:t>
            </a:r>
          </a:p>
        </p:txBody>
      </p:sp>
      <p:sp>
        <p:nvSpPr>
          <p:cNvPr id="3" name="Content Placeholder 2">
            <a:extLst>
              <a:ext uri="{FF2B5EF4-FFF2-40B4-BE49-F238E27FC236}">
                <a16:creationId xmlns:a16="http://schemas.microsoft.com/office/drawing/2014/main" id="{94CE8C96-4144-53FD-8476-EBA56FC413EF}"/>
              </a:ext>
            </a:extLst>
          </p:cNvPr>
          <p:cNvSpPr>
            <a:spLocks noGrp="1"/>
          </p:cNvSpPr>
          <p:nvPr>
            <p:ph idx="1"/>
          </p:nvPr>
        </p:nvSpPr>
        <p:spPr>
          <a:xfrm>
            <a:off x="625763" y="2158134"/>
            <a:ext cx="10515600" cy="4351338"/>
          </a:xfrm>
        </p:spPr>
        <p:txBody>
          <a:bodyPr/>
          <a:lstStyle/>
          <a:p>
            <a:r>
              <a:rPr lang="en-US" dirty="0"/>
              <a:t>Must be </a:t>
            </a:r>
            <a:r>
              <a:rPr lang="en-US" u="sng" dirty="0"/>
              <a:t>present for key portions</a:t>
            </a:r>
            <a:r>
              <a:rPr lang="en-US" dirty="0"/>
              <a:t> of operative procedures for which they are the responsible surgeon and </a:t>
            </a:r>
            <a:r>
              <a:rPr lang="en-US" u="sng" dirty="0"/>
              <a:t>must be immediately available </a:t>
            </a:r>
            <a:r>
              <a:rPr lang="en-US" dirty="0"/>
              <a:t>throughout the procedure.</a:t>
            </a:r>
          </a:p>
        </p:txBody>
      </p:sp>
      <p:pic>
        <p:nvPicPr>
          <p:cNvPr id="4" name="Picture 3">
            <a:extLst>
              <a:ext uri="{FF2B5EF4-FFF2-40B4-BE49-F238E27FC236}">
                <a16:creationId xmlns:a16="http://schemas.microsoft.com/office/drawing/2014/main" id="{F0A24592-7F40-C460-A438-B033985160D1}"/>
              </a:ext>
            </a:extLst>
          </p:cNvPr>
          <p:cNvPicPr>
            <a:picLocks noChangeAspect="1"/>
          </p:cNvPicPr>
          <p:nvPr/>
        </p:nvPicPr>
        <p:blipFill>
          <a:blip r:embed="rId3"/>
          <a:stretch>
            <a:fillRect/>
          </a:stretch>
        </p:blipFill>
        <p:spPr>
          <a:xfrm>
            <a:off x="10021455" y="0"/>
            <a:ext cx="2170545" cy="600546"/>
          </a:xfrm>
          <a:prstGeom prst="rect">
            <a:avLst/>
          </a:prstGeom>
        </p:spPr>
      </p:pic>
    </p:spTree>
    <p:extLst>
      <p:ext uri="{BB962C8B-B14F-4D97-AF65-F5344CB8AC3E}">
        <p14:creationId xmlns:p14="http://schemas.microsoft.com/office/powerpoint/2010/main" val="195344894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331E4-1E6D-4A3B-B679-A917AF343C0B}"/>
              </a:ext>
            </a:extLst>
          </p:cNvPr>
          <p:cNvSpPr>
            <a:spLocks noGrp="1"/>
          </p:cNvSpPr>
          <p:nvPr>
            <p:ph type="title"/>
          </p:nvPr>
        </p:nvSpPr>
        <p:spPr>
          <a:xfrm>
            <a:off x="510639" y="94192"/>
            <a:ext cx="10843161" cy="790045"/>
          </a:xfrm>
        </p:spPr>
        <p:txBody>
          <a:bodyPr/>
          <a:lstStyle/>
          <a:p>
            <a:r>
              <a:rPr lang="en-US" dirty="0"/>
              <a:t>Alternate Pathway</a:t>
            </a:r>
          </a:p>
        </p:txBody>
      </p:sp>
      <p:sp>
        <p:nvSpPr>
          <p:cNvPr id="3" name="Content Placeholder 2">
            <a:extLst>
              <a:ext uri="{FF2B5EF4-FFF2-40B4-BE49-F238E27FC236}">
                <a16:creationId xmlns:a16="http://schemas.microsoft.com/office/drawing/2014/main" id="{75DF6A53-5CE2-490B-93C0-0A21A38C84BB}"/>
              </a:ext>
            </a:extLst>
          </p:cNvPr>
          <p:cNvSpPr>
            <a:spLocks noGrp="1"/>
          </p:cNvSpPr>
          <p:nvPr>
            <p:ph idx="1"/>
          </p:nvPr>
        </p:nvSpPr>
        <p:spPr>
          <a:xfrm>
            <a:off x="391885" y="884237"/>
            <a:ext cx="11412187" cy="4695296"/>
          </a:xfrm>
        </p:spPr>
        <p:txBody>
          <a:bodyPr>
            <a:normAutofit/>
          </a:bodyPr>
          <a:lstStyle/>
          <a:p>
            <a:r>
              <a:rPr lang="en-US" sz="2400" dirty="0"/>
              <a:t>Certification/Eligibility:</a:t>
            </a:r>
          </a:p>
          <a:p>
            <a:pPr lvl="1"/>
            <a:r>
              <a:rPr lang="en-US" sz="2000" dirty="0"/>
              <a:t>American Board of Medical Specialties (ABMS)</a:t>
            </a:r>
          </a:p>
          <a:p>
            <a:pPr lvl="1"/>
            <a:r>
              <a:rPr lang="en-US" sz="2000" dirty="0"/>
              <a:t>American Osteopathic Association (AOA) </a:t>
            </a:r>
          </a:p>
          <a:p>
            <a:pPr lvl="1"/>
            <a:r>
              <a:rPr lang="en-US" sz="2000" dirty="0"/>
              <a:t>Royal College of Physicians and Surgeons of Canada (RCPS-C)</a:t>
            </a:r>
          </a:p>
          <a:p>
            <a:r>
              <a:rPr lang="en-US" sz="2400" dirty="0"/>
              <a:t>Physicians trained outside US/Canada may participate if approved by Alt Pathway</a:t>
            </a:r>
          </a:p>
          <a:p>
            <a:r>
              <a:rPr lang="en-US" sz="2400" dirty="0"/>
              <a:t>Alt Pathway Requirements:</a:t>
            </a:r>
          </a:p>
          <a:p>
            <a:pPr lvl="1"/>
            <a:r>
              <a:rPr lang="en-US" sz="2000" dirty="0"/>
              <a:t>Completion of equivalent training</a:t>
            </a:r>
          </a:p>
          <a:p>
            <a:pPr lvl="1"/>
            <a:r>
              <a:rPr lang="en-US" sz="2000" dirty="0"/>
              <a:t>36 hours of trauma-related CME (12 hours/yr)</a:t>
            </a:r>
          </a:p>
          <a:p>
            <a:pPr lvl="1"/>
            <a:r>
              <a:rPr lang="en-US" sz="2000" dirty="0"/>
              <a:t>Current ATLS certification</a:t>
            </a:r>
          </a:p>
          <a:p>
            <a:pPr lvl="1"/>
            <a:r>
              <a:rPr lang="en-US" sz="2000" dirty="0"/>
              <a:t>Active membership in 1 national/regional org &amp; attended 1 meeting during reporting period</a:t>
            </a:r>
          </a:p>
          <a:p>
            <a:pPr lvl="1"/>
            <a:r>
              <a:rPr lang="en-US" sz="2000" dirty="0"/>
              <a:t>50% attendance at trauma multi-disciplinary meetings during reporting period</a:t>
            </a:r>
          </a:p>
          <a:p>
            <a:pPr lvl="1"/>
            <a:r>
              <a:rPr lang="en-US" sz="2000" dirty="0"/>
              <a:t>Credentialed to provide trauma care &amp; care is comparable to other physicians </a:t>
            </a:r>
          </a:p>
          <a:p>
            <a:endParaRPr lang="en-US" sz="2400" dirty="0"/>
          </a:p>
          <a:p>
            <a:pPr marL="0" indent="0">
              <a:buNone/>
            </a:pPr>
            <a:endParaRPr lang="en-US" sz="2400" dirty="0"/>
          </a:p>
        </p:txBody>
      </p:sp>
      <p:sp>
        <p:nvSpPr>
          <p:cNvPr id="4" name="Rectangle 3">
            <a:extLst>
              <a:ext uri="{FF2B5EF4-FFF2-40B4-BE49-F238E27FC236}">
                <a16:creationId xmlns:a16="http://schemas.microsoft.com/office/drawing/2014/main" id="{29B0DCD6-C121-FCFF-484F-753E31DA631A}"/>
              </a:ext>
            </a:extLst>
          </p:cNvPr>
          <p:cNvSpPr/>
          <p:nvPr/>
        </p:nvSpPr>
        <p:spPr>
          <a:xfrm>
            <a:off x="7137070" y="320633"/>
            <a:ext cx="4785756" cy="13536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u="sng" dirty="0"/>
              <a:t>Applies to</a:t>
            </a:r>
            <a:r>
              <a:rPr lang="en-US" sz="2000" dirty="0"/>
              <a:t>:</a:t>
            </a:r>
          </a:p>
          <a:p>
            <a:pPr algn="ctr"/>
            <a:r>
              <a:rPr lang="en-US" sz="2000" dirty="0"/>
              <a:t>Trauma Surgeons, Neurosurgeons, Orthopaedic Surgeons, Emergency Medicine, and Anesthesia (Liaison) </a:t>
            </a:r>
          </a:p>
        </p:txBody>
      </p:sp>
    </p:spTree>
    <p:extLst>
      <p:ext uri="{BB962C8B-B14F-4D97-AF65-F5344CB8AC3E}">
        <p14:creationId xmlns:p14="http://schemas.microsoft.com/office/powerpoint/2010/main" val="20887483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7514B-516F-4BD4-3EA7-293B62AC5C0A}"/>
              </a:ext>
            </a:extLst>
          </p:cNvPr>
          <p:cNvSpPr>
            <a:spLocks noGrp="1"/>
          </p:cNvSpPr>
          <p:nvPr>
            <p:ph type="title"/>
          </p:nvPr>
        </p:nvSpPr>
        <p:spPr>
          <a:xfrm>
            <a:off x="448056" y="365125"/>
            <a:ext cx="10905744" cy="1325563"/>
          </a:xfrm>
        </p:spPr>
        <p:txBody>
          <a:bodyPr/>
          <a:lstStyle/>
          <a:p>
            <a:r>
              <a:rPr lang="en-US" dirty="0"/>
              <a:t>Financial Disclosure</a:t>
            </a:r>
          </a:p>
        </p:txBody>
      </p:sp>
      <p:sp>
        <p:nvSpPr>
          <p:cNvPr id="3" name="Content Placeholder 2">
            <a:extLst>
              <a:ext uri="{FF2B5EF4-FFF2-40B4-BE49-F238E27FC236}">
                <a16:creationId xmlns:a16="http://schemas.microsoft.com/office/drawing/2014/main" id="{A2C4045F-8C29-57E2-2B72-E0904ABAF021}"/>
              </a:ext>
            </a:extLst>
          </p:cNvPr>
          <p:cNvSpPr>
            <a:spLocks noGrp="1"/>
          </p:cNvSpPr>
          <p:nvPr>
            <p:ph idx="1"/>
          </p:nvPr>
        </p:nvSpPr>
        <p:spPr>
          <a:xfrm>
            <a:off x="448056" y="1825625"/>
            <a:ext cx="11530584" cy="4351338"/>
          </a:xfrm>
        </p:spPr>
        <p:txBody>
          <a:bodyPr/>
          <a:lstStyle/>
          <a:p>
            <a:pPr marL="0" indent="0">
              <a:buNone/>
            </a:pPr>
            <a:r>
              <a:rPr lang="en-US" sz="3600" dirty="0"/>
              <a:t>Faculty/Presenters/Authors/Content Reviewers/Planners have no conflict of interest relative to this activity to disclose.</a:t>
            </a:r>
          </a:p>
          <a:p>
            <a:pPr marL="0" indent="0">
              <a:buNone/>
            </a:pPr>
            <a:endParaRPr lang="en-US" dirty="0"/>
          </a:p>
        </p:txBody>
      </p:sp>
    </p:spTree>
    <p:extLst>
      <p:ext uri="{BB962C8B-B14F-4D97-AF65-F5344CB8AC3E}">
        <p14:creationId xmlns:p14="http://schemas.microsoft.com/office/powerpoint/2010/main" val="392742808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90EDA-CECF-4DE8-80E0-223D37571D97}"/>
              </a:ext>
            </a:extLst>
          </p:cNvPr>
          <p:cNvSpPr>
            <a:spLocks noGrp="1"/>
          </p:cNvSpPr>
          <p:nvPr>
            <p:ph type="title"/>
          </p:nvPr>
        </p:nvSpPr>
        <p:spPr>
          <a:xfrm>
            <a:off x="125680" y="0"/>
            <a:ext cx="10515600" cy="1325563"/>
          </a:xfrm>
        </p:spPr>
        <p:txBody>
          <a:bodyPr anchor="ctr">
            <a:normAutofit/>
          </a:bodyPr>
          <a:lstStyle/>
          <a:p>
            <a:r>
              <a:rPr lang="en-US" dirty="0">
                <a:solidFill>
                  <a:schemeClr val="accent6">
                    <a:lumMod val="50000"/>
                  </a:schemeClr>
                </a:solidFill>
              </a:rPr>
              <a:t>4.5 Specialty Liaisons-Type II </a:t>
            </a:r>
          </a:p>
        </p:txBody>
      </p:sp>
      <p:sp>
        <p:nvSpPr>
          <p:cNvPr id="6" name="Content Placeholder 3">
            <a:extLst>
              <a:ext uri="{FF2B5EF4-FFF2-40B4-BE49-F238E27FC236}">
                <a16:creationId xmlns:a16="http://schemas.microsoft.com/office/drawing/2014/main" id="{1729E6FD-EBA7-7028-DDB0-E2409A097928}"/>
              </a:ext>
            </a:extLst>
          </p:cNvPr>
          <p:cNvSpPr>
            <a:spLocks noGrp="1"/>
          </p:cNvSpPr>
          <p:nvPr>
            <p:ph sz="half" idx="2"/>
          </p:nvPr>
        </p:nvSpPr>
        <p:spPr>
          <a:xfrm>
            <a:off x="4227617" y="1325563"/>
            <a:ext cx="7126183" cy="4351338"/>
          </a:xfrm>
        </p:spPr>
        <p:txBody>
          <a:bodyPr>
            <a:normAutofit fontScale="92500" lnSpcReduction="10000"/>
          </a:bodyPr>
          <a:lstStyle/>
          <a:p>
            <a:r>
              <a:rPr lang="en-US" dirty="0"/>
              <a:t>Emergency Medicine</a:t>
            </a:r>
          </a:p>
          <a:p>
            <a:r>
              <a:rPr lang="en-US" dirty="0"/>
              <a:t>Orthopaedic Surgeon</a:t>
            </a:r>
          </a:p>
          <a:p>
            <a:pPr lvl="1"/>
            <a:r>
              <a:rPr lang="en-US" dirty="0"/>
              <a:t>Level I must have OTA </a:t>
            </a:r>
            <a:r>
              <a:rPr lang="en-US" b="1" dirty="0"/>
              <a:t>Trauma</a:t>
            </a:r>
            <a:r>
              <a:rPr lang="en-US" dirty="0"/>
              <a:t> Fellowship </a:t>
            </a:r>
          </a:p>
          <a:p>
            <a:pPr lvl="1"/>
            <a:r>
              <a:rPr lang="en-US" dirty="0"/>
              <a:t>OTA Fracture Fellowship does not meet the standard</a:t>
            </a:r>
          </a:p>
          <a:p>
            <a:pPr lvl="1"/>
            <a:r>
              <a:rPr lang="en-US" dirty="0"/>
              <a:t>Adult &amp; Peds program can share OTA trained</a:t>
            </a:r>
          </a:p>
          <a:p>
            <a:r>
              <a:rPr lang="en-US" dirty="0"/>
              <a:t>Anesthesiologist</a:t>
            </a:r>
          </a:p>
          <a:p>
            <a:r>
              <a:rPr lang="en-US" dirty="0"/>
              <a:t>Neurosurgeon * includes Level III-N</a:t>
            </a:r>
            <a:endParaRPr lang="en-US" sz="2400" dirty="0"/>
          </a:p>
          <a:p>
            <a:r>
              <a:rPr lang="en-US" dirty="0"/>
              <a:t>Radiologist</a:t>
            </a:r>
            <a:endParaRPr lang="en-US" sz="2400" dirty="0"/>
          </a:p>
          <a:p>
            <a:r>
              <a:rPr lang="en-US" dirty="0"/>
              <a:t>ICU physician</a:t>
            </a:r>
          </a:p>
          <a:p>
            <a:r>
              <a:rPr lang="en-US" dirty="0"/>
              <a:t>Geriatric Provider (LI, LII)</a:t>
            </a:r>
          </a:p>
          <a:p>
            <a:pPr marL="0" indent="0">
              <a:buNone/>
            </a:pPr>
            <a:endParaRPr lang="en-US" dirty="0"/>
          </a:p>
        </p:txBody>
      </p:sp>
      <p:graphicFrame>
        <p:nvGraphicFramePr>
          <p:cNvPr id="7" name="Content Placeholder 2">
            <a:extLst>
              <a:ext uri="{FF2B5EF4-FFF2-40B4-BE49-F238E27FC236}">
                <a16:creationId xmlns:a16="http://schemas.microsoft.com/office/drawing/2014/main" id="{3E6FA8A9-5697-F9AD-9189-D710BFC8A028}"/>
              </a:ext>
            </a:extLst>
          </p:cNvPr>
          <p:cNvGraphicFramePr>
            <a:graphicFrameLocks noGrp="1"/>
          </p:cNvGraphicFramePr>
          <p:nvPr>
            <p:ph sz="half" idx="1"/>
          </p:nvPr>
        </p:nvGraphicFramePr>
        <p:xfrm>
          <a:off x="-130627" y="1325563"/>
          <a:ext cx="4358244" cy="37644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00F1E1FC-9019-8FE4-1A4B-1067F7D61CA8}"/>
              </a:ext>
            </a:extLst>
          </p:cNvPr>
          <p:cNvPicPr>
            <a:picLocks noChangeAspect="1"/>
          </p:cNvPicPr>
          <p:nvPr/>
        </p:nvPicPr>
        <p:blipFill>
          <a:blip r:embed="rId8"/>
          <a:stretch>
            <a:fillRect/>
          </a:stretch>
        </p:blipFill>
        <p:spPr>
          <a:xfrm>
            <a:off x="9855200" y="0"/>
            <a:ext cx="2336800" cy="646545"/>
          </a:xfrm>
          <a:prstGeom prst="rect">
            <a:avLst/>
          </a:prstGeom>
        </p:spPr>
      </p:pic>
    </p:spTree>
    <p:extLst>
      <p:ext uri="{BB962C8B-B14F-4D97-AF65-F5344CB8AC3E}">
        <p14:creationId xmlns:p14="http://schemas.microsoft.com/office/powerpoint/2010/main" val="196790203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7A245-A8DC-4C4C-8C8C-189987D1DB55}"/>
              </a:ext>
            </a:extLst>
          </p:cNvPr>
          <p:cNvSpPr>
            <a:spLocks noGrp="1"/>
          </p:cNvSpPr>
          <p:nvPr>
            <p:ph type="title"/>
          </p:nvPr>
        </p:nvSpPr>
        <p:spPr>
          <a:xfrm>
            <a:off x="510639" y="365125"/>
            <a:ext cx="10843161" cy="1325563"/>
          </a:xfrm>
        </p:spPr>
        <p:txBody>
          <a:bodyPr anchor="ctr">
            <a:normAutofit/>
          </a:bodyPr>
          <a:lstStyle/>
          <a:p>
            <a:r>
              <a:rPr lang="en-US" dirty="0">
                <a:solidFill>
                  <a:schemeClr val="accent6">
                    <a:lumMod val="50000"/>
                  </a:schemeClr>
                </a:solidFill>
              </a:rPr>
              <a:t>Geriatric Provider Liaison</a:t>
            </a:r>
          </a:p>
        </p:txBody>
      </p:sp>
      <p:sp>
        <p:nvSpPr>
          <p:cNvPr id="3" name="Content Placeholder 2">
            <a:extLst>
              <a:ext uri="{FF2B5EF4-FFF2-40B4-BE49-F238E27FC236}">
                <a16:creationId xmlns:a16="http://schemas.microsoft.com/office/drawing/2014/main" id="{D8741DD4-E6F7-4D59-A6FC-DB53344CBCD6}"/>
              </a:ext>
            </a:extLst>
          </p:cNvPr>
          <p:cNvSpPr>
            <a:spLocks noGrp="1"/>
          </p:cNvSpPr>
          <p:nvPr>
            <p:ph sz="half" idx="1"/>
          </p:nvPr>
        </p:nvSpPr>
        <p:spPr>
          <a:xfrm>
            <a:off x="510639" y="1825625"/>
            <a:ext cx="5509161" cy="3138261"/>
          </a:xfrm>
        </p:spPr>
        <p:txBody>
          <a:bodyPr>
            <a:normAutofit/>
          </a:bodyPr>
          <a:lstStyle/>
          <a:p>
            <a:r>
              <a:rPr lang="en-US" dirty="0"/>
              <a:t>Geriatrician</a:t>
            </a:r>
          </a:p>
          <a:p>
            <a:r>
              <a:rPr lang="en-US" dirty="0"/>
              <a:t>Physician with </a:t>
            </a:r>
            <a:r>
              <a:rPr lang="en-US" u="sng" dirty="0"/>
              <a:t>expertise</a:t>
            </a:r>
            <a:r>
              <a:rPr lang="en-US" dirty="0"/>
              <a:t> and </a:t>
            </a:r>
            <a:r>
              <a:rPr lang="en-US" u="sng" dirty="0"/>
              <a:t>focus</a:t>
            </a:r>
            <a:r>
              <a:rPr lang="en-US" dirty="0"/>
              <a:t> in geriatrics</a:t>
            </a:r>
          </a:p>
          <a:p>
            <a:r>
              <a:rPr lang="en-US" dirty="0"/>
              <a:t>APP with </a:t>
            </a:r>
            <a:r>
              <a:rPr lang="en-US" u="sng" dirty="0"/>
              <a:t>geriatric certification</a:t>
            </a:r>
            <a:r>
              <a:rPr lang="en-US" dirty="0"/>
              <a:t>, </a:t>
            </a:r>
            <a:r>
              <a:rPr lang="en-US" u="sng" dirty="0"/>
              <a:t>expertise,</a:t>
            </a:r>
            <a:r>
              <a:rPr lang="en-US" dirty="0"/>
              <a:t> or </a:t>
            </a:r>
            <a:r>
              <a:rPr lang="en-US" u="sng" dirty="0"/>
              <a:t>focus</a:t>
            </a:r>
            <a:r>
              <a:rPr lang="en-US" dirty="0"/>
              <a:t> in geriatrics</a:t>
            </a:r>
          </a:p>
        </p:txBody>
      </p:sp>
      <p:pic>
        <p:nvPicPr>
          <p:cNvPr id="2050" name="Picture 2">
            <a:extLst>
              <a:ext uri="{FF2B5EF4-FFF2-40B4-BE49-F238E27FC236}">
                <a16:creationId xmlns:a16="http://schemas.microsoft.com/office/drawing/2014/main" id="{74C3E2E7-BCF6-42DA-A1B4-9EDA5EB4D84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612" r="17171" b="1"/>
          <a:stretch/>
        </p:blipFill>
        <p:spPr bwMode="auto">
          <a:xfrm>
            <a:off x="7257326" y="1181683"/>
            <a:ext cx="3583499" cy="2018363"/>
          </a:xfrm>
          <a:prstGeom prst="rect">
            <a:avLst/>
          </a:prstGeom>
          <a:solidFill>
            <a:srgbClr val="FFFFFF"/>
          </a:solidFill>
        </p:spPr>
      </p:pic>
      <p:pic>
        <p:nvPicPr>
          <p:cNvPr id="2052" name="Picture 4">
            <a:extLst>
              <a:ext uri="{FF2B5EF4-FFF2-40B4-BE49-F238E27FC236}">
                <a16:creationId xmlns:a16="http://schemas.microsoft.com/office/drawing/2014/main" id="{15A5009B-A35B-496C-B757-D9F3484283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6256" y="3799045"/>
            <a:ext cx="4031528" cy="2118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258202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3D00E-3AE3-4C4F-9A3C-5BAF71C9FA06}"/>
              </a:ext>
            </a:extLst>
          </p:cNvPr>
          <p:cNvSpPr>
            <a:spLocks noGrp="1"/>
          </p:cNvSpPr>
          <p:nvPr>
            <p:ph type="title"/>
          </p:nvPr>
        </p:nvSpPr>
        <p:spPr>
          <a:xfrm>
            <a:off x="266931" y="587551"/>
            <a:ext cx="11107198" cy="1188173"/>
          </a:xfrm>
        </p:spPr>
        <p:txBody>
          <a:bodyPr>
            <a:normAutofit fontScale="90000"/>
          </a:bodyPr>
          <a:lstStyle/>
          <a:p>
            <a:r>
              <a:rPr lang="en-US" sz="4000" dirty="0"/>
              <a:t>4.6 Emergency Department Director – Type I</a:t>
            </a:r>
            <a:br>
              <a:rPr lang="en-US" sz="4000" dirty="0"/>
            </a:br>
            <a:endParaRPr lang="en-US" sz="4000" dirty="0"/>
          </a:p>
        </p:txBody>
      </p:sp>
      <p:sp>
        <p:nvSpPr>
          <p:cNvPr id="3" name="Content Placeholder 2">
            <a:extLst>
              <a:ext uri="{FF2B5EF4-FFF2-40B4-BE49-F238E27FC236}">
                <a16:creationId xmlns:a16="http://schemas.microsoft.com/office/drawing/2014/main" id="{582DFD8D-3826-43F4-867E-24AE7300E8CF}"/>
              </a:ext>
            </a:extLst>
          </p:cNvPr>
          <p:cNvSpPr>
            <a:spLocks noGrp="1"/>
          </p:cNvSpPr>
          <p:nvPr>
            <p:ph idx="1"/>
          </p:nvPr>
        </p:nvSpPr>
        <p:spPr>
          <a:xfrm>
            <a:off x="935525" y="1593281"/>
            <a:ext cx="11841018" cy="4351338"/>
          </a:xfrm>
        </p:spPr>
        <p:txBody>
          <a:bodyPr>
            <a:normAutofit/>
          </a:bodyPr>
          <a:lstStyle/>
          <a:p>
            <a:pPr marL="0" indent="0">
              <a:buNone/>
            </a:pPr>
            <a:r>
              <a:rPr lang="en-US" b="1" dirty="0"/>
              <a:t>4.6 ED Physician Medical Director</a:t>
            </a:r>
          </a:p>
          <a:p>
            <a:pPr lvl="1"/>
            <a:r>
              <a:rPr lang="en-US" u="sng" dirty="0"/>
              <a:t>All centers</a:t>
            </a:r>
            <a:r>
              <a:rPr lang="en-US" dirty="0"/>
              <a:t>: Must be board-certified/eligible (in something)</a:t>
            </a:r>
          </a:p>
          <a:p>
            <a:pPr lvl="1"/>
            <a:r>
              <a:rPr lang="en-US" u="sng" dirty="0"/>
              <a:t>Level I &amp; II</a:t>
            </a:r>
            <a:r>
              <a:rPr lang="en-US" dirty="0"/>
              <a:t>: Must be board-certified/eligible in </a:t>
            </a:r>
            <a:r>
              <a:rPr lang="en-US" u="sng" dirty="0"/>
              <a:t>EM or Peds EM</a:t>
            </a:r>
          </a:p>
          <a:p>
            <a:pPr lvl="1"/>
            <a:r>
              <a:rPr lang="en-US" u="sng" dirty="0"/>
              <a:t>Level III, the ED director must be board-certified or board-eligible</a:t>
            </a:r>
            <a:endParaRPr lang="en-US" dirty="0"/>
          </a:p>
          <a:p>
            <a:pPr marL="0" indent="0">
              <a:buNone/>
            </a:pPr>
            <a:endParaRPr lang="en-US" dirty="0"/>
          </a:p>
          <a:p>
            <a:pPr marL="0" indent="0">
              <a:buNone/>
            </a:pPr>
            <a:r>
              <a:rPr lang="en-US" dirty="0"/>
              <a:t>Measure of Compliance:</a:t>
            </a:r>
          </a:p>
          <a:p>
            <a:pPr lvl="1"/>
            <a:r>
              <a:rPr lang="en-US" dirty="0"/>
              <a:t>Roles &amp; responsibilities defined for ED MD</a:t>
            </a:r>
          </a:p>
          <a:p>
            <a:pPr lvl="1"/>
            <a:r>
              <a:rPr lang="en-US" dirty="0"/>
              <a:t>Evidence of board certification/eligibility </a:t>
            </a:r>
          </a:p>
        </p:txBody>
      </p:sp>
      <p:pic>
        <p:nvPicPr>
          <p:cNvPr id="4" name="Picture 3">
            <a:extLst>
              <a:ext uri="{FF2B5EF4-FFF2-40B4-BE49-F238E27FC236}">
                <a16:creationId xmlns:a16="http://schemas.microsoft.com/office/drawing/2014/main" id="{C919974D-2BDC-FB14-DDE2-EF27771A7C58}"/>
              </a:ext>
            </a:extLst>
          </p:cNvPr>
          <p:cNvPicPr>
            <a:picLocks noChangeAspect="1"/>
          </p:cNvPicPr>
          <p:nvPr/>
        </p:nvPicPr>
        <p:blipFill>
          <a:blip r:embed="rId3"/>
          <a:stretch>
            <a:fillRect/>
          </a:stretch>
        </p:blipFill>
        <p:spPr>
          <a:xfrm>
            <a:off x="9855200" y="0"/>
            <a:ext cx="2336800" cy="646545"/>
          </a:xfrm>
          <a:prstGeom prst="rect">
            <a:avLst/>
          </a:prstGeom>
        </p:spPr>
      </p:pic>
    </p:spTree>
    <p:extLst>
      <p:ext uri="{BB962C8B-B14F-4D97-AF65-F5344CB8AC3E}">
        <p14:creationId xmlns:p14="http://schemas.microsoft.com/office/powerpoint/2010/main" val="344811571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9D267-B8D3-E46E-EEDB-549B2AC83AE5}"/>
              </a:ext>
            </a:extLst>
          </p:cNvPr>
          <p:cNvSpPr>
            <a:spLocks noGrp="1"/>
          </p:cNvSpPr>
          <p:nvPr>
            <p:ph type="title"/>
          </p:nvPr>
        </p:nvSpPr>
        <p:spPr>
          <a:xfrm>
            <a:off x="324465" y="757084"/>
            <a:ext cx="11029335" cy="933604"/>
          </a:xfrm>
        </p:spPr>
        <p:txBody>
          <a:bodyPr>
            <a:normAutofit fontScale="90000"/>
          </a:bodyPr>
          <a:lstStyle/>
          <a:p>
            <a:r>
              <a:rPr lang="en-US" dirty="0"/>
              <a:t>4.7 Emergency Department Requirements –Type II</a:t>
            </a:r>
          </a:p>
        </p:txBody>
      </p:sp>
      <p:sp>
        <p:nvSpPr>
          <p:cNvPr id="3" name="Content Placeholder 2">
            <a:extLst>
              <a:ext uri="{FF2B5EF4-FFF2-40B4-BE49-F238E27FC236}">
                <a16:creationId xmlns:a16="http://schemas.microsoft.com/office/drawing/2014/main" id="{B3905D4E-2743-493B-8B2D-1BAA612A6761}"/>
              </a:ext>
            </a:extLst>
          </p:cNvPr>
          <p:cNvSpPr>
            <a:spLocks noGrp="1"/>
          </p:cNvSpPr>
          <p:nvPr>
            <p:ph idx="1"/>
          </p:nvPr>
        </p:nvSpPr>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4.7 ED Physicians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sng" strike="noStrike" kern="1200" cap="none" spc="0" normalizeH="0" baseline="0" noProof="0" dirty="0">
                <a:ln>
                  <a:noFill/>
                </a:ln>
                <a:solidFill>
                  <a:prstClr val="black"/>
                </a:solidFill>
                <a:effectLst/>
                <a:uLnTx/>
                <a:uFillTx/>
                <a:latin typeface="Calibri" panose="020F0502020204030204"/>
                <a:ea typeface="+mn-ea"/>
                <a:cs typeface="+mn-cs"/>
              </a:rPr>
              <a:t>All centers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Must be board-certified/eligible/alt pathway AND have ATLS at least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once</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u="sng" dirty="0">
                <a:solidFill>
                  <a:prstClr val="black"/>
                </a:solidFill>
                <a:latin typeface="Calibri" panose="020F0502020204030204"/>
              </a:rPr>
              <a:t>All Level I &amp; II</a:t>
            </a:r>
            <a:r>
              <a:rPr lang="en-US" dirty="0">
                <a:solidFill>
                  <a:prstClr val="black"/>
                </a:solidFill>
                <a:latin typeface="Calibri" panose="020F0502020204030204"/>
              </a:rPr>
              <a:t>: </a:t>
            </a: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EM trained in non-EM specialties (before 2016) may participate but must hold </a:t>
            </a:r>
            <a:r>
              <a:rPr kumimoji="0" lang="en-US" b="0" i="1" u="none" strike="noStrike" kern="1200" cap="none" spc="0" normalizeH="0" baseline="0" noProof="0" dirty="0">
                <a:ln>
                  <a:noFill/>
                </a:ln>
                <a:solidFill>
                  <a:prstClr val="black"/>
                </a:solidFill>
                <a:effectLst/>
                <a:uLnTx/>
                <a:uFillTx/>
                <a:latin typeface="Calibri" panose="020F0502020204030204"/>
                <a:ea typeface="+mn-ea"/>
                <a:cs typeface="+mn-cs"/>
              </a:rPr>
              <a:t>current</a:t>
            </a: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 ATLS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sng" strike="noStrike" kern="1200" cap="none" spc="0" normalizeH="0" baseline="0" noProof="0" dirty="0">
                <a:ln>
                  <a:noFill/>
                </a:ln>
                <a:solidFill>
                  <a:prstClr val="black"/>
                </a:solidFill>
                <a:effectLst/>
                <a:uLnTx/>
                <a:uFillTx/>
                <a:latin typeface="Calibri" panose="020F0502020204030204"/>
                <a:ea typeface="+mn-ea"/>
                <a:cs typeface="+mn-cs"/>
              </a:rPr>
              <a:t>In </a:t>
            </a:r>
            <a:r>
              <a:rPr lang="en-US" u="sng" dirty="0">
                <a:solidFill>
                  <a:prstClr val="black"/>
                </a:solidFill>
                <a:latin typeface="Calibri" panose="020F0502020204030204"/>
              </a:rPr>
              <a:t>addition, </a:t>
            </a:r>
            <a:r>
              <a:rPr kumimoji="0" lang="en-US" sz="2400" b="0" i="0" u="sng" strike="noStrike" kern="1200" cap="none" spc="0" normalizeH="0" baseline="0" noProof="0" dirty="0">
                <a:ln>
                  <a:noFill/>
                </a:ln>
                <a:solidFill>
                  <a:prstClr val="black"/>
                </a:solidFill>
                <a:effectLst/>
                <a:uLnTx/>
                <a:uFillTx/>
                <a:latin typeface="Calibri" panose="020F0502020204030204"/>
                <a:ea typeface="+mn-ea"/>
                <a:cs typeface="+mn-cs"/>
              </a:rPr>
              <a:t>Level I Peds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Must have at least 1 board-certified/eligible in Peds EM</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sng" strike="noStrike" kern="1200" cap="none" spc="0" normalizeH="0" baseline="0" noProof="0" dirty="0">
                <a:ln>
                  <a:noFill/>
                </a:ln>
                <a:solidFill>
                  <a:prstClr val="black"/>
                </a:solidFill>
                <a:effectLst/>
                <a:uLnTx/>
                <a:uFillTx/>
                <a:latin typeface="Calibri" panose="020F0502020204030204"/>
                <a:ea typeface="+mn-ea"/>
                <a:cs typeface="+mn-cs"/>
              </a:rPr>
              <a:t>Level III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Must be board-certified/eligible in EM, Peds EM, or other specialty</a:t>
            </a:r>
          </a:p>
          <a:p>
            <a:endParaRPr lang="en-US" dirty="0"/>
          </a:p>
        </p:txBody>
      </p:sp>
      <p:pic>
        <p:nvPicPr>
          <p:cNvPr id="4" name="Picture 3">
            <a:extLst>
              <a:ext uri="{FF2B5EF4-FFF2-40B4-BE49-F238E27FC236}">
                <a16:creationId xmlns:a16="http://schemas.microsoft.com/office/drawing/2014/main" id="{763A99F7-620A-3FD2-9A83-BDADDB9C6A37}"/>
              </a:ext>
            </a:extLst>
          </p:cNvPr>
          <p:cNvPicPr>
            <a:picLocks noChangeAspect="1"/>
          </p:cNvPicPr>
          <p:nvPr/>
        </p:nvPicPr>
        <p:blipFill>
          <a:blip r:embed="rId2"/>
          <a:stretch>
            <a:fillRect/>
          </a:stretch>
        </p:blipFill>
        <p:spPr>
          <a:xfrm>
            <a:off x="9857030" y="-24085"/>
            <a:ext cx="2334970" cy="646232"/>
          </a:xfrm>
          <a:prstGeom prst="rect">
            <a:avLst/>
          </a:prstGeom>
        </p:spPr>
      </p:pic>
    </p:spTree>
    <p:extLst>
      <p:ext uri="{BB962C8B-B14F-4D97-AF65-F5344CB8AC3E}">
        <p14:creationId xmlns:p14="http://schemas.microsoft.com/office/powerpoint/2010/main" val="180892642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9E6F8-7860-C250-FF70-3F8F71C22ECE}"/>
              </a:ext>
            </a:extLst>
          </p:cNvPr>
          <p:cNvSpPr>
            <a:spLocks noGrp="1"/>
          </p:cNvSpPr>
          <p:nvPr>
            <p:ph type="title"/>
          </p:nvPr>
        </p:nvSpPr>
        <p:spPr>
          <a:xfrm>
            <a:off x="334817" y="761422"/>
            <a:ext cx="11076709" cy="1325563"/>
          </a:xfrm>
        </p:spPr>
        <p:txBody>
          <a:bodyPr>
            <a:normAutofit/>
          </a:bodyPr>
          <a:lstStyle/>
          <a:p>
            <a:r>
              <a:rPr lang="en-US" sz="4000" dirty="0"/>
              <a:t>4.8 Emergency Department Physician Coverage -Type I</a:t>
            </a:r>
          </a:p>
        </p:txBody>
      </p:sp>
      <p:sp>
        <p:nvSpPr>
          <p:cNvPr id="3" name="Content Placeholder 2">
            <a:extLst>
              <a:ext uri="{FF2B5EF4-FFF2-40B4-BE49-F238E27FC236}">
                <a16:creationId xmlns:a16="http://schemas.microsoft.com/office/drawing/2014/main" id="{5B04EEF7-ECB5-B4A9-3180-AEFF91F597A4}"/>
              </a:ext>
            </a:extLst>
          </p:cNvPr>
          <p:cNvSpPr>
            <a:spLocks noGrp="1"/>
          </p:cNvSpPr>
          <p:nvPr>
            <p:ph idx="1"/>
          </p:nvPr>
        </p:nvSpPr>
        <p:spPr>
          <a:xfrm>
            <a:off x="381000" y="2324388"/>
            <a:ext cx="10984345" cy="4351338"/>
          </a:xfrm>
        </p:spPr>
        <p:txBody>
          <a:bodyPr/>
          <a:lstStyle/>
          <a:p>
            <a:r>
              <a:rPr lang="en-US" dirty="0"/>
              <a:t>Board-certified or board-eligible EM physician must always be present in the ED (defined as 24/7/365) without gaps in coverage.</a:t>
            </a:r>
          </a:p>
        </p:txBody>
      </p:sp>
      <p:sp>
        <p:nvSpPr>
          <p:cNvPr id="5" name="Rectangle 4">
            <a:extLst>
              <a:ext uri="{FF2B5EF4-FFF2-40B4-BE49-F238E27FC236}">
                <a16:creationId xmlns:a16="http://schemas.microsoft.com/office/drawing/2014/main" id="{DB88C2C1-72A7-68CD-42C1-7A9EF74B5CF9}"/>
              </a:ext>
            </a:extLst>
          </p:cNvPr>
          <p:cNvSpPr/>
          <p:nvPr/>
        </p:nvSpPr>
        <p:spPr>
          <a:xfrm>
            <a:off x="9836727" y="-9236"/>
            <a:ext cx="2355273" cy="53325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a:t>LI, LII, PTCI, PTCII</a:t>
            </a:r>
          </a:p>
        </p:txBody>
      </p:sp>
    </p:spTree>
    <p:extLst>
      <p:ext uri="{BB962C8B-B14F-4D97-AF65-F5344CB8AC3E}">
        <p14:creationId xmlns:p14="http://schemas.microsoft.com/office/powerpoint/2010/main" val="92731610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75A10-96B8-4062-A1D6-DB47A48A4700}"/>
              </a:ext>
            </a:extLst>
          </p:cNvPr>
          <p:cNvSpPr>
            <a:spLocks noGrp="1"/>
          </p:cNvSpPr>
          <p:nvPr>
            <p:ph type="title"/>
          </p:nvPr>
        </p:nvSpPr>
        <p:spPr>
          <a:xfrm>
            <a:off x="170481" y="363433"/>
            <a:ext cx="11033166" cy="1401831"/>
          </a:xfrm>
        </p:spPr>
        <p:txBody>
          <a:bodyPr>
            <a:normAutofit/>
          </a:bodyPr>
          <a:lstStyle/>
          <a:p>
            <a:r>
              <a:rPr lang="en-US" dirty="0"/>
              <a:t>4.9 Pediatric Critical Care Staffing -Type II</a:t>
            </a:r>
          </a:p>
        </p:txBody>
      </p:sp>
      <p:sp>
        <p:nvSpPr>
          <p:cNvPr id="3" name="Content Placeholder 2">
            <a:extLst>
              <a:ext uri="{FF2B5EF4-FFF2-40B4-BE49-F238E27FC236}">
                <a16:creationId xmlns:a16="http://schemas.microsoft.com/office/drawing/2014/main" id="{F44D10C8-5380-4E93-9A61-A54F1875F040}"/>
              </a:ext>
            </a:extLst>
          </p:cNvPr>
          <p:cNvSpPr>
            <a:spLocks noGrp="1"/>
          </p:cNvSpPr>
          <p:nvPr>
            <p:ph idx="1"/>
          </p:nvPr>
        </p:nvSpPr>
        <p:spPr>
          <a:xfrm>
            <a:off x="170481" y="1552493"/>
            <a:ext cx="11670224" cy="4351338"/>
          </a:xfrm>
        </p:spPr>
        <p:txBody>
          <a:bodyPr>
            <a:normAutofit/>
          </a:bodyPr>
          <a:lstStyle/>
          <a:p>
            <a:r>
              <a:rPr lang="en-US" sz="3600" b="1" dirty="0"/>
              <a:t>Level I Pediatric Trauma Centers</a:t>
            </a:r>
          </a:p>
          <a:p>
            <a:pPr lvl="1"/>
            <a:r>
              <a:rPr lang="en-US" sz="3200" dirty="0"/>
              <a:t>Min 2 physicians board-certified/eligible in either:</a:t>
            </a:r>
          </a:p>
          <a:p>
            <a:pPr lvl="2"/>
            <a:r>
              <a:rPr lang="en-US" sz="2800" dirty="0"/>
              <a:t>Pediatric Critical Care Medicine </a:t>
            </a:r>
            <a:endParaRPr lang="en-US" sz="2800" b="1" dirty="0"/>
          </a:p>
          <a:p>
            <a:pPr lvl="2"/>
            <a:r>
              <a:rPr lang="en-US" sz="2800" dirty="0"/>
              <a:t>Both Pediatric Surgery and Surgical Critical Care</a:t>
            </a:r>
          </a:p>
          <a:p>
            <a:pPr lvl="1"/>
            <a:r>
              <a:rPr lang="en-US" sz="3200" dirty="0"/>
              <a:t>2 physicians must practice at least part of their time in the ICU where most pediatric trauma patients are cared for.</a:t>
            </a:r>
          </a:p>
        </p:txBody>
      </p:sp>
      <p:sp>
        <p:nvSpPr>
          <p:cNvPr id="5" name="Rectangle 4">
            <a:extLst>
              <a:ext uri="{FF2B5EF4-FFF2-40B4-BE49-F238E27FC236}">
                <a16:creationId xmlns:a16="http://schemas.microsoft.com/office/drawing/2014/main" id="{57EF9E2F-D70D-409B-6FC1-98483310BF66}"/>
              </a:ext>
            </a:extLst>
          </p:cNvPr>
          <p:cNvSpPr/>
          <p:nvPr/>
        </p:nvSpPr>
        <p:spPr>
          <a:xfrm>
            <a:off x="10504054" y="8515"/>
            <a:ext cx="1699491" cy="54802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a:t>PTCI</a:t>
            </a:r>
          </a:p>
        </p:txBody>
      </p:sp>
    </p:spTree>
    <p:extLst>
      <p:ext uri="{BB962C8B-B14F-4D97-AF65-F5344CB8AC3E}">
        <p14:creationId xmlns:p14="http://schemas.microsoft.com/office/powerpoint/2010/main" val="194763126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4644D-8D8F-4368-A58A-6E25D71E2460}"/>
              </a:ext>
            </a:extLst>
          </p:cNvPr>
          <p:cNvSpPr>
            <a:spLocks noGrp="1"/>
          </p:cNvSpPr>
          <p:nvPr>
            <p:ph type="title"/>
          </p:nvPr>
        </p:nvSpPr>
        <p:spPr>
          <a:xfrm>
            <a:off x="565067" y="272472"/>
            <a:ext cx="10515600" cy="1014898"/>
          </a:xfrm>
        </p:spPr>
        <p:txBody>
          <a:bodyPr>
            <a:normAutofit/>
          </a:bodyPr>
          <a:lstStyle/>
          <a:p>
            <a:r>
              <a:rPr lang="en-US" dirty="0"/>
              <a:t>4.10 Neuro Trauma Care -Type I</a:t>
            </a:r>
          </a:p>
        </p:txBody>
      </p:sp>
      <p:sp>
        <p:nvSpPr>
          <p:cNvPr id="3" name="Content Placeholder 2">
            <a:extLst>
              <a:ext uri="{FF2B5EF4-FFF2-40B4-BE49-F238E27FC236}">
                <a16:creationId xmlns:a16="http://schemas.microsoft.com/office/drawing/2014/main" id="{D4F2949A-50F9-460B-8BCE-41AAD43F9061}"/>
              </a:ext>
            </a:extLst>
          </p:cNvPr>
          <p:cNvSpPr>
            <a:spLocks noGrp="1"/>
          </p:cNvSpPr>
          <p:nvPr>
            <p:ph idx="1"/>
          </p:nvPr>
        </p:nvSpPr>
        <p:spPr>
          <a:xfrm>
            <a:off x="565067" y="1345708"/>
            <a:ext cx="11113655" cy="4351338"/>
          </a:xfrm>
        </p:spPr>
        <p:txBody>
          <a:bodyPr>
            <a:normAutofit/>
          </a:bodyPr>
          <a:lstStyle/>
          <a:p>
            <a:pPr marL="0" indent="0">
              <a:buNone/>
            </a:pPr>
            <a:r>
              <a:rPr lang="en-US" b="1" u="sng" dirty="0"/>
              <a:t>Level I &amp; II</a:t>
            </a:r>
            <a:r>
              <a:rPr lang="en-US" dirty="0"/>
              <a:t>: </a:t>
            </a:r>
          </a:p>
          <a:p>
            <a:r>
              <a:rPr lang="en-US" dirty="0"/>
              <a:t>Board-certified/eligible NS coverage continuously (24/7/365) available</a:t>
            </a:r>
          </a:p>
          <a:p>
            <a:pPr marL="0" indent="0">
              <a:buNone/>
            </a:pPr>
            <a:r>
              <a:rPr lang="en-US" b="1" u="sng" dirty="0"/>
              <a:t>Level I Peds</a:t>
            </a:r>
            <a:r>
              <a:rPr lang="en-US" dirty="0"/>
              <a:t>: </a:t>
            </a:r>
          </a:p>
          <a:p>
            <a:r>
              <a:rPr lang="en-US" dirty="0"/>
              <a:t>Min 1 board-certified/eligible neurosurgeon with Pediatric NS fellowship</a:t>
            </a:r>
          </a:p>
          <a:p>
            <a:pPr marL="0" indent="0">
              <a:buNone/>
            </a:pPr>
            <a:r>
              <a:rPr lang="en-US" b="1" u="sng" dirty="0"/>
              <a:t>Level III-N</a:t>
            </a:r>
            <a:r>
              <a:rPr lang="en-US" dirty="0"/>
              <a:t>: </a:t>
            </a:r>
          </a:p>
          <a:p>
            <a:r>
              <a:rPr lang="en-US" dirty="0"/>
              <a:t>Board-certified/eligible neurosurgeons</a:t>
            </a:r>
          </a:p>
          <a:p>
            <a:pPr marL="0" indent="0">
              <a:buNone/>
            </a:pPr>
            <a:endParaRPr lang="en-US" dirty="0"/>
          </a:p>
          <a:p>
            <a:r>
              <a:rPr lang="en-US" dirty="0"/>
              <a:t>Evidenced by call schedules and board documents</a:t>
            </a:r>
          </a:p>
          <a:p>
            <a:pPr marL="0" indent="0">
              <a:buNone/>
            </a:pPr>
            <a:endParaRPr lang="en-US" dirty="0"/>
          </a:p>
        </p:txBody>
      </p:sp>
      <p:sp>
        <p:nvSpPr>
          <p:cNvPr id="5" name="Rectangle 4">
            <a:extLst>
              <a:ext uri="{FF2B5EF4-FFF2-40B4-BE49-F238E27FC236}">
                <a16:creationId xmlns:a16="http://schemas.microsoft.com/office/drawing/2014/main" id="{9FE2200E-731F-1FE5-7D49-DA5521068BE3}"/>
              </a:ext>
            </a:extLst>
          </p:cNvPr>
          <p:cNvSpPr/>
          <p:nvPr/>
        </p:nvSpPr>
        <p:spPr>
          <a:xfrm>
            <a:off x="9116291" y="0"/>
            <a:ext cx="3075709" cy="54494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a:t>LI, LII, LIII-N, PTCI, PTCII</a:t>
            </a:r>
          </a:p>
        </p:txBody>
      </p:sp>
    </p:spTree>
    <p:extLst>
      <p:ext uri="{BB962C8B-B14F-4D97-AF65-F5344CB8AC3E}">
        <p14:creationId xmlns:p14="http://schemas.microsoft.com/office/powerpoint/2010/main" val="234481677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84992-E776-4BD7-B671-A15CAD4A6728}"/>
              </a:ext>
            </a:extLst>
          </p:cNvPr>
          <p:cNvSpPr>
            <a:spLocks noGrp="1"/>
          </p:cNvSpPr>
          <p:nvPr>
            <p:ph type="title"/>
          </p:nvPr>
        </p:nvSpPr>
        <p:spPr>
          <a:xfrm>
            <a:off x="229292" y="313440"/>
            <a:ext cx="10515600" cy="1325563"/>
          </a:xfrm>
        </p:spPr>
        <p:txBody>
          <a:bodyPr/>
          <a:lstStyle/>
          <a:p>
            <a:r>
              <a:rPr lang="en-US" dirty="0"/>
              <a:t>4.11 Orthopaedic Trauma Care-Type I</a:t>
            </a:r>
          </a:p>
        </p:txBody>
      </p:sp>
      <p:sp>
        <p:nvSpPr>
          <p:cNvPr id="3" name="Content Placeholder 2">
            <a:extLst>
              <a:ext uri="{FF2B5EF4-FFF2-40B4-BE49-F238E27FC236}">
                <a16:creationId xmlns:a16="http://schemas.microsoft.com/office/drawing/2014/main" id="{188A01C4-CD05-44E8-93E0-C057F3BB543F}"/>
              </a:ext>
            </a:extLst>
          </p:cNvPr>
          <p:cNvSpPr>
            <a:spLocks noGrp="1"/>
          </p:cNvSpPr>
          <p:nvPr>
            <p:ph idx="1"/>
          </p:nvPr>
        </p:nvSpPr>
        <p:spPr>
          <a:xfrm>
            <a:off x="357111" y="1639003"/>
            <a:ext cx="11733415" cy="4351338"/>
          </a:xfrm>
        </p:spPr>
        <p:txBody>
          <a:bodyPr>
            <a:normAutofit/>
          </a:bodyPr>
          <a:lstStyle/>
          <a:p>
            <a:pPr marL="0" indent="0">
              <a:buNone/>
            </a:pPr>
            <a:r>
              <a:rPr lang="en-US" b="1" u="sng" dirty="0"/>
              <a:t>All Centers </a:t>
            </a:r>
          </a:p>
          <a:p>
            <a:r>
              <a:rPr lang="en-US" dirty="0"/>
              <a:t>Must have board-certified/eligible orthopaedic surgeon </a:t>
            </a:r>
          </a:p>
          <a:p>
            <a:r>
              <a:rPr lang="en-US" dirty="0"/>
              <a:t>Coverage continuously (24/7/365)</a:t>
            </a:r>
          </a:p>
          <a:p>
            <a:r>
              <a:rPr lang="en-US" dirty="0"/>
              <a:t>Contingency plan when encumbered/overwhelmed</a:t>
            </a:r>
          </a:p>
          <a:p>
            <a:pPr marL="0" indent="0">
              <a:buNone/>
            </a:pPr>
            <a:r>
              <a:rPr lang="en-US" b="1" u="sng" dirty="0"/>
              <a:t>Level I Peds</a:t>
            </a:r>
            <a:r>
              <a:rPr lang="en-US" dirty="0"/>
              <a:t> </a:t>
            </a:r>
          </a:p>
          <a:p>
            <a:r>
              <a:rPr lang="en-US" dirty="0"/>
              <a:t>Min 1 board-certified/eligible orthopaedic surgeon with pediatric orthopaedic fellowship</a:t>
            </a:r>
          </a:p>
          <a:p>
            <a:pPr marL="0" indent="0">
              <a:buNone/>
            </a:pPr>
            <a:endParaRPr lang="en-US" dirty="0"/>
          </a:p>
          <a:p>
            <a:pPr marL="0" indent="0">
              <a:buNone/>
            </a:pPr>
            <a:endParaRPr lang="en-US" dirty="0"/>
          </a:p>
          <a:p>
            <a:endParaRPr lang="en-US" dirty="0"/>
          </a:p>
          <a:p>
            <a:endParaRPr lang="en-US" dirty="0"/>
          </a:p>
        </p:txBody>
      </p:sp>
      <p:pic>
        <p:nvPicPr>
          <p:cNvPr id="4" name="Picture 3">
            <a:extLst>
              <a:ext uri="{FF2B5EF4-FFF2-40B4-BE49-F238E27FC236}">
                <a16:creationId xmlns:a16="http://schemas.microsoft.com/office/drawing/2014/main" id="{7FE2DA4D-4172-6B96-C636-9E31C83E4ADE}"/>
              </a:ext>
            </a:extLst>
          </p:cNvPr>
          <p:cNvPicPr>
            <a:picLocks noChangeAspect="1"/>
          </p:cNvPicPr>
          <p:nvPr/>
        </p:nvPicPr>
        <p:blipFill>
          <a:blip r:embed="rId3"/>
          <a:stretch>
            <a:fillRect/>
          </a:stretch>
        </p:blipFill>
        <p:spPr>
          <a:xfrm>
            <a:off x="9855200" y="0"/>
            <a:ext cx="2336800" cy="646545"/>
          </a:xfrm>
          <a:prstGeom prst="rect">
            <a:avLst/>
          </a:prstGeom>
        </p:spPr>
      </p:pic>
    </p:spTree>
    <p:extLst>
      <p:ext uri="{BB962C8B-B14F-4D97-AF65-F5344CB8AC3E}">
        <p14:creationId xmlns:p14="http://schemas.microsoft.com/office/powerpoint/2010/main" val="45530814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AA7ED-05EB-4CC3-94F6-D72132BC4F80}"/>
              </a:ext>
            </a:extLst>
          </p:cNvPr>
          <p:cNvSpPr>
            <a:spLocks noGrp="1"/>
          </p:cNvSpPr>
          <p:nvPr>
            <p:ph type="title"/>
          </p:nvPr>
        </p:nvSpPr>
        <p:spPr>
          <a:xfrm>
            <a:off x="380010" y="344129"/>
            <a:ext cx="10606644" cy="1045029"/>
          </a:xfrm>
        </p:spPr>
        <p:txBody>
          <a:bodyPr>
            <a:normAutofit/>
          </a:bodyPr>
          <a:lstStyle/>
          <a:p>
            <a:r>
              <a:rPr lang="en-US" sz="3600" dirty="0">
                <a:solidFill>
                  <a:schemeClr val="accent6">
                    <a:lumMod val="50000"/>
                  </a:schemeClr>
                </a:solidFill>
              </a:rPr>
              <a:t>4.12 Specialized Orthopaedic Trauma Care-Type II</a:t>
            </a:r>
          </a:p>
        </p:txBody>
      </p:sp>
      <p:sp>
        <p:nvSpPr>
          <p:cNvPr id="3" name="Content Placeholder 2">
            <a:extLst>
              <a:ext uri="{FF2B5EF4-FFF2-40B4-BE49-F238E27FC236}">
                <a16:creationId xmlns:a16="http://schemas.microsoft.com/office/drawing/2014/main" id="{EA40E1FA-C62B-490F-9FBD-07F69A0E9675}"/>
              </a:ext>
            </a:extLst>
          </p:cNvPr>
          <p:cNvSpPr>
            <a:spLocks noGrp="1"/>
          </p:cNvSpPr>
          <p:nvPr>
            <p:ph sz="half" idx="1"/>
          </p:nvPr>
        </p:nvSpPr>
        <p:spPr>
          <a:xfrm>
            <a:off x="530431" y="1556307"/>
            <a:ext cx="11661569" cy="4351338"/>
          </a:xfrm>
        </p:spPr>
        <p:txBody>
          <a:bodyPr>
            <a:normAutofit/>
          </a:bodyPr>
          <a:lstStyle/>
          <a:p>
            <a:r>
              <a:rPr lang="en-US" dirty="0"/>
              <a:t>Min 1 orthopaedic surgeon with an OTA </a:t>
            </a:r>
            <a:r>
              <a:rPr lang="en-US" b="1" dirty="0"/>
              <a:t>Trauma</a:t>
            </a:r>
            <a:r>
              <a:rPr lang="en-US" dirty="0"/>
              <a:t> Fellowship or met alt criteria</a:t>
            </a:r>
          </a:p>
          <a:p>
            <a:r>
              <a:rPr lang="en-US" dirty="0"/>
              <a:t>OTA has clarified that an OTA Fracture Fellowship does not meet standard</a:t>
            </a:r>
          </a:p>
          <a:p>
            <a:r>
              <a:rPr lang="en-US" dirty="0"/>
              <a:t>May be met with transfer protocols:</a:t>
            </a:r>
          </a:p>
          <a:p>
            <a:pPr lvl="1"/>
            <a:r>
              <a:rPr lang="en-US" dirty="0"/>
              <a:t>Specifying type patients/injuries transferred</a:t>
            </a:r>
          </a:p>
          <a:p>
            <a:pPr lvl="1"/>
            <a:r>
              <a:rPr lang="en-US" dirty="0"/>
              <a:t>Transferred to center with OTA fellowship trained orthopaedic surgeon or meets the alternate training criteria (4.5 outlines the criteria)</a:t>
            </a:r>
          </a:p>
          <a:p>
            <a:pPr marL="457200" lvl="1" indent="0">
              <a:buNone/>
            </a:pPr>
            <a:endParaRPr lang="en-US" dirty="0"/>
          </a:p>
          <a:p>
            <a:pPr>
              <a:buFont typeface="Wingdings" panose="05000000000000000000" pitchFamily="2" charset="2"/>
              <a:buChar char="ü"/>
            </a:pPr>
            <a:r>
              <a:rPr lang="en-US" dirty="0"/>
              <a:t>Evidenced by Ortho CV and Transfer Protocols</a:t>
            </a:r>
          </a:p>
        </p:txBody>
      </p:sp>
      <p:sp>
        <p:nvSpPr>
          <p:cNvPr id="5" name="Rectangle 4">
            <a:extLst>
              <a:ext uri="{FF2B5EF4-FFF2-40B4-BE49-F238E27FC236}">
                <a16:creationId xmlns:a16="http://schemas.microsoft.com/office/drawing/2014/main" id="{A3EBAAF9-7340-2391-9F60-AC3ED1E52618}"/>
              </a:ext>
            </a:extLst>
          </p:cNvPr>
          <p:cNvSpPr/>
          <p:nvPr/>
        </p:nvSpPr>
        <p:spPr>
          <a:xfrm>
            <a:off x="9781309" y="8515"/>
            <a:ext cx="2410691" cy="44334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a:t>LII, PTCI, PTCII</a:t>
            </a:r>
          </a:p>
        </p:txBody>
      </p:sp>
    </p:spTree>
    <p:extLst>
      <p:ext uri="{BB962C8B-B14F-4D97-AF65-F5344CB8AC3E}">
        <p14:creationId xmlns:p14="http://schemas.microsoft.com/office/powerpoint/2010/main" val="355728295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DDD0E-3776-0619-DB5D-F6125B73C793}"/>
              </a:ext>
            </a:extLst>
          </p:cNvPr>
          <p:cNvSpPr>
            <a:spLocks noGrp="1"/>
          </p:cNvSpPr>
          <p:nvPr>
            <p:ph type="title"/>
          </p:nvPr>
        </p:nvSpPr>
        <p:spPr>
          <a:xfrm>
            <a:off x="258305" y="102069"/>
            <a:ext cx="10863020" cy="905321"/>
          </a:xfrm>
        </p:spPr>
        <p:txBody>
          <a:bodyPr/>
          <a:lstStyle/>
          <a:p>
            <a:r>
              <a:rPr lang="en-US" dirty="0"/>
              <a:t>4.13 Anesthesia – Type I</a:t>
            </a:r>
          </a:p>
        </p:txBody>
      </p:sp>
      <p:graphicFrame>
        <p:nvGraphicFramePr>
          <p:cNvPr id="7" name="Table 7">
            <a:extLst>
              <a:ext uri="{FF2B5EF4-FFF2-40B4-BE49-F238E27FC236}">
                <a16:creationId xmlns:a16="http://schemas.microsoft.com/office/drawing/2014/main" id="{251FBE9E-E271-A791-ECDA-DE5345F4D050}"/>
              </a:ext>
            </a:extLst>
          </p:cNvPr>
          <p:cNvGraphicFramePr>
            <a:graphicFrameLocks noGrp="1"/>
          </p:cNvGraphicFramePr>
          <p:nvPr>
            <p:ph idx="1"/>
            <p:extLst>
              <p:ext uri="{D42A27DB-BD31-4B8C-83A1-F6EECF244321}">
                <p14:modId xmlns:p14="http://schemas.microsoft.com/office/powerpoint/2010/main" val="1853483303"/>
              </p:ext>
            </p:extLst>
          </p:nvPr>
        </p:nvGraphicFramePr>
        <p:xfrm>
          <a:off x="361627" y="1109458"/>
          <a:ext cx="11468746" cy="3139440"/>
        </p:xfrm>
        <a:graphic>
          <a:graphicData uri="http://schemas.openxmlformats.org/drawingml/2006/table">
            <a:tbl>
              <a:tblPr firstRow="1" bandRow="1">
                <a:tableStyleId>{5940675A-B579-460E-94D1-54222C63F5DA}</a:tableStyleId>
              </a:tblPr>
              <a:tblGrid>
                <a:gridCol w="4256868">
                  <a:extLst>
                    <a:ext uri="{9D8B030D-6E8A-4147-A177-3AD203B41FA5}">
                      <a16:colId xmlns:a16="http://schemas.microsoft.com/office/drawing/2014/main" val="1632902443"/>
                    </a:ext>
                  </a:extLst>
                </a:gridCol>
                <a:gridCol w="3642102">
                  <a:extLst>
                    <a:ext uri="{9D8B030D-6E8A-4147-A177-3AD203B41FA5}">
                      <a16:colId xmlns:a16="http://schemas.microsoft.com/office/drawing/2014/main" val="2395051553"/>
                    </a:ext>
                  </a:extLst>
                </a:gridCol>
                <a:gridCol w="3569776">
                  <a:extLst>
                    <a:ext uri="{9D8B030D-6E8A-4147-A177-3AD203B41FA5}">
                      <a16:colId xmlns:a16="http://schemas.microsoft.com/office/drawing/2014/main" val="2834601744"/>
                    </a:ext>
                  </a:extLst>
                </a:gridCol>
              </a:tblGrid>
              <a:tr h="370840">
                <a:tc>
                  <a:txBody>
                    <a:bodyPr/>
                    <a:lstStyle/>
                    <a:p>
                      <a:r>
                        <a:rPr lang="en-US" sz="2800" b="1" dirty="0"/>
                        <a:t>From Time of Request</a:t>
                      </a:r>
                    </a:p>
                  </a:txBody>
                  <a:tcPr/>
                </a:tc>
                <a:tc>
                  <a:txBody>
                    <a:bodyPr/>
                    <a:lstStyle/>
                    <a:p>
                      <a:r>
                        <a:rPr lang="en-US" sz="2800" b="1" dirty="0"/>
                        <a:t>Level I &amp; II</a:t>
                      </a:r>
                    </a:p>
                  </a:txBody>
                  <a:tcPr/>
                </a:tc>
                <a:tc>
                  <a:txBody>
                    <a:bodyPr/>
                    <a:lstStyle/>
                    <a:p>
                      <a:r>
                        <a:rPr lang="en-US" sz="2800" b="1" dirty="0"/>
                        <a:t>Level III</a:t>
                      </a:r>
                    </a:p>
                  </a:txBody>
                  <a:tcPr/>
                </a:tc>
                <a:extLst>
                  <a:ext uri="{0D108BD9-81ED-4DB2-BD59-A6C34878D82A}">
                    <a16:rowId xmlns:a16="http://schemas.microsoft.com/office/drawing/2014/main" val="4185286677"/>
                  </a:ext>
                </a:extLst>
              </a:tr>
              <a:tr h="370840">
                <a:tc>
                  <a:txBody>
                    <a:bodyPr/>
                    <a:lstStyle/>
                    <a:p>
                      <a:r>
                        <a:rPr lang="en-US" sz="2800" u="sng" dirty="0"/>
                        <a:t>Anesthesia Services</a:t>
                      </a:r>
                      <a:r>
                        <a:rPr lang="en-US" sz="2800" dirty="0"/>
                        <a:t>:</a:t>
                      </a:r>
                    </a:p>
                    <a:p>
                      <a:pPr marL="0" indent="0">
                        <a:buFont typeface="Arial" panose="020B0604020202020204" pitchFamily="34" charset="0"/>
                        <a:buNone/>
                      </a:pPr>
                      <a:r>
                        <a:rPr lang="en-US" sz="2800" dirty="0"/>
                        <a:t>-</a:t>
                      </a:r>
                      <a:r>
                        <a:rPr lang="en-US" sz="2400" dirty="0"/>
                        <a:t>Anesthesiologists</a:t>
                      </a:r>
                    </a:p>
                    <a:p>
                      <a:pPr marL="0" indent="0">
                        <a:buFont typeface="Arial" panose="020B0604020202020204" pitchFamily="34" charset="0"/>
                        <a:buNone/>
                      </a:pPr>
                      <a:r>
                        <a:rPr lang="en-US" sz="2400" dirty="0"/>
                        <a:t>-Residents (CA-3, CA-4) </a:t>
                      </a:r>
                    </a:p>
                    <a:p>
                      <a:pPr marL="0" indent="0">
                        <a:buFont typeface="Arial" panose="020B0604020202020204" pitchFamily="34" charset="0"/>
                        <a:buNone/>
                      </a:pPr>
                      <a:r>
                        <a:rPr lang="en-US" sz="2400" dirty="0"/>
                        <a:t>-CRNA or CAAs</a:t>
                      </a:r>
                    </a:p>
                  </a:txBody>
                  <a:tcPr/>
                </a:tc>
                <a:tc>
                  <a:txBody>
                    <a:bodyPr/>
                    <a:lstStyle/>
                    <a:p>
                      <a:r>
                        <a:rPr lang="en-US" sz="2800" dirty="0"/>
                        <a:t>Present within 15 min</a:t>
                      </a:r>
                    </a:p>
                  </a:txBody>
                  <a:tcPr/>
                </a:tc>
                <a:tc>
                  <a:txBody>
                    <a:bodyPr/>
                    <a:lstStyle/>
                    <a:p>
                      <a:r>
                        <a:rPr lang="en-US" sz="2800" dirty="0"/>
                        <a:t>Present within 30 min</a:t>
                      </a:r>
                    </a:p>
                  </a:txBody>
                  <a:tcPr/>
                </a:tc>
                <a:extLst>
                  <a:ext uri="{0D108BD9-81ED-4DB2-BD59-A6C34878D82A}">
                    <a16:rowId xmlns:a16="http://schemas.microsoft.com/office/drawing/2014/main" val="3631696280"/>
                  </a:ext>
                </a:extLst>
              </a:tr>
              <a:tr h="370840">
                <a:tc>
                  <a:txBody>
                    <a:bodyPr/>
                    <a:lstStyle/>
                    <a:p>
                      <a:r>
                        <a:rPr lang="en-US" sz="2800" u="sng" dirty="0"/>
                        <a:t>Anesthesiologist</a:t>
                      </a:r>
                      <a:r>
                        <a:rPr lang="en-US" sz="2800" dirty="0"/>
                        <a:t>:</a:t>
                      </a:r>
                    </a:p>
                    <a:p>
                      <a:r>
                        <a:rPr lang="en-US" sz="2800" dirty="0"/>
                        <a:t>-in-house not required</a:t>
                      </a:r>
                    </a:p>
                  </a:txBody>
                  <a:tcPr/>
                </a:tc>
                <a:tc>
                  <a:txBody>
                    <a:bodyPr/>
                    <a:lstStyle/>
                    <a:p>
                      <a:r>
                        <a:rPr lang="en-US" sz="2800" dirty="0"/>
                        <a:t>Present within 30 min</a:t>
                      </a:r>
                    </a:p>
                    <a:p>
                      <a:endParaRPr lang="en-US" sz="2800" dirty="0"/>
                    </a:p>
                  </a:txBody>
                  <a:tcPr/>
                </a:tc>
                <a:tc>
                  <a:txBody>
                    <a:bodyPr/>
                    <a:lstStyle/>
                    <a:p>
                      <a:endParaRPr lang="en-US" sz="2800" dirty="0"/>
                    </a:p>
                  </a:txBody>
                  <a:tcPr/>
                </a:tc>
                <a:extLst>
                  <a:ext uri="{0D108BD9-81ED-4DB2-BD59-A6C34878D82A}">
                    <a16:rowId xmlns:a16="http://schemas.microsoft.com/office/drawing/2014/main" val="2709850067"/>
                  </a:ext>
                </a:extLst>
              </a:tr>
            </a:tbl>
          </a:graphicData>
        </a:graphic>
      </p:graphicFrame>
      <p:sp>
        <p:nvSpPr>
          <p:cNvPr id="8" name="Rectangle 7">
            <a:extLst>
              <a:ext uri="{FF2B5EF4-FFF2-40B4-BE49-F238E27FC236}">
                <a16:creationId xmlns:a16="http://schemas.microsoft.com/office/drawing/2014/main" id="{53180C3A-4EA8-4B9E-27DC-E1CCD1AF0083}"/>
              </a:ext>
            </a:extLst>
          </p:cNvPr>
          <p:cNvSpPr/>
          <p:nvPr/>
        </p:nvSpPr>
        <p:spPr>
          <a:xfrm>
            <a:off x="8829964" y="1"/>
            <a:ext cx="3362036" cy="48952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a:t>LI, LII, LIII, PTCI, PTCII</a:t>
            </a:r>
          </a:p>
        </p:txBody>
      </p:sp>
      <p:sp>
        <p:nvSpPr>
          <p:cNvPr id="9" name="TextBox 8">
            <a:extLst>
              <a:ext uri="{FF2B5EF4-FFF2-40B4-BE49-F238E27FC236}">
                <a16:creationId xmlns:a16="http://schemas.microsoft.com/office/drawing/2014/main" id="{9F799D5D-A186-74E6-9AF0-D3991856DFBA}"/>
              </a:ext>
            </a:extLst>
          </p:cNvPr>
          <p:cNvSpPr txBox="1"/>
          <p:nvPr/>
        </p:nvSpPr>
        <p:spPr>
          <a:xfrm>
            <a:off x="361627" y="4248898"/>
            <a:ext cx="11127783" cy="954107"/>
          </a:xfrm>
          <a:prstGeom prst="rect">
            <a:avLst/>
          </a:prstGeom>
          <a:noFill/>
        </p:spPr>
        <p:txBody>
          <a:bodyPr wrap="square" rtlCol="0">
            <a:spAutoFit/>
          </a:bodyPr>
          <a:lstStyle/>
          <a:p>
            <a:r>
              <a:rPr lang="en-US" sz="2800" dirty="0"/>
              <a:t>Surgical services should track &amp; report to trauma</a:t>
            </a:r>
          </a:p>
          <a:p>
            <a:r>
              <a:rPr lang="en-US" sz="2800" dirty="0"/>
              <a:t>Monitor delays through PIPS program</a:t>
            </a:r>
          </a:p>
        </p:txBody>
      </p:sp>
    </p:spTree>
    <p:extLst>
      <p:ext uri="{BB962C8B-B14F-4D97-AF65-F5344CB8AC3E}">
        <p14:creationId xmlns:p14="http://schemas.microsoft.com/office/powerpoint/2010/main" val="12254845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C171F-D396-A906-7268-B2CE0A56916B}"/>
              </a:ext>
            </a:extLst>
          </p:cNvPr>
          <p:cNvSpPr>
            <a:spLocks noGrp="1"/>
          </p:cNvSpPr>
          <p:nvPr>
            <p:ph type="title"/>
          </p:nvPr>
        </p:nvSpPr>
        <p:spPr/>
        <p:txBody>
          <a:bodyPr/>
          <a:lstStyle/>
          <a:p>
            <a:r>
              <a:rPr lang="en-US" dirty="0"/>
              <a:t>Objectives</a:t>
            </a:r>
          </a:p>
        </p:txBody>
      </p:sp>
      <p:sp>
        <p:nvSpPr>
          <p:cNvPr id="3" name="Content Placeholder 2">
            <a:extLst>
              <a:ext uri="{FF2B5EF4-FFF2-40B4-BE49-F238E27FC236}">
                <a16:creationId xmlns:a16="http://schemas.microsoft.com/office/drawing/2014/main" id="{66CAC1B8-6CE4-0F94-BA77-D017D86365A7}"/>
              </a:ext>
            </a:extLst>
          </p:cNvPr>
          <p:cNvSpPr>
            <a:spLocks noGrp="1"/>
          </p:cNvSpPr>
          <p:nvPr>
            <p:ph idx="1"/>
          </p:nvPr>
        </p:nvSpPr>
        <p:spPr>
          <a:xfrm>
            <a:off x="701458" y="1596906"/>
            <a:ext cx="10652342" cy="4456774"/>
          </a:xfrm>
        </p:spPr>
        <p:txBody>
          <a:bodyPr>
            <a:normAutofit fontScale="55000" lnSpcReduction="20000"/>
          </a:bodyPr>
          <a:lstStyle/>
          <a:p>
            <a:pPr marL="0" indent="0">
              <a:buNone/>
            </a:pPr>
            <a:r>
              <a:rPr lang="en-US" sz="3600" dirty="0"/>
              <a:t>Upon completion of this activity, participants will be able to:</a:t>
            </a:r>
          </a:p>
          <a:p>
            <a:pPr marL="0" indent="0">
              <a:buNone/>
            </a:pPr>
            <a:endParaRPr lang="en-US" sz="2500" dirty="0"/>
          </a:p>
          <a:p>
            <a:pPr>
              <a:spcAft>
                <a:spcPts val="600"/>
              </a:spcAft>
            </a:pPr>
            <a:r>
              <a:rPr lang="en-US" sz="3800" dirty="0"/>
              <a:t>Discuss optimal trauma center Administrative and Leadership commitment </a:t>
            </a:r>
          </a:p>
          <a:p>
            <a:pPr>
              <a:lnSpc>
                <a:spcPct val="128000"/>
              </a:lnSpc>
              <a:spcAft>
                <a:spcPts val="600"/>
              </a:spcAft>
            </a:pPr>
            <a:r>
              <a:rPr lang="en-US" sz="3800" dirty="0"/>
              <a:t>Define the scope &amp; governance required to be a verified trauma center including the staffing, </a:t>
            </a:r>
            <a:r>
              <a:rPr lang="en-US" sz="3800" u="sng" dirty="0"/>
              <a:t>facilities</a:t>
            </a:r>
            <a:r>
              <a:rPr lang="en-US" sz="3800" dirty="0"/>
              <a:t>, </a:t>
            </a:r>
            <a:r>
              <a:rPr lang="en-US" sz="3800" u="sng" dirty="0"/>
              <a:t>services</a:t>
            </a:r>
            <a:r>
              <a:rPr lang="en-US" sz="3800" dirty="0"/>
              <a:t>, and </a:t>
            </a:r>
            <a:r>
              <a:rPr lang="en-US" sz="3800" u="sng" dirty="0"/>
              <a:t>equipment </a:t>
            </a:r>
            <a:r>
              <a:rPr lang="en-US" sz="3800" dirty="0"/>
              <a:t>required to care for the injured patient</a:t>
            </a:r>
          </a:p>
          <a:p>
            <a:pPr>
              <a:lnSpc>
                <a:spcPct val="128000"/>
              </a:lnSpc>
              <a:spcAft>
                <a:spcPts val="600"/>
              </a:spcAft>
            </a:pPr>
            <a:r>
              <a:rPr lang="en-US" sz="3800" dirty="0"/>
              <a:t>Review </a:t>
            </a:r>
            <a:r>
              <a:rPr lang="en-US" sz="3800" u="sng" dirty="0"/>
              <a:t>best practices </a:t>
            </a:r>
            <a:r>
              <a:rPr lang="en-US" sz="3800" dirty="0"/>
              <a:t>in caring for specific trauma populations.</a:t>
            </a:r>
          </a:p>
          <a:p>
            <a:pPr>
              <a:lnSpc>
                <a:spcPct val="128000"/>
              </a:lnSpc>
              <a:spcAft>
                <a:spcPts val="600"/>
              </a:spcAft>
            </a:pPr>
            <a:r>
              <a:rPr lang="en-US" sz="3800" dirty="0"/>
              <a:t>Discuss </a:t>
            </a:r>
            <a:r>
              <a:rPr lang="en-US" sz="3800" u="sng" dirty="0"/>
              <a:t>clinical specialties and services </a:t>
            </a:r>
            <a:r>
              <a:rPr lang="en-US" sz="3800" dirty="0"/>
              <a:t>roles in assisting the trauma center to enhance and promote the trauma center’s efficiencies and effectiveness</a:t>
            </a:r>
          </a:p>
          <a:p>
            <a:pPr>
              <a:lnSpc>
                <a:spcPct val="128000"/>
              </a:lnSpc>
              <a:spcAft>
                <a:spcPts val="600"/>
              </a:spcAft>
            </a:pPr>
            <a:r>
              <a:rPr lang="en-US" sz="3800" dirty="0"/>
              <a:t>Discuss the foundational role of the </a:t>
            </a:r>
            <a:r>
              <a:rPr lang="en-US" sz="3800" u="sng" dirty="0"/>
              <a:t>trauma registry, data quality, and data plan in </a:t>
            </a:r>
            <a:r>
              <a:rPr lang="en-US" sz="3800" dirty="0"/>
              <a:t>data collection, analysis, and reporting for a trauma center</a:t>
            </a:r>
          </a:p>
          <a:p>
            <a:pPr marL="0" indent="0">
              <a:buNone/>
            </a:pPr>
            <a:endParaRPr lang="en-US" i="1" dirty="0"/>
          </a:p>
          <a:p>
            <a:pPr marL="0" indent="0">
              <a:buNone/>
            </a:pPr>
            <a:endParaRPr lang="en-US" i="1" dirty="0"/>
          </a:p>
        </p:txBody>
      </p:sp>
      <p:sp>
        <p:nvSpPr>
          <p:cNvPr id="4" name="TextBox 3">
            <a:extLst>
              <a:ext uri="{FF2B5EF4-FFF2-40B4-BE49-F238E27FC236}">
                <a16:creationId xmlns:a16="http://schemas.microsoft.com/office/drawing/2014/main" id="{13C73275-0555-62FE-4CDA-FE92FEC1365C}"/>
              </a:ext>
            </a:extLst>
          </p:cNvPr>
          <p:cNvSpPr txBox="1"/>
          <p:nvPr/>
        </p:nvSpPr>
        <p:spPr>
          <a:xfrm>
            <a:off x="2270886" y="5959898"/>
            <a:ext cx="9921114" cy="369332"/>
          </a:xfrm>
          <a:prstGeom prst="rect">
            <a:avLst/>
          </a:prstGeom>
          <a:noFill/>
        </p:spPr>
        <p:txBody>
          <a:bodyPr wrap="none" rtlCol="0">
            <a:spAutoFit/>
          </a:bodyPr>
          <a:lstStyle/>
          <a:p>
            <a:r>
              <a:rPr lang="en-US" i="1" dirty="0"/>
              <a:t>This course contains copyrighted materials used with permission from the American College of Surgeons.</a:t>
            </a:r>
          </a:p>
        </p:txBody>
      </p:sp>
    </p:spTree>
    <p:extLst>
      <p:ext uri="{BB962C8B-B14F-4D97-AF65-F5344CB8AC3E}">
        <p14:creationId xmlns:p14="http://schemas.microsoft.com/office/powerpoint/2010/main" val="376995210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CEE24-886E-4569-A3C9-60B7C83065D5}"/>
              </a:ext>
            </a:extLst>
          </p:cNvPr>
          <p:cNvSpPr>
            <a:spLocks noGrp="1"/>
          </p:cNvSpPr>
          <p:nvPr>
            <p:ph type="title"/>
          </p:nvPr>
        </p:nvSpPr>
        <p:spPr>
          <a:xfrm>
            <a:off x="683821" y="151369"/>
            <a:ext cx="10515600" cy="1325563"/>
          </a:xfrm>
        </p:spPr>
        <p:txBody>
          <a:bodyPr/>
          <a:lstStyle/>
          <a:p>
            <a:r>
              <a:rPr lang="en-US" dirty="0"/>
              <a:t>4.14 Radiology Access-Type I</a:t>
            </a:r>
          </a:p>
        </p:txBody>
      </p:sp>
      <p:sp>
        <p:nvSpPr>
          <p:cNvPr id="3" name="Content Placeholder 2">
            <a:extLst>
              <a:ext uri="{FF2B5EF4-FFF2-40B4-BE49-F238E27FC236}">
                <a16:creationId xmlns:a16="http://schemas.microsoft.com/office/drawing/2014/main" id="{8A7ADDB0-5A3A-4514-83A6-BB535CD876FF}"/>
              </a:ext>
            </a:extLst>
          </p:cNvPr>
          <p:cNvSpPr>
            <a:spLocks noGrp="1"/>
          </p:cNvSpPr>
          <p:nvPr>
            <p:ph idx="1"/>
          </p:nvPr>
        </p:nvSpPr>
        <p:spPr>
          <a:xfrm>
            <a:off x="683820" y="1476932"/>
            <a:ext cx="10989623" cy="4351338"/>
          </a:xfrm>
        </p:spPr>
        <p:txBody>
          <a:bodyPr>
            <a:normAutofit/>
          </a:bodyPr>
          <a:lstStyle/>
          <a:p>
            <a:r>
              <a:rPr lang="en-US" sz="3200" dirty="0"/>
              <a:t>Radiologist will have access to images </a:t>
            </a:r>
            <a:r>
              <a:rPr lang="en-US" sz="3200" b="1" dirty="0"/>
              <a:t>AND</a:t>
            </a:r>
            <a:r>
              <a:rPr lang="en-US" sz="3200" dirty="0"/>
              <a:t> be available to interpret (in person or by phone) within </a:t>
            </a:r>
            <a:r>
              <a:rPr lang="en-US" sz="3200" u="sng" dirty="0"/>
              <a:t>30 mins </a:t>
            </a:r>
            <a:r>
              <a:rPr lang="en-US" sz="3200" dirty="0"/>
              <a:t>of request</a:t>
            </a:r>
          </a:p>
          <a:p>
            <a:r>
              <a:rPr lang="en-US" sz="3200" dirty="0"/>
              <a:t>Time measured from </a:t>
            </a:r>
            <a:r>
              <a:rPr lang="en-US" sz="3200" u="sng" dirty="0"/>
              <a:t>time of request </a:t>
            </a:r>
            <a:r>
              <a:rPr lang="en-US" sz="3200" dirty="0"/>
              <a:t>to </a:t>
            </a:r>
            <a:r>
              <a:rPr lang="en-US" sz="3200" u="sng" dirty="0"/>
              <a:t>time of interpretation</a:t>
            </a:r>
          </a:p>
          <a:p>
            <a:r>
              <a:rPr lang="en-US" sz="3200" dirty="0"/>
              <a:t>Guideline to support the current practice</a:t>
            </a:r>
          </a:p>
          <a:p>
            <a:pPr marL="0" indent="0">
              <a:buNone/>
            </a:pPr>
            <a:endParaRPr lang="en-US" sz="3200" dirty="0"/>
          </a:p>
          <a:p>
            <a:r>
              <a:rPr lang="en-US" sz="3200" dirty="0"/>
              <a:t>Evidenced by Radiology policy, chart review</a:t>
            </a:r>
          </a:p>
        </p:txBody>
      </p:sp>
      <p:sp>
        <p:nvSpPr>
          <p:cNvPr id="4" name="Rectangle 3">
            <a:extLst>
              <a:ext uri="{FF2B5EF4-FFF2-40B4-BE49-F238E27FC236}">
                <a16:creationId xmlns:a16="http://schemas.microsoft.com/office/drawing/2014/main" id="{82187593-6BD1-DC11-FFAA-3BE110BBA035}"/>
              </a:ext>
            </a:extLst>
          </p:cNvPr>
          <p:cNvSpPr/>
          <p:nvPr/>
        </p:nvSpPr>
        <p:spPr>
          <a:xfrm>
            <a:off x="8857673" y="1"/>
            <a:ext cx="3334327" cy="62030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a:t>LI, LII, LIII, PTCI, PTCII</a:t>
            </a:r>
          </a:p>
        </p:txBody>
      </p:sp>
    </p:spTree>
    <p:extLst>
      <p:ext uri="{BB962C8B-B14F-4D97-AF65-F5344CB8AC3E}">
        <p14:creationId xmlns:p14="http://schemas.microsoft.com/office/powerpoint/2010/main" val="416806542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9EA99-6553-4114-B676-527E85657F2D}"/>
              </a:ext>
            </a:extLst>
          </p:cNvPr>
          <p:cNvSpPr>
            <a:spLocks noGrp="1"/>
          </p:cNvSpPr>
          <p:nvPr>
            <p:ph type="title"/>
          </p:nvPr>
        </p:nvSpPr>
        <p:spPr/>
        <p:txBody>
          <a:bodyPr>
            <a:normAutofit/>
          </a:bodyPr>
          <a:lstStyle/>
          <a:p>
            <a:r>
              <a:rPr lang="en-US" sz="3600" dirty="0">
                <a:solidFill>
                  <a:schemeClr val="accent6">
                    <a:lumMod val="50000"/>
                  </a:schemeClr>
                </a:solidFill>
              </a:rPr>
              <a:t>4.15 Interventional Radiology (IR) Response </a:t>
            </a:r>
            <a:br>
              <a:rPr lang="en-US" sz="3600" dirty="0">
                <a:solidFill>
                  <a:schemeClr val="accent6">
                    <a:lumMod val="50000"/>
                  </a:schemeClr>
                </a:solidFill>
              </a:rPr>
            </a:br>
            <a:r>
              <a:rPr lang="en-US" sz="3600" dirty="0">
                <a:solidFill>
                  <a:schemeClr val="accent6">
                    <a:lumMod val="50000"/>
                  </a:schemeClr>
                </a:solidFill>
              </a:rPr>
              <a:t> Hemorrhage -Type II </a:t>
            </a:r>
          </a:p>
        </p:txBody>
      </p:sp>
      <p:sp>
        <p:nvSpPr>
          <p:cNvPr id="3" name="Content Placeholder 2">
            <a:extLst>
              <a:ext uri="{FF2B5EF4-FFF2-40B4-BE49-F238E27FC236}">
                <a16:creationId xmlns:a16="http://schemas.microsoft.com/office/drawing/2014/main" id="{8DF46182-0DF3-4908-AB6D-07F5351CC2A7}"/>
              </a:ext>
            </a:extLst>
          </p:cNvPr>
          <p:cNvSpPr>
            <a:spLocks noGrp="1"/>
          </p:cNvSpPr>
          <p:nvPr>
            <p:ph sz="half" idx="1"/>
          </p:nvPr>
        </p:nvSpPr>
        <p:spPr>
          <a:xfrm>
            <a:off x="838198" y="1690688"/>
            <a:ext cx="5181600" cy="4351338"/>
          </a:xfrm>
        </p:spPr>
        <p:txBody>
          <a:bodyPr>
            <a:normAutofit fontScale="70000" lnSpcReduction="20000"/>
          </a:bodyPr>
          <a:lstStyle/>
          <a:p>
            <a:pPr marL="0" indent="0">
              <a:buNone/>
            </a:pPr>
            <a:r>
              <a:rPr lang="en-US" b="1" dirty="0"/>
              <a:t>Level I and II</a:t>
            </a:r>
            <a:endParaRPr lang="en-US" b="1" dirty="0">
              <a:highlight>
                <a:srgbClr val="FFFF00"/>
              </a:highlight>
            </a:endParaRPr>
          </a:p>
          <a:p>
            <a:r>
              <a:rPr lang="en-US" dirty="0"/>
              <a:t>Must have necessary human (physicians, nurses, and technologists) </a:t>
            </a:r>
            <a:r>
              <a:rPr lang="en-US" u="sng" dirty="0"/>
              <a:t>and</a:t>
            </a:r>
            <a:r>
              <a:rPr lang="en-US" dirty="0"/>
              <a:t> facility resources  </a:t>
            </a:r>
          </a:p>
          <a:p>
            <a:r>
              <a:rPr lang="en-US" dirty="0"/>
              <a:t>Continuously available (24/7/365) </a:t>
            </a:r>
          </a:p>
          <a:p>
            <a:r>
              <a:rPr lang="en-US" dirty="0"/>
              <a:t>For endovascular or IR procedures for </a:t>
            </a:r>
            <a:r>
              <a:rPr lang="en-US" b="1" dirty="0">
                <a:solidFill>
                  <a:srgbClr val="FF0000"/>
                </a:solidFill>
              </a:rPr>
              <a:t>hemorrhage control in need of rapid response </a:t>
            </a:r>
          </a:p>
          <a:p>
            <a:r>
              <a:rPr lang="en-US" dirty="0"/>
              <a:t>To begin procedure </a:t>
            </a:r>
            <a:r>
              <a:rPr lang="en-US" u="sng" dirty="0"/>
              <a:t>within 60 minutes</a:t>
            </a:r>
            <a:r>
              <a:rPr lang="en-US" dirty="0"/>
              <a:t> </a:t>
            </a:r>
            <a:r>
              <a:rPr lang="en-US" sz="2400" i="1" dirty="0"/>
              <a:t>(previously arrival of radiologist was 30 min) </a:t>
            </a:r>
            <a:r>
              <a:rPr lang="en-US" dirty="0"/>
              <a:t>of request</a:t>
            </a:r>
          </a:p>
          <a:p>
            <a:r>
              <a:rPr lang="en-US" dirty="0"/>
              <a:t>Time tracked from </a:t>
            </a:r>
            <a:r>
              <a:rPr lang="en-US" u="sng" dirty="0"/>
              <a:t>request</a:t>
            </a:r>
            <a:r>
              <a:rPr lang="en-US" dirty="0"/>
              <a:t> to arterial </a:t>
            </a:r>
            <a:r>
              <a:rPr lang="en-US" u="sng" dirty="0"/>
              <a:t>puncture</a:t>
            </a:r>
          </a:p>
          <a:p>
            <a:r>
              <a:rPr lang="en-US" dirty="0"/>
              <a:t>Track through the PIPS (include mobilization of IR personnel)</a:t>
            </a:r>
          </a:p>
        </p:txBody>
      </p:sp>
      <p:sp>
        <p:nvSpPr>
          <p:cNvPr id="5" name="Content Placeholder 4">
            <a:extLst>
              <a:ext uri="{FF2B5EF4-FFF2-40B4-BE49-F238E27FC236}">
                <a16:creationId xmlns:a16="http://schemas.microsoft.com/office/drawing/2014/main" id="{92E0DE5B-9D6A-95AE-D345-E9BDF8733BB5}"/>
              </a:ext>
            </a:extLst>
          </p:cNvPr>
          <p:cNvSpPr>
            <a:spLocks noGrp="1"/>
          </p:cNvSpPr>
          <p:nvPr>
            <p:ph sz="half" idx="2"/>
          </p:nvPr>
        </p:nvSpPr>
        <p:spPr>
          <a:xfrm>
            <a:off x="6172202" y="1825625"/>
            <a:ext cx="5181600" cy="4351338"/>
          </a:xfrm>
        </p:spPr>
        <p:txBody>
          <a:bodyPr>
            <a:normAutofit fontScale="70000" lnSpcReduction="20000"/>
          </a:bodyPr>
          <a:lstStyle/>
          <a:p>
            <a:r>
              <a:rPr lang="en-US" dirty="0"/>
              <a:t>Patients requiring a rapid response for hemorrhage control as defined above are those where blood transfusion has been initiated and there is a confirmed blood pressure less than 90 mm Hg at any time prior to angioembolization in adults, or age-specific hypotension in children. </a:t>
            </a:r>
          </a:p>
          <a:p>
            <a:r>
              <a:rPr lang="en-US" dirty="0"/>
              <a:t>It is not expected that every case undergoing intervention must be initiated within 60 minutes. The expectation is that if the clinical situation dictates the need for rapid intervention, that it can be initiated within 60 minutes.  (July 2025)</a:t>
            </a:r>
          </a:p>
        </p:txBody>
      </p:sp>
      <p:sp>
        <p:nvSpPr>
          <p:cNvPr id="4" name="Rectangle 3">
            <a:extLst>
              <a:ext uri="{FF2B5EF4-FFF2-40B4-BE49-F238E27FC236}">
                <a16:creationId xmlns:a16="http://schemas.microsoft.com/office/drawing/2014/main" id="{80B8844D-C9D7-A18E-62FF-C8EE7CEB2D54}"/>
              </a:ext>
            </a:extLst>
          </p:cNvPr>
          <p:cNvSpPr/>
          <p:nvPr/>
        </p:nvSpPr>
        <p:spPr>
          <a:xfrm>
            <a:off x="9319491" y="0"/>
            <a:ext cx="2872509" cy="50023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a:t>LI, LII, PTCI, PTCII</a:t>
            </a:r>
          </a:p>
        </p:txBody>
      </p:sp>
    </p:spTree>
    <p:extLst>
      <p:ext uri="{BB962C8B-B14F-4D97-AF65-F5344CB8AC3E}">
        <p14:creationId xmlns:p14="http://schemas.microsoft.com/office/powerpoint/2010/main" val="410847796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FEA95D6-F402-5396-FB3D-B03100F608F8}"/>
              </a:ext>
            </a:extLst>
          </p:cNvPr>
          <p:cNvSpPr>
            <a:spLocks noGrp="1"/>
          </p:cNvSpPr>
          <p:nvPr>
            <p:ph type="title"/>
          </p:nvPr>
        </p:nvSpPr>
        <p:spPr/>
        <p:txBody>
          <a:bodyPr/>
          <a:lstStyle/>
          <a:p>
            <a:r>
              <a:rPr lang="en-US" dirty="0">
                <a:solidFill>
                  <a:schemeClr val="accent6">
                    <a:lumMod val="50000"/>
                  </a:schemeClr>
                </a:solidFill>
              </a:rPr>
              <a:t>4.15 Establish Process/Guideline Example</a:t>
            </a:r>
          </a:p>
        </p:txBody>
      </p:sp>
      <p:sp>
        <p:nvSpPr>
          <p:cNvPr id="7" name="Content Placeholder 6">
            <a:extLst>
              <a:ext uri="{FF2B5EF4-FFF2-40B4-BE49-F238E27FC236}">
                <a16:creationId xmlns:a16="http://schemas.microsoft.com/office/drawing/2014/main" id="{B78EBB2A-4D12-9855-F130-3D76B5FEDCC2}"/>
              </a:ext>
            </a:extLst>
          </p:cNvPr>
          <p:cNvSpPr>
            <a:spLocks noGrp="1"/>
          </p:cNvSpPr>
          <p:nvPr>
            <p:ph sz="half" idx="1"/>
          </p:nvPr>
        </p:nvSpPr>
        <p:spPr>
          <a:xfrm>
            <a:off x="838200" y="1825625"/>
            <a:ext cx="3714135" cy="4351338"/>
          </a:xfrm>
        </p:spPr>
        <p:txBody>
          <a:bodyPr>
            <a:normAutofit fontScale="92500" lnSpcReduction="20000"/>
          </a:bodyPr>
          <a:lstStyle/>
          <a:p>
            <a:r>
              <a:rPr lang="en-US" dirty="0"/>
              <a:t>Establish expectations</a:t>
            </a:r>
          </a:p>
          <a:p>
            <a:r>
              <a:rPr lang="en-US" dirty="0"/>
              <a:t>Monitor compliance</a:t>
            </a:r>
          </a:p>
          <a:p>
            <a:r>
              <a:rPr lang="en-US" dirty="0"/>
              <a:t>PIPS review</a:t>
            </a:r>
          </a:p>
          <a:p>
            <a:endParaRPr lang="en-US" dirty="0"/>
          </a:p>
        </p:txBody>
      </p:sp>
      <p:sp>
        <p:nvSpPr>
          <p:cNvPr id="8" name="Content Placeholder 7">
            <a:extLst>
              <a:ext uri="{FF2B5EF4-FFF2-40B4-BE49-F238E27FC236}">
                <a16:creationId xmlns:a16="http://schemas.microsoft.com/office/drawing/2014/main" id="{0068D2CD-DEF1-B1DE-8F92-38C73300EE65}"/>
              </a:ext>
            </a:extLst>
          </p:cNvPr>
          <p:cNvSpPr>
            <a:spLocks noGrp="1"/>
          </p:cNvSpPr>
          <p:nvPr>
            <p:ph sz="half" idx="2"/>
          </p:nvPr>
        </p:nvSpPr>
        <p:spPr>
          <a:xfrm>
            <a:off x="4689987" y="1825625"/>
            <a:ext cx="6663813" cy="4063898"/>
          </a:xfrm>
        </p:spPr>
        <p:txBody>
          <a:bodyPr>
            <a:normAutofit fontScale="92500" lnSpcReduction="20000"/>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BB" sz="2800" b="0" i="0" u="none" strike="noStrike" kern="1200" cap="none" spc="0" normalizeH="0" baseline="0" noProof="0" dirty="0">
                <a:ln>
                  <a:noFill/>
                </a:ln>
                <a:solidFill>
                  <a:prstClr val="black"/>
                </a:solidFill>
                <a:effectLst/>
                <a:uLnTx/>
                <a:uFillTx/>
                <a:latin typeface="Calibri Light" panose="020F0302020204030204"/>
                <a:ea typeface="+mn-ea"/>
                <a:cs typeface="+mn-cs"/>
              </a:rPr>
              <a:t>Category A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BB" sz="2400" b="0" i="0" u="none" strike="noStrike" kern="1200" cap="none" spc="0" normalizeH="0" baseline="0" noProof="0" dirty="0">
                <a:ln>
                  <a:noFill/>
                </a:ln>
                <a:solidFill>
                  <a:prstClr val="black"/>
                </a:solidFill>
                <a:effectLst/>
                <a:uLnTx/>
                <a:uFillTx/>
                <a:latin typeface="Calibri Light" panose="020F0302020204030204"/>
                <a:ea typeface="+mn-ea"/>
                <a:cs typeface="+mn-cs"/>
              </a:rPr>
              <a:t>Procedure initiated within 60 minutes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BB" sz="2400" b="0" i="0" u="none" strike="noStrike" kern="1200" cap="none" spc="0" normalizeH="0" baseline="0" noProof="0" dirty="0">
                <a:ln>
                  <a:noFill/>
                </a:ln>
                <a:solidFill>
                  <a:prstClr val="black"/>
                </a:solidFill>
                <a:effectLst/>
                <a:uLnTx/>
                <a:uFillTx/>
                <a:latin typeface="Calibri Light" panose="020F0302020204030204"/>
                <a:ea typeface="+mn-ea"/>
                <a:cs typeface="+mn-cs"/>
              </a:rPr>
              <a:t>Hypotensive requiring transfusion; has a lesion that can be embolized (liver, pelvis fracture, intercostal artery)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BB" sz="2800" b="0" i="0" u="none" strike="noStrike" kern="1200" cap="none" spc="0" normalizeH="0" baseline="0" noProof="0" dirty="0">
                <a:ln>
                  <a:noFill/>
                </a:ln>
                <a:solidFill>
                  <a:prstClr val="black"/>
                </a:solidFill>
                <a:effectLst/>
                <a:uLnTx/>
                <a:uFillTx/>
                <a:latin typeface="Calibri Light" panose="020F0302020204030204"/>
                <a:ea typeface="+mn-ea"/>
                <a:cs typeface="+mn-cs"/>
              </a:rPr>
              <a:t>Category B</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BB" sz="2400" b="0" i="0" u="none" strike="noStrike" kern="1200" cap="none" spc="0" normalizeH="0" baseline="0" noProof="0" dirty="0">
                <a:ln>
                  <a:noFill/>
                </a:ln>
                <a:solidFill>
                  <a:prstClr val="black"/>
                </a:solidFill>
                <a:effectLst/>
                <a:uLnTx/>
                <a:uFillTx/>
                <a:latin typeface="Calibri Light" panose="020F0302020204030204"/>
                <a:ea typeface="+mn-ea"/>
                <a:cs typeface="+mn-cs"/>
              </a:rPr>
              <a:t>Procedure initiated within 2 hours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BB" sz="2400" b="0" i="0" u="none" strike="noStrike" kern="1200" cap="none" spc="0" normalizeH="0" baseline="0" noProof="0" dirty="0">
                <a:ln>
                  <a:noFill/>
                </a:ln>
                <a:solidFill>
                  <a:prstClr val="black"/>
                </a:solidFill>
                <a:effectLst/>
                <a:uLnTx/>
                <a:uFillTx/>
                <a:latin typeface="Calibri Light" panose="020F0302020204030204"/>
                <a:ea typeface="+mn-ea"/>
                <a:cs typeface="+mn-cs"/>
              </a:rPr>
              <a:t>Active extravasation who do not meet above criteria</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BB" sz="2800" b="0" i="0" u="none" strike="noStrike" kern="1200" cap="none" spc="0" normalizeH="0" baseline="0" noProof="0" dirty="0">
                <a:ln>
                  <a:noFill/>
                </a:ln>
                <a:solidFill>
                  <a:prstClr val="black"/>
                </a:solidFill>
                <a:effectLst/>
                <a:uLnTx/>
                <a:uFillTx/>
                <a:latin typeface="Calibri Light" panose="020F0302020204030204"/>
                <a:ea typeface="+mn-ea"/>
                <a:cs typeface="+mn-cs"/>
              </a:rPr>
              <a:t>Category C</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BB" sz="2400" b="0" i="0" u="none" strike="noStrike" kern="1200" cap="none" spc="0" normalizeH="0" baseline="0" noProof="0" dirty="0">
                <a:ln>
                  <a:noFill/>
                </a:ln>
                <a:solidFill>
                  <a:prstClr val="black"/>
                </a:solidFill>
                <a:effectLst/>
                <a:uLnTx/>
                <a:uFillTx/>
                <a:latin typeface="Calibri Light" panose="020F0302020204030204"/>
                <a:ea typeface="+mn-ea"/>
                <a:cs typeface="+mn-cs"/>
              </a:rPr>
              <a:t>Procedure initiated on same day or first case next day</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BB" sz="2400" b="0" i="0" u="none" strike="noStrike" kern="1200" cap="none" spc="0" normalizeH="0" baseline="0" noProof="0" dirty="0">
                <a:ln>
                  <a:noFill/>
                </a:ln>
                <a:solidFill>
                  <a:prstClr val="black"/>
                </a:solidFill>
                <a:effectLst/>
                <a:uLnTx/>
                <a:uFillTx/>
                <a:latin typeface="Calibri Light" panose="020F0302020204030204"/>
                <a:ea typeface="+mn-ea"/>
                <a:cs typeface="+mn-cs"/>
              </a:rPr>
              <a:t>Pseudoaneursym (liver, spleen, other)</a:t>
            </a:r>
          </a:p>
          <a:p>
            <a:endParaRPr lang="en-US" dirty="0"/>
          </a:p>
        </p:txBody>
      </p:sp>
      <p:sp>
        <p:nvSpPr>
          <p:cNvPr id="9" name="TextBox 8">
            <a:extLst>
              <a:ext uri="{FF2B5EF4-FFF2-40B4-BE49-F238E27FC236}">
                <a16:creationId xmlns:a16="http://schemas.microsoft.com/office/drawing/2014/main" id="{AF9FC65F-65A0-69B9-0F52-FCF7D7ABF2EA}"/>
              </a:ext>
            </a:extLst>
          </p:cNvPr>
          <p:cNvSpPr txBox="1"/>
          <p:nvPr/>
        </p:nvSpPr>
        <p:spPr>
          <a:xfrm>
            <a:off x="3362634" y="5992297"/>
            <a:ext cx="8700318" cy="369332"/>
          </a:xfrm>
          <a:prstGeom prst="rect">
            <a:avLst/>
          </a:prstGeom>
          <a:noFill/>
        </p:spPr>
        <p:txBody>
          <a:bodyPr wrap="square" rtlCol="0">
            <a:spAutoFit/>
          </a:bodyPr>
          <a:lstStyle/>
          <a:p>
            <a:r>
              <a:rPr lang="en-US"/>
              <a:t>Credit:  Avery Nathens, MD, Sunnybrook Health Sciences Centre, TraumaCon 2024</a:t>
            </a:r>
            <a:endParaRPr lang="en-US" dirty="0"/>
          </a:p>
        </p:txBody>
      </p:sp>
    </p:spTree>
    <p:extLst>
      <p:ext uri="{BB962C8B-B14F-4D97-AF65-F5344CB8AC3E}">
        <p14:creationId xmlns:p14="http://schemas.microsoft.com/office/powerpoint/2010/main" val="342909669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C3ABF-D17D-5D2C-34CC-F172641AAF83}"/>
              </a:ext>
            </a:extLst>
          </p:cNvPr>
          <p:cNvSpPr>
            <a:spLocks noGrp="1"/>
          </p:cNvSpPr>
          <p:nvPr>
            <p:ph type="title"/>
          </p:nvPr>
        </p:nvSpPr>
        <p:spPr>
          <a:xfrm>
            <a:off x="207818" y="1082098"/>
            <a:ext cx="4333009" cy="1941657"/>
          </a:xfrm>
        </p:spPr>
        <p:txBody>
          <a:bodyPr>
            <a:normAutofit fontScale="90000"/>
          </a:bodyPr>
          <a:lstStyle/>
          <a:p>
            <a:r>
              <a:rPr lang="en-US" dirty="0">
                <a:solidFill>
                  <a:schemeClr val="accent6">
                    <a:lumMod val="50000"/>
                  </a:schemeClr>
                </a:solidFill>
              </a:rPr>
              <a:t>4.15 Establish Process/Guideline Example</a:t>
            </a:r>
          </a:p>
        </p:txBody>
      </p:sp>
      <p:pic>
        <p:nvPicPr>
          <p:cNvPr id="5" name="Picture 4" descr="A screenshot of a computer&#10;&#10;AI-generated content may be incorrect.">
            <a:extLst>
              <a:ext uri="{FF2B5EF4-FFF2-40B4-BE49-F238E27FC236}">
                <a16:creationId xmlns:a16="http://schemas.microsoft.com/office/drawing/2014/main" id="{50EB32C0-E0F1-746A-1D8D-A9C0C796F99F}"/>
              </a:ext>
            </a:extLst>
          </p:cNvPr>
          <p:cNvPicPr>
            <a:picLocks noChangeAspect="1"/>
          </p:cNvPicPr>
          <p:nvPr/>
        </p:nvPicPr>
        <p:blipFill rotWithShape="1">
          <a:blip r:embed="rId2"/>
          <a:srcRect l="78414" t="23441" r="8980" b="21537"/>
          <a:stretch/>
        </p:blipFill>
        <p:spPr bwMode="auto">
          <a:xfrm>
            <a:off x="5114031" y="0"/>
            <a:ext cx="5432742" cy="667090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9148204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5A0D20-65BD-2747-1890-A3B1BACEAF58}"/>
              </a:ext>
            </a:extLst>
          </p:cNvPr>
          <p:cNvSpPr>
            <a:spLocks noGrp="1"/>
          </p:cNvSpPr>
          <p:nvPr>
            <p:ph type="title"/>
          </p:nvPr>
        </p:nvSpPr>
        <p:spPr/>
        <p:txBody>
          <a:bodyPr>
            <a:normAutofit fontScale="90000"/>
          </a:bodyPr>
          <a:lstStyle/>
          <a:p>
            <a:r>
              <a:rPr lang="en-US" dirty="0"/>
              <a:t>Documentation of IR for hemorrhage control</a:t>
            </a:r>
          </a:p>
        </p:txBody>
      </p:sp>
      <p:sp>
        <p:nvSpPr>
          <p:cNvPr id="5" name="Content Placeholder 4">
            <a:extLst>
              <a:ext uri="{FF2B5EF4-FFF2-40B4-BE49-F238E27FC236}">
                <a16:creationId xmlns:a16="http://schemas.microsoft.com/office/drawing/2014/main" id="{2786CAF1-0503-EBA6-C638-FB1AAF5C4144}"/>
              </a:ext>
            </a:extLst>
          </p:cNvPr>
          <p:cNvSpPr>
            <a:spLocks noGrp="1"/>
          </p:cNvSpPr>
          <p:nvPr>
            <p:ph idx="1"/>
          </p:nvPr>
        </p:nvSpPr>
        <p:spPr/>
        <p:txBody>
          <a:bodyPr/>
          <a:lstStyle/>
          <a:p>
            <a:r>
              <a:rPr lang="en-US" dirty="0"/>
              <a:t>Create registry report to capture critical elements: time of notification, documentation of emergent/hemorrhage control, time of puncture.</a:t>
            </a:r>
          </a:p>
          <a:p>
            <a:r>
              <a:rPr lang="en-US" dirty="0"/>
              <a:t>Opportunity to create EMR order sets &amp; provider templates </a:t>
            </a:r>
          </a:p>
          <a:p>
            <a:r>
              <a:rPr lang="en-US" dirty="0"/>
              <a:t>PI process that documents review of cases, action items, loop closure   </a:t>
            </a:r>
          </a:p>
        </p:txBody>
      </p:sp>
    </p:spTree>
    <p:extLst>
      <p:ext uri="{BB962C8B-B14F-4D97-AF65-F5344CB8AC3E}">
        <p14:creationId xmlns:p14="http://schemas.microsoft.com/office/powerpoint/2010/main" val="66125009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0D459-A284-6A62-BF2B-F1D588367163}"/>
              </a:ext>
            </a:extLst>
          </p:cNvPr>
          <p:cNvSpPr>
            <a:spLocks noGrp="1"/>
          </p:cNvSpPr>
          <p:nvPr>
            <p:ph type="title"/>
          </p:nvPr>
        </p:nvSpPr>
        <p:spPr/>
        <p:txBody>
          <a:bodyPr/>
          <a:lstStyle/>
          <a:p>
            <a:r>
              <a:rPr lang="en-US" dirty="0"/>
              <a:t>Standard 4.15 – PRQ Template</a:t>
            </a:r>
          </a:p>
        </p:txBody>
      </p:sp>
      <p:pic>
        <p:nvPicPr>
          <p:cNvPr id="5" name="Content Placeholder 4">
            <a:extLst>
              <a:ext uri="{FF2B5EF4-FFF2-40B4-BE49-F238E27FC236}">
                <a16:creationId xmlns:a16="http://schemas.microsoft.com/office/drawing/2014/main" id="{1212C632-2515-84DE-0D6A-8E28C0F2C423}"/>
              </a:ext>
            </a:extLst>
          </p:cNvPr>
          <p:cNvPicPr>
            <a:picLocks noGrp="1" noChangeAspect="1"/>
          </p:cNvPicPr>
          <p:nvPr>
            <p:ph idx="1"/>
          </p:nvPr>
        </p:nvPicPr>
        <p:blipFill>
          <a:blip r:embed="rId3"/>
          <a:srcRect t="4697"/>
          <a:stretch>
            <a:fillRect/>
          </a:stretch>
        </p:blipFill>
        <p:spPr>
          <a:xfrm>
            <a:off x="664580" y="1690688"/>
            <a:ext cx="10515600" cy="3912771"/>
          </a:xfrm>
          <a:prstGeom prst="rect">
            <a:avLst/>
          </a:prstGeom>
        </p:spPr>
      </p:pic>
    </p:spTree>
    <p:extLst>
      <p:ext uri="{BB962C8B-B14F-4D97-AF65-F5344CB8AC3E}">
        <p14:creationId xmlns:p14="http://schemas.microsoft.com/office/powerpoint/2010/main" val="119313623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D430A-522A-4D90-A1AA-00AC8DE7907D}"/>
              </a:ext>
            </a:extLst>
          </p:cNvPr>
          <p:cNvSpPr>
            <a:spLocks noGrp="1"/>
          </p:cNvSpPr>
          <p:nvPr>
            <p:ph type="title"/>
          </p:nvPr>
        </p:nvSpPr>
        <p:spPr>
          <a:xfrm>
            <a:off x="294469" y="161926"/>
            <a:ext cx="10911550" cy="742040"/>
          </a:xfrm>
        </p:spPr>
        <p:txBody>
          <a:bodyPr>
            <a:normAutofit fontScale="90000"/>
          </a:bodyPr>
          <a:lstStyle/>
          <a:p>
            <a:r>
              <a:rPr lang="en-US" dirty="0"/>
              <a:t>4.16 ICU Director-Type II</a:t>
            </a:r>
          </a:p>
        </p:txBody>
      </p:sp>
      <p:sp>
        <p:nvSpPr>
          <p:cNvPr id="3" name="Content Placeholder 2">
            <a:extLst>
              <a:ext uri="{FF2B5EF4-FFF2-40B4-BE49-F238E27FC236}">
                <a16:creationId xmlns:a16="http://schemas.microsoft.com/office/drawing/2014/main" id="{E52CA2CE-1099-459C-BB7D-2045DD8919CB}"/>
              </a:ext>
            </a:extLst>
          </p:cNvPr>
          <p:cNvSpPr>
            <a:spLocks noGrp="1"/>
          </p:cNvSpPr>
          <p:nvPr>
            <p:ph idx="1"/>
          </p:nvPr>
        </p:nvSpPr>
        <p:spPr>
          <a:xfrm>
            <a:off x="294468" y="1065892"/>
            <a:ext cx="11716718" cy="4351338"/>
          </a:xfrm>
        </p:spPr>
        <p:txBody>
          <a:bodyPr>
            <a:normAutofit/>
          </a:bodyPr>
          <a:lstStyle/>
          <a:p>
            <a:r>
              <a:rPr lang="en-US" sz="3200" b="1" u="sng" dirty="0"/>
              <a:t>All Trauma Centers</a:t>
            </a:r>
            <a:r>
              <a:rPr lang="en-US" sz="3200" dirty="0"/>
              <a:t>: </a:t>
            </a:r>
          </a:p>
          <a:p>
            <a:pPr lvl="1"/>
            <a:r>
              <a:rPr lang="en-US" sz="2800" dirty="0"/>
              <a:t>ICU Surgical Director is board-certified/eligible in </a:t>
            </a:r>
            <a:r>
              <a:rPr lang="en-US" sz="2800" u="sng" dirty="0"/>
              <a:t>general surgery</a:t>
            </a:r>
          </a:p>
          <a:p>
            <a:pPr lvl="1"/>
            <a:r>
              <a:rPr lang="en-US" sz="2800" dirty="0"/>
              <a:t>Actively participates in unit administration (unit protocols &amp; unit PI)</a:t>
            </a:r>
          </a:p>
          <a:p>
            <a:pPr lvl="1"/>
            <a:r>
              <a:rPr lang="en-US" sz="2800" dirty="0"/>
              <a:t>Provides patient care in ICU, where majority of trauma is cared for</a:t>
            </a:r>
          </a:p>
          <a:p>
            <a:pPr lvl="1"/>
            <a:r>
              <a:rPr lang="en-US" sz="2800" dirty="0"/>
              <a:t>TMD may serve as ICU Director or Co-Director</a:t>
            </a:r>
          </a:p>
          <a:p>
            <a:r>
              <a:rPr lang="en-US" sz="3200" b="1" u="sng" dirty="0"/>
              <a:t>Adult Level I Center</a:t>
            </a:r>
            <a:r>
              <a:rPr lang="en-US" sz="3200" dirty="0"/>
              <a:t>: </a:t>
            </a:r>
          </a:p>
          <a:p>
            <a:pPr lvl="1"/>
            <a:r>
              <a:rPr lang="en-US" sz="2800" dirty="0"/>
              <a:t>ICU Surgical Director is board certified/eligible in </a:t>
            </a:r>
            <a:r>
              <a:rPr lang="en-US" sz="2800" u="sng" dirty="0"/>
              <a:t>surgical critical care</a:t>
            </a:r>
            <a:endParaRPr lang="en-US" u="sng" dirty="0"/>
          </a:p>
        </p:txBody>
      </p:sp>
      <p:pic>
        <p:nvPicPr>
          <p:cNvPr id="4" name="Picture 3">
            <a:extLst>
              <a:ext uri="{FF2B5EF4-FFF2-40B4-BE49-F238E27FC236}">
                <a16:creationId xmlns:a16="http://schemas.microsoft.com/office/drawing/2014/main" id="{3EBEE7AB-3C3D-8077-E670-CC49089B7381}"/>
              </a:ext>
            </a:extLst>
          </p:cNvPr>
          <p:cNvPicPr>
            <a:picLocks noChangeAspect="1"/>
          </p:cNvPicPr>
          <p:nvPr/>
        </p:nvPicPr>
        <p:blipFill>
          <a:blip r:embed="rId3"/>
          <a:stretch>
            <a:fillRect/>
          </a:stretch>
        </p:blipFill>
        <p:spPr>
          <a:xfrm>
            <a:off x="9855200" y="0"/>
            <a:ext cx="2336800" cy="646545"/>
          </a:xfrm>
          <a:prstGeom prst="rect">
            <a:avLst/>
          </a:prstGeom>
        </p:spPr>
      </p:pic>
    </p:spTree>
    <p:extLst>
      <p:ext uri="{BB962C8B-B14F-4D97-AF65-F5344CB8AC3E}">
        <p14:creationId xmlns:p14="http://schemas.microsoft.com/office/powerpoint/2010/main" val="97881905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4A403-D3B6-456A-8736-D098DFA027A6}"/>
              </a:ext>
            </a:extLst>
          </p:cNvPr>
          <p:cNvSpPr>
            <a:spLocks noGrp="1"/>
          </p:cNvSpPr>
          <p:nvPr>
            <p:ph type="title"/>
          </p:nvPr>
        </p:nvSpPr>
        <p:spPr>
          <a:xfrm>
            <a:off x="307108" y="250117"/>
            <a:ext cx="10515600" cy="1325563"/>
          </a:xfrm>
        </p:spPr>
        <p:txBody>
          <a:bodyPr>
            <a:normAutofit/>
          </a:bodyPr>
          <a:lstStyle/>
          <a:p>
            <a:r>
              <a:rPr lang="en-US" dirty="0">
                <a:solidFill>
                  <a:schemeClr val="accent6">
                    <a:lumMod val="50000"/>
                  </a:schemeClr>
                </a:solidFill>
              </a:rPr>
              <a:t>4.17 ICU Physician Coverage-Type I</a:t>
            </a:r>
          </a:p>
        </p:txBody>
      </p:sp>
      <p:sp>
        <p:nvSpPr>
          <p:cNvPr id="3" name="Content Placeholder 2">
            <a:extLst>
              <a:ext uri="{FF2B5EF4-FFF2-40B4-BE49-F238E27FC236}">
                <a16:creationId xmlns:a16="http://schemas.microsoft.com/office/drawing/2014/main" id="{8A43968B-841F-47A4-BB70-8D660651083F}"/>
              </a:ext>
            </a:extLst>
          </p:cNvPr>
          <p:cNvSpPr>
            <a:spLocks noGrp="1"/>
          </p:cNvSpPr>
          <p:nvPr>
            <p:ph sz="half" idx="1"/>
          </p:nvPr>
        </p:nvSpPr>
        <p:spPr>
          <a:xfrm>
            <a:off x="228450" y="1825797"/>
            <a:ext cx="11471604" cy="4351338"/>
          </a:xfrm>
        </p:spPr>
        <p:txBody>
          <a:bodyPr>
            <a:normAutofit/>
          </a:bodyPr>
          <a:lstStyle/>
          <a:p>
            <a:r>
              <a:rPr lang="en-US" sz="3200" b="1" dirty="0"/>
              <a:t>Level I and II Centers</a:t>
            </a:r>
          </a:p>
          <a:p>
            <a:pPr lvl="1"/>
            <a:r>
              <a:rPr lang="en-US" sz="3200" dirty="0"/>
              <a:t>ICU staffed by physicians (Attendings, Fellows, Residents), </a:t>
            </a:r>
            <a:r>
              <a:rPr lang="en-US" sz="3200" b="1" dirty="0"/>
              <a:t>and APPs</a:t>
            </a:r>
          </a:p>
          <a:p>
            <a:pPr lvl="1"/>
            <a:r>
              <a:rPr lang="en-US" sz="3200" dirty="0"/>
              <a:t>Continuously (24/7/365) available </a:t>
            </a:r>
            <a:r>
              <a:rPr lang="en-US" sz="3200" u="sng" dirty="0"/>
              <a:t>within 15 minutes </a:t>
            </a:r>
            <a:r>
              <a:rPr lang="en-US" sz="3200" dirty="0"/>
              <a:t>of request</a:t>
            </a:r>
          </a:p>
          <a:p>
            <a:pPr lvl="1"/>
            <a:r>
              <a:rPr lang="en-US" sz="3200" dirty="0"/>
              <a:t>Primary responsibility to the ICU</a:t>
            </a:r>
          </a:p>
        </p:txBody>
      </p:sp>
      <p:sp>
        <p:nvSpPr>
          <p:cNvPr id="5" name="Rectangle 4">
            <a:extLst>
              <a:ext uri="{FF2B5EF4-FFF2-40B4-BE49-F238E27FC236}">
                <a16:creationId xmlns:a16="http://schemas.microsoft.com/office/drawing/2014/main" id="{B019E3AA-42AF-4951-EBE1-C1AE02D19258}"/>
              </a:ext>
            </a:extLst>
          </p:cNvPr>
          <p:cNvSpPr/>
          <p:nvPr/>
        </p:nvSpPr>
        <p:spPr>
          <a:xfrm>
            <a:off x="9319491" y="0"/>
            <a:ext cx="2872509" cy="50023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a:t>LI, LII, PTCI, PTCII</a:t>
            </a:r>
          </a:p>
        </p:txBody>
      </p:sp>
    </p:spTree>
    <p:extLst>
      <p:ext uri="{BB962C8B-B14F-4D97-AF65-F5344CB8AC3E}">
        <p14:creationId xmlns:p14="http://schemas.microsoft.com/office/powerpoint/2010/main" val="315100943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0CA8F90-62F6-B0C3-B206-AF53552E71FA}"/>
              </a:ext>
            </a:extLst>
          </p:cNvPr>
          <p:cNvSpPr>
            <a:spLocks noGrp="1"/>
          </p:cNvSpPr>
          <p:nvPr>
            <p:ph type="title"/>
          </p:nvPr>
        </p:nvSpPr>
        <p:spPr/>
        <p:txBody>
          <a:bodyPr/>
          <a:lstStyle/>
          <a:p>
            <a:r>
              <a:rPr lang="en-US" dirty="0"/>
              <a:t>4.18 Intensivist Staffing-Type II</a:t>
            </a:r>
          </a:p>
        </p:txBody>
      </p:sp>
      <p:sp>
        <p:nvSpPr>
          <p:cNvPr id="6" name="Content Placeholder 5">
            <a:extLst>
              <a:ext uri="{FF2B5EF4-FFF2-40B4-BE49-F238E27FC236}">
                <a16:creationId xmlns:a16="http://schemas.microsoft.com/office/drawing/2014/main" id="{B9891E17-2AE3-4E47-C3D1-A5ADF23E2C79}"/>
              </a:ext>
            </a:extLst>
          </p:cNvPr>
          <p:cNvSpPr>
            <a:spLocks noGrp="1"/>
          </p:cNvSpPr>
          <p:nvPr>
            <p:ph idx="1"/>
          </p:nvPr>
        </p:nvSpPr>
        <p:spPr>
          <a:xfrm>
            <a:off x="838200" y="1690688"/>
            <a:ext cx="11155878" cy="4351338"/>
          </a:xfrm>
        </p:spPr>
        <p:txBody>
          <a:bodyPr/>
          <a:lstStyle/>
          <a:p>
            <a:pPr marL="0" indent="0">
              <a:buNone/>
            </a:pPr>
            <a:r>
              <a:rPr lang="en-US" dirty="0">
                <a:highlight>
                  <a:srgbClr val="FFFF00"/>
                </a:highlight>
              </a:rPr>
              <a:t> </a:t>
            </a:r>
          </a:p>
          <a:p>
            <a:r>
              <a:rPr lang="en-US" b="1" dirty="0"/>
              <a:t>Level II Centers</a:t>
            </a:r>
          </a:p>
          <a:p>
            <a:r>
              <a:rPr lang="en-US" dirty="0"/>
              <a:t>Min 1 surgeon must be board-certified/eligible in </a:t>
            </a:r>
            <a:r>
              <a:rPr lang="en-US" u="sng" dirty="0"/>
              <a:t>surgical critical care</a:t>
            </a:r>
            <a:endParaRPr lang="en-US" dirty="0"/>
          </a:p>
        </p:txBody>
      </p:sp>
      <p:sp>
        <p:nvSpPr>
          <p:cNvPr id="7" name="Rectangle 6">
            <a:extLst>
              <a:ext uri="{FF2B5EF4-FFF2-40B4-BE49-F238E27FC236}">
                <a16:creationId xmlns:a16="http://schemas.microsoft.com/office/drawing/2014/main" id="{71172A74-6169-45C3-1477-7AF1A95DA594}"/>
              </a:ext>
            </a:extLst>
          </p:cNvPr>
          <p:cNvSpPr/>
          <p:nvPr/>
        </p:nvSpPr>
        <p:spPr>
          <a:xfrm>
            <a:off x="10296938" y="0"/>
            <a:ext cx="1895061" cy="77821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a:t>LII</a:t>
            </a:r>
          </a:p>
        </p:txBody>
      </p:sp>
    </p:spTree>
    <p:extLst>
      <p:ext uri="{BB962C8B-B14F-4D97-AF65-F5344CB8AC3E}">
        <p14:creationId xmlns:p14="http://schemas.microsoft.com/office/powerpoint/2010/main" val="331871450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96F1E-8965-44F2-9DF9-7CA30D8E1DE2}"/>
              </a:ext>
            </a:extLst>
          </p:cNvPr>
          <p:cNvSpPr>
            <a:spLocks noGrp="1"/>
          </p:cNvSpPr>
          <p:nvPr>
            <p:ph type="title"/>
          </p:nvPr>
        </p:nvSpPr>
        <p:spPr>
          <a:xfrm>
            <a:off x="284084" y="268804"/>
            <a:ext cx="10515600" cy="1325563"/>
          </a:xfrm>
        </p:spPr>
        <p:txBody>
          <a:bodyPr>
            <a:normAutofit fontScale="90000"/>
          </a:bodyPr>
          <a:lstStyle/>
          <a:p>
            <a:r>
              <a:rPr lang="en-US" dirty="0"/>
              <a:t>4.19 ICU Provider Coverage for Level III</a:t>
            </a:r>
            <a:br>
              <a:rPr lang="en-US" dirty="0"/>
            </a:br>
            <a:r>
              <a:rPr lang="en-US" dirty="0"/>
              <a:t>-Type I</a:t>
            </a:r>
          </a:p>
        </p:txBody>
      </p:sp>
      <p:sp>
        <p:nvSpPr>
          <p:cNvPr id="3" name="Content Placeholder 2">
            <a:extLst>
              <a:ext uri="{FF2B5EF4-FFF2-40B4-BE49-F238E27FC236}">
                <a16:creationId xmlns:a16="http://schemas.microsoft.com/office/drawing/2014/main" id="{0CB70E2B-EC5D-4E58-914B-F87338A40456}"/>
              </a:ext>
            </a:extLst>
          </p:cNvPr>
          <p:cNvSpPr>
            <a:spLocks noGrp="1"/>
          </p:cNvSpPr>
          <p:nvPr>
            <p:ph idx="1"/>
          </p:nvPr>
        </p:nvSpPr>
        <p:spPr>
          <a:xfrm>
            <a:off x="470064" y="1747188"/>
            <a:ext cx="11167754" cy="4351338"/>
          </a:xfrm>
        </p:spPr>
        <p:txBody>
          <a:bodyPr>
            <a:normAutofit/>
          </a:bodyPr>
          <a:lstStyle/>
          <a:p>
            <a:pPr marL="0" indent="0">
              <a:buNone/>
            </a:pPr>
            <a:r>
              <a:rPr lang="en-US" b="1" u="sng" dirty="0"/>
              <a:t>Level III Center</a:t>
            </a:r>
            <a:r>
              <a:rPr lang="en-US" b="1" dirty="0"/>
              <a:t>   </a:t>
            </a:r>
            <a:endParaRPr lang="en-US" b="1" u="sng" dirty="0">
              <a:highlight>
                <a:srgbClr val="FFFF00"/>
              </a:highlight>
            </a:endParaRPr>
          </a:p>
          <a:p>
            <a:r>
              <a:rPr lang="en-US" dirty="0"/>
              <a:t>ICU provider available </a:t>
            </a:r>
            <a:r>
              <a:rPr lang="en-US" u="sng" dirty="0"/>
              <a:t>within 30 minutes</a:t>
            </a:r>
            <a:r>
              <a:rPr lang="en-US" dirty="0"/>
              <a:t> of request with a plan of care</a:t>
            </a:r>
          </a:p>
          <a:p>
            <a:r>
              <a:rPr lang="en-US" dirty="0"/>
              <a:t>Provider may include Hospitalist, Intensivist, APP</a:t>
            </a:r>
          </a:p>
          <a:p>
            <a:r>
              <a:rPr lang="en-US" dirty="0"/>
              <a:t>Must have a </a:t>
            </a:r>
            <a:r>
              <a:rPr lang="en-US" u="sng" dirty="0"/>
              <a:t>formal plan</a:t>
            </a:r>
            <a:r>
              <a:rPr lang="en-US" dirty="0"/>
              <a:t> to address patients’ immediate needs until attending surgeon is available.</a:t>
            </a:r>
          </a:p>
        </p:txBody>
      </p:sp>
      <p:sp>
        <p:nvSpPr>
          <p:cNvPr id="4" name="Rectangle 3">
            <a:extLst>
              <a:ext uri="{FF2B5EF4-FFF2-40B4-BE49-F238E27FC236}">
                <a16:creationId xmlns:a16="http://schemas.microsoft.com/office/drawing/2014/main" id="{F023F609-7969-E981-9AC6-49ED8BC0C368}"/>
              </a:ext>
            </a:extLst>
          </p:cNvPr>
          <p:cNvSpPr/>
          <p:nvPr/>
        </p:nvSpPr>
        <p:spPr>
          <a:xfrm>
            <a:off x="10296938" y="0"/>
            <a:ext cx="1895061" cy="77821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a:t>LIII</a:t>
            </a:r>
          </a:p>
        </p:txBody>
      </p:sp>
    </p:spTree>
    <p:extLst>
      <p:ext uri="{BB962C8B-B14F-4D97-AF65-F5344CB8AC3E}">
        <p14:creationId xmlns:p14="http://schemas.microsoft.com/office/powerpoint/2010/main" val="16325259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C171F-D396-A906-7268-B2CE0A56916B}"/>
              </a:ext>
            </a:extLst>
          </p:cNvPr>
          <p:cNvSpPr>
            <a:spLocks noGrp="1"/>
          </p:cNvSpPr>
          <p:nvPr>
            <p:ph type="title"/>
          </p:nvPr>
        </p:nvSpPr>
        <p:spPr/>
        <p:txBody>
          <a:bodyPr/>
          <a:lstStyle/>
          <a:p>
            <a:r>
              <a:rPr lang="en-US" dirty="0"/>
              <a:t>Objectives</a:t>
            </a:r>
            <a:r>
              <a:rPr lang="en-US" sz="3000" dirty="0"/>
              <a:t> (continued)</a:t>
            </a:r>
          </a:p>
        </p:txBody>
      </p:sp>
      <p:sp>
        <p:nvSpPr>
          <p:cNvPr id="3" name="Content Placeholder 2">
            <a:extLst>
              <a:ext uri="{FF2B5EF4-FFF2-40B4-BE49-F238E27FC236}">
                <a16:creationId xmlns:a16="http://schemas.microsoft.com/office/drawing/2014/main" id="{66CAC1B8-6CE4-0F94-BA77-D017D86365A7}"/>
              </a:ext>
            </a:extLst>
          </p:cNvPr>
          <p:cNvSpPr>
            <a:spLocks noGrp="1"/>
          </p:cNvSpPr>
          <p:nvPr>
            <p:ph idx="1"/>
          </p:nvPr>
        </p:nvSpPr>
        <p:spPr>
          <a:xfrm>
            <a:off x="838200" y="1608560"/>
            <a:ext cx="10515600" cy="4351338"/>
          </a:xfrm>
        </p:spPr>
        <p:txBody>
          <a:bodyPr>
            <a:normAutofit/>
          </a:bodyPr>
          <a:lstStyle/>
          <a:p>
            <a:endParaRPr lang="en-US" sz="3600" dirty="0"/>
          </a:p>
          <a:p>
            <a:pPr marL="0" indent="0">
              <a:buNone/>
            </a:pPr>
            <a:endParaRPr lang="en-US" dirty="0"/>
          </a:p>
          <a:p>
            <a:pPr marL="0" indent="0">
              <a:buNone/>
            </a:pPr>
            <a:endParaRPr lang="en-US" i="1" dirty="0"/>
          </a:p>
          <a:p>
            <a:pPr marL="0" indent="0">
              <a:buNone/>
            </a:pPr>
            <a:endParaRPr lang="en-US" i="1" dirty="0"/>
          </a:p>
        </p:txBody>
      </p:sp>
      <p:sp>
        <p:nvSpPr>
          <p:cNvPr id="4" name="TextBox 3">
            <a:extLst>
              <a:ext uri="{FF2B5EF4-FFF2-40B4-BE49-F238E27FC236}">
                <a16:creationId xmlns:a16="http://schemas.microsoft.com/office/drawing/2014/main" id="{5FEAC012-3A47-5C6E-AACD-01637E2C9F6C}"/>
              </a:ext>
            </a:extLst>
          </p:cNvPr>
          <p:cNvSpPr txBox="1"/>
          <p:nvPr/>
        </p:nvSpPr>
        <p:spPr>
          <a:xfrm>
            <a:off x="2270886" y="5959898"/>
            <a:ext cx="9921114" cy="369332"/>
          </a:xfrm>
          <a:prstGeom prst="rect">
            <a:avLst/>
          </a:prstGeom>
          <a:noFill/>
        </p:spPr>
        <p:txBody>
          <a:bodyPr wrap="none" rtlCol="0">
            <a:spAutoFit/>
          </a:bodyPr>
          <a:lstStyle/>
          <a:p>
            <a:r>
              <a:rPr lang="en-US" i="1" dirty="0"/>
              <a:t>This course contains copyrighted materials used with permission from the American College of Surgeons.</a:t>
            </a:r>
          </a:p>
        </p:txBody>
      </p:sp>
      <p:sp>
        <p:nvSpPr>
          <p:cNvPr id="5" name="TextBox 4">
            <a:extLst>
              <a:ext uri="{FF2B5EF4-FFF2-40B4-BE49-F238E27FC236}">
                <a16:creationId xmlns:a16="http://schemas.microsoft.com/office/drawing/2014/main" id="{4B1CA03C-6252-DEB3-268E-23F7091EDD38}"/>
              </a:ext>
            </a:extLst>
          </p:cNvPr>
          <p:cNvSpPr txBox="1"/>
          <p:nvPr/>
        </p:nvSpPr>
        <p:spPr>
          <a:xfrm>
            <a:off x="1052187" y="1720840"/>
            <a:ext cx="9820406" cy="3801041"/>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400" dirty="0"/>
              <a:t>Describe strategies to </a:t>
            </a:r>
            <a:r>
              <a:rPr lang="en-US" sz="2400" u="sng" dirty="0"/>
              <a:t>standardize</a:t>
            </a:r>
            <a:r>
              <a:rPr lang="en-US" sz="2400" dirty="0"/>
              <a:t> trauma care through </a:t>
            </a:r>
            <a:r>
              <a:rPr lang="en-US" sz="2400" u="sng" dirty="0"/>
              <a:t>best practices </a:t>
            </a:r>
            <a:r>
              <a:rPr lang="en-US" sz="2400" dirty="0"/>
              <a:t>in caring for specific trauma populations.</a:t>
            </a:r>
          </a:p>
          <a:p>
            <a:pPr marL="285750" indent="-285750">
              <a:spcAft>
                <a:spcPts val="600"/>
              </a:spcAft>
              <a:buFont typeface="Arial" panose="020B0604020202020204" pitchFamily="34" charset="0"/>
              <a:buChar char="•"/>
            </a:pPr>
            <a:r>
              <a:rPr lang="en-US" sz="2400" dirty="0"/>
              <a:t>Review Performance Improvement (PI) standards</a:t>
            </a:r>
          </a:p>
          <a:p>
            <a:pPr marL="285750" indent="-285750">
              <a:spcAft>
                <a:spcPts val="600"/>
              </a:spcAft>
              <a:buFont typeface="Arial" panose="020B0604020202020204" pitchFamily="34" charset="0"/>
              <a:buChar char="•"/>
            </a:pPr>
            <a:r>
              <a:rPr lang="en-US" sz="2400" dirty="0"/>
              <a:t>Describe PI structures, concepts, and strategies </a:t>
            </a:r>
          </a:p>
          <a:p>
            <a:pPr marL="285750" indent="-285750">
              <a:spcAft>
                <a:spcPts val="600"/>
              </a:spcAft>
              <a:buFont typeface="Arial" panose="020B0604020202020204" pitchFamily="34" charset="0"/>
              <a:buChar char="•"/>
            </a:pPr>
            <a:r>
              <a:rPr lang="en-US" sz="2400" dirty="0"/>
              <a:t>Articulate Performance Improvement and Patient Safety best practices</a:t>
            </a:r>
          </a:p>
          <a:p>
            <a:pPr marL="285750" indent="-285750">
              <a:spcAft>
                <a:spcPts val="600"/>
              </a:spcAft>
              <a:buFont typeface="Arial" panose="020B0604020202020204" pitchFamily="34" charset="0"/>
              <a:buChar char="•"/>
            </a:pPr>
            <a:r>
              <a:rPr lang="en-US" sz="2400" dirty="0"/>
              <a:t>Describe trauma center requirements to provide education and requirements for research and scholarly activities</a:t>
            </a:r>
          </a:p>
          <a:p>
            <a:pPr marL="285750" indent="-285750">
              <a:spcAft>
                <a:spcPts val="600"/>
              </a:spcAft>
              <a:buFont typeface="Arial" panose="020B0604020202020204" pitchFamily="34" charset="0"/>
              <a:buChar char="•"/>
            </a:pPr>
            <a:r>
              <a:rPr lang="en-US" sz="2400" dirty="0">
                <a:solidFill>
                  <a:srgbClr val="4D5B6B">
                    <a:lumMod val="50000"/>
                  </a:srgbClr>
                </a:solidFill>
                <a:latin typeface="Calibri"/>
              </a:rPr>
              <a:t>Apply </a:t>
            </a:r>
            <a:r>
              <a:rPr kumimoji="0" lang="en-US" sz="2400" b="0" i="0" u="none" strike="noStrike" kern="1200" cap="none" spc="0" normalizeH="0" baseline="0" noProof="0" dirty="0">
                <a:ln>
                  <a:noFill/>
                </a:ln>
                <a:solidFill>
                  <a:srgbClr val="4D5B6B">
                    <a:lumMod val="50000"/>
                  </a:srgbClr>
                </a:solidFill>
                <a:effectLst/>
                <a:uLnTx/>
                <a:uFillTx/>
                <a:latin typeface="Calibri"/>
                <a:ea typeface="+mn-ea"/>
                <a:cs typeface="+mn-cs"/>
              </a:rPr>
              <a:t>methods to prepare for a </a:t>
            </a:r>
            <a:r>
              <a:rPr kumimoji="0" lang="en-US" sz="2400" b="0" i="0" strike="noStrike" kern="1200" cap="none" spc="0" normalizeH="0" baseline="0" noProof="0" dirty="0">
                <a:ln>
                  <a:noFill/>
                </a:ln>
                <a:solidFill>
                  <a:srgbClr val="4D5B6B">
                    <a:lumMod val="50000"/>
                  </a:srgbClr>
                </a:solidFill>
                <a:effectLst/>
                <a:uLnTx/>
                <a:uFillTx/>
                <a:latin typeface="Calibri"/>
                <a:ea typeface="+mn-ea"/>
                <a:cs typeface="+mn-cs"/>
              </a:rPr>
              <a:t>successful virtual site visit and methods to showcase a program’s value.</a:t>
            </a:r>
            <a:endParaRPr lang="en-US" sz="2400" dirty="0"/>
          </a:p>
        </p:txBody>
      </p:sp>
    </p:spTree>
    <p:extLst>
      <p:ext uri="{BB962C8B-B14F-4D97-AF65-F5344CB8AC3E}">
        <p14:creationId xmlns:p14="http://schemas.microsoft.com/office/powerpoint/2010/main" val="365025130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996FF-5771-4DFA-9243-395846D4AFA2}"/>
              </a:ext>
            </a:extLst>
          </p:cNvPr>
          <p:cNvSpPr>
            <a:spLocks noGrp="1"/>
          </p:cNvSpPr>
          <p:nvPr>
            <p:ph type="title"/>
          </p:nvPr>
        </p:nvSpPr>
        <p:spPr>
          <a:xfrm>
            <a:off x="77119" y="18255"/>
            <a:ext cx="8164356" cy="1169277"/>
          </a:xfrm>
        </p:spPr>
        <p:txBody>
          <a:bodyPr anchor="ctr">
            <a:normAutofit/>
          </a:bodyPr>
          <a:lstStyle/>
          <a:p>
            <a:r>
              <a:rPr lang="en-US" dirty="0">
                <a:solidFill>
                  <a:schemeClr val="accent6">
                    <a:lumMod val="50000"/>
                  </a:schemeClr>
                </a:solidFill>
              </a:rPr>
              <a:t>4.20 ICU Nursing Staffing-Type II</a:t>
            </a:r>
          </a:p>
        </p:txBody>
      </p:sp>
      <p:sp>
        <p:nvSpPr>
          <p:cNvPr id="3" name="Content Placeholder 2">
            <a:extLst>
              <a:ext uri="{FF2B5EF4-FFF2-40B4-BE49-F238E27FC236}">
                <a16:creationId xmlns:a16="http://schemas.microsoft.com/office/drawing/2014/main" id="{0E8C69DF-AD04-41CF-B7ED-9022E9DA344D}"/>
              </a:ext>
            </a:extLst>
          </p:cNvPr>
          <p:cNvSpPr>
            <a:spLocks noGrp="1"/>
          </p:cNvSpPr>
          <p:nvPr>
            <p:ph sz="half" idx="1"/>
          </p:nvPr>
        </p:nvSpPr>
        <p:spPr>
          <a:xfrm>
            <a:off x="309583" y="1184356"/>
            <a:ext cx="5484091" cy="4351338"/>
          </a:xfrm>
        </p:spPr>
        <p:txBody>
          <a:bodyPr>
            <a:normAutofit/>
          </a:bodyPr>
          <a:lstStyle/>
          <a:p>
            <a:pPr marL="0" indent="0">
              <a:buNone/>
            </a:pPr>
            <a:r>
              <a:rPr lang="en-US" b="1" dirty="0"/>
              <a:t>All Trauma Centers:</a:t>
            </a:r>
          </a:p>
          <a:p>
            <a:r>
              <a:rPr lang="en-US" dirty="0"/>
              <a:t>ICU nurse-to-patient ratio</a:t>
            </a:r>
          </a:p>
          <a:p>
            <a:r>
              <a:rPr lang="en-US" u="sng" dirty="0"/>
              <a:t>1:1</a:t>
            </a:r>
            <a:r>
              <a:rPr lang="en-US" dirty="0"/>
              <a:t> or </a:t>
            </a:r>
            <a:r>
              <a:rPr lang="en-US" u="sng" dirty="0"/>
              <a:t>1:2</a:t>
            </a:r>
            <a:r>
              <a:rPr lang="en-US" dirty="0"/>
              <a:t> depending on patient acuity as defined by hospital policy for ICU nurse staffing.</a:t>
            </a:r>
          </a:p>
          <a:p>
            <a:pPr marL="0" indent="0">
              <a:buNone/>
            </a:pPr>
            <a:endParaRPr lang="en-US" dirty="0"/>
          </a:p>
          <a:p>
            <a:r>
              <a:rPr lang="en-US" sz="2400" i="1" dirty="0"/>
              <a:t>Note. ACS book p.60 incorrectly states as patient-to-nurse ratio</a:t>
            </a:r>
          </a:p>
        </p:txBody>
      </p:sp>
      <p:pic>
        <p:nvPicPr>
          <p:cNvPr id="1026" name="Picture 2">
            <a:extLst>
              <a:ext uri="{FF2B5EF4-FFF2-40B4-BE49-F238E27FC236}">
                <a16:creationId xmlns:a16="http://schemas.microsoft.com/office/drawing/2014/main" id="{D0BC6596-A3F3-43E3-BD8A-E6205871B24C}"/>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742546" y="1303109"/>
            <a:ext cx="4405745" cy="361459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D0776B35-E915-181A-871F-88F9A12D6F54}"/>
              </a:ext>
            </a:extLst>
          </p:cNvPr>
          <p:cNvSpPr/>
          <p:nvPr/>
        </p:nvSpPr>
        <p:spPr>
          <a:xfrm>
            <a:off x="8829964" y="1"/>
            <a:ext cx="3362036" cy="48952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a:t>LI, LII, LIII, PTCI, PTCII</a:t>
            </a:r>
          </a:p>
        </p:txBody>
      </p:sp>
    </p:spTree>
    <p:extLst>
      <p:ext uri="{BB962C8B-B14F-4D97-AF65-F5344CB8AC3E}">
        <p14:creationId xmlns:p14="http://schemas.microsoft.com/office/powerpoint/2010/main" val="226820777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D3311-73B2-45D2-AB17-3D6F745F26C4}"/>
              </a:ext>
            </a:extLst>
          </p:cNvPr>
          <p:cNvSpPr>
            <a:spLocks noGrp="1"/>
          </p:cNvSpPr>
          <p:nvPr>
            <p:ph type="title"/>
          </p:nvPr>
        </p:nvSpPr>
        <p:spPr>
          <a:xfrm>
            <a:off x="237506" y="500235"/>
            <a:ext cx="11527311" cy="848798"/>
          </a:xfrm>
        </p:spPr>
        <p:txBody>
          <a:bodyPr>
            <a:normAutofit/>
          </a:bodyPr>
          <a:lstStyle/>
          <a:p>
            <a:r>
              <a:rPr lang="en-US" sz="4000" dirty="0"/>
              <a:t>4.21 Surgical Specialist Availability-Type I</a:t>
            </a:r>
          </a:p>
        </p:txBody>
      </p:sp>
      <p:sp>
        <p:nvSpPr>
          <p:cNvPr id="3" name="Content Placeholder 2">
            <a:extLst>
              <a:ext uri="{FF2B5EF4-FFF2-40B4-BE49-F238E27FC236}">
                <a16:creationId xmlns:a16="http://schemas.microsoft.com/office/drawing/2014/main" id="{33801760-FCCE-4679-84C7-2A7AE731DB26}"/>
              </a:ext>
            </a:extLst>
          </p:cNvPr>
          <p:cNvSpPr>
            <a:spLocks noGrp="1"/>
          </p:cNvSpPr>
          <p:nvPr>
            <p:ph idx="1"/>
          </p:nvPr>
        </p:nvSpPr>
        <p:spPr>
          <a:xfrm>
            <a:off x="237506" y="1534217"/>
            <a:ext cx="11379200" cy="4616018"/>
          </a:xfrm>
        </p:spPr>
        <p:txBody>
          <a:bodyPr>
            <a:normAutofit lnSpcReduction="10000"/>
          </a:bodyPr>
          <a:lstStyle/>
          <a:p>
            <a:pPr marL="0" indent="0">
              <a:buNone/>
            </a:pPr>
            <a:r>
              <a:rPr lang="en-US" b="1" dirty="0"/>
              <a:t>Level I and II Centers: </a:t>
            </a:r>
            <a:r>
              <a:rPr lang="en-US" sz="2400" b="1" i="1" dirty="0"/>
              <a:t>In addition to Orthopaedic &amp; Neurosurgery </a:t>
            </a:r>
            <a:endParaRPr lang="en-US" b="1" i="1" dirty="0"/>
          </a:p>
          <a:p>
            <a:r>
              <a:rPr lang="en-US" dirty="0"/>
              <a:t>Must have continuous (24/7/365) coverage of:</a:t>
            </a:r>
          </a:p>
          <a:p>
            <a:pPr lvl="1"/>
            <a:r>
              <a:rPr lang="en-US" sz="2800" dirty="0"/>
              <a:t>Cardiothoracic surgery</a:t>
            </a:r>
          </a:p>
          <a:p>
            <a:pPr lvl="1"/>
            <a:r>
              <a:rPr lang="en-US" sz="2800" dirty="0"/>
              <a:t>Vascular surgery</a:t>
            </a:r>
          </a:p>
          <a:p>
            <a:pPr lvl="1"/>
            <a:r>
              <a:rPr lang="en-US" sz="2800" dirty="0"/>
              <a:t>Hand surgery</a:t>
            </a:r>
          </a:p>
          <a:p>
            <a:pPr lvl="1"/>
            <a:r>
              <a:rPr lang="en-US" sz="2800" dirty="0"/>
              <a:t>Plastic surgery</a:t>
            </a:r>
          </a:p>
          <a:p>
            <a:pPr lvl="1"/>
            <a:r>
              <a:rPr lang="en-US" sz="2800" dirty="0"/>
              <a:t>OB/GYN surgery</a:t>
            </a:r>
          </a:p>
          <a:p>
            <a:pPr lvl="1"/>
            <a:r>
              <a:rPr lang="en-US" sz="2800" dirty="0"/>
              <a:t>Otolaryngology</a:t>
            </a:r>
          </a:p>
          <a:p>
            <a:pPr lvl="1"/>
            <a:r>
              <a:rPr lang="en-US" sz="2800" dirty="0"/>
              <a:t>Urology</a:t>
            </a:r>
          </a:p>
          <a:p>
            <a:pPr marL="0" indent="0">
              <a:buNone/>
            </a:pPr>
            <a:r>
              <a:rPr lang="en-US" dirty="0"/>
              <a:t>**Contingency plan for sporadic gaps (vacation, conferences, etc)</a:t>
            </a:r>
          </a:p>
          <a:p>
            <a:pPr lvl="1"/>
            <a:endParaRPr lang="en-US" dirty="0"/>
          </a:p>
        </p:txBody>
      </p:sp>
      <p:sp>
        <p:nvSpPr>
          <p:cNvPr id="4" name="Rectangle 3">
            <a:extLst>
              <a:ext uri="{FF2B5EF4-FFF2-40B4-BE49-F238E27FC236}">
                <a16:creationId xmlns:a16="http://schemas.microsoft.com/office/drawing/2014/main" id="{E75B3C10-3BBD-A4F9-A2CE-5C25E5BE63B2}"/>
              </a:ext>
            </a:extLst>
          </p:cNvPr>
          <p:cNvSpPr/>
          <p:nvPr/>
        </p:nvSpPr>
        <p:spPr>
          <a:xfrm>
            <a:off x="9319491" y="0"/>
            <a:ext cx="2872509" cy="50023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a:t>LI, LII, PTCI, PTCII</a:t>
            </a:r>
          </a:p>
        </p:txBody>
      </p:sp>
    </p:spTree>
    <p:extLst>
      <p:ext uri="{BB962C8B-B14F-4D97-AF65-F5344CB8AC3E}">
        <p14:creationId xmlns:p14="http://schemas.microsoft.com/office/powerpoint/2010/main" val="202800047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296D4-2E50-4E26-B0A5-0259DF6C4D3A}"/>
              </a:ext>
            </a:extLst>
          </p:cNvPr>
          <p:cNvSpPr>
            <a:spLocks noGrp="1"/>
          </p:cNvSpPr>
          <p:nvPr>
            <p:ph type="title"/>
          </p:nvPr>
        </p:nvSpPr>
        <p:spPr>
          <a:xfrm>
            <a:off x="406400" y="365125"/>
            <a:ext cx="10947400" cy="1325563"/>
          </a:xfrm>
        </p:spPr>
        <p:txBody>
          <a:bodyPr/>
          <a:lstStyle/>
          <a:p>
            <a:r>
              <a:rPr lang="en-US" dirty="0"/>
              <a:t>4.22 Ophthalmology Services-Type II</a:t>
            </a:r>
          </a:p>
        </p:txBody>
      </p:sp>
      <p:sp>
        <p:nvSpPr>
          <p:cNvPr id="3" name="Content Placeholder 2">
            <a:extLst>
              <a:ext uri="{FF2B5EF4-FFF2-40B4-BE49-F238E27FC236}">
                <a16:creationId xmlns:a16="http://schemas.microsoft.com/office/drawing/2014/main" id="{9F03FA0C-64C5-449D-8F51-AE89D730DC69}"/>
              </a:ext>
            </a:extLst>
          </p:cNvPr>
          <p:cNvSpPr>
            <a:spLocks noGrp="1"/>
          </p:cNvSpPr>
          <p:nvPr>
            <p:ph idx="1"/>
          </p:nvPr>
        </p:nvSpPr>
        <p:spPr>
          <a:xfrm>
            <a:off x="406400" y="1536258"/>
            <a:ext cx="11628582" cy="4351338"/>
          </a:xfrm>
        </p:spPr>
        <p:txBody>
          <a:bodyPr>
            <a:normAutofit fontScale="85000" lnSpcReduction="10000"/>
          </a:bodyPr>
          <a:lstStyle/>
          <a:p>
            <a:r>
              <a:rPr lang="en-US" sz="3200" dirty="0"/>
              <a:t>Level I and II must have continuous availability of ophthalmology or contingency plan to ensure ophthalmic trauma care. </a:t>
            </a:r>
          </a:p>
          <a:p>
            <a:r>
              <a:rPr lang="en-US" sz="3200" dirty="0"/>
              <a:t>Contingency plan must include an ophthalmologist capable of providing </a:t>
            </a:r>
            <a:r>
              <a:rPr lang="en-US" sz="3200" b="1" dirty="0"/>
              <a:t>timely surgical care</a:t>
            </a:r>
            <a:r>
              <a:rPr lang="en-US" sz="3200" dirty="0"/>
              <a:t>. </a:t>
            </a:r>
          </a:p>
          <a:p>
            <a:r>
              <a:rPr lang="en-US" sz="3200" dirty="0"/>
              <a:t>While tele-ophthalmology can support initial triage and evaluation, it cannot replace the availability of an ophthalmologist to perform surgical care. </a:t>
            </a:r>
          </a:p>
          <a:p>
            <a:r>
              <a:rPr lang="en-US" sz="3200" dirty="0"/>
              <a:t>Continuous defined as 24/7/365 </a:t>
            </a:r>
          </a:p>
          <a:p>
            <a:r>
              <a:rPr lang="en-US" sz="3200" b="1" dirty="0"/>
              <a:t>Continuous includes both coverage or a contingency plan</a:t>
            </a:r>
          </a:p>
          <a:p>
            <a:r>
              <a:rPr lang="en-US" sz="3200" dirty="0"/>
              <a:t>Measure of Compliance: narrative of coverage model with support documents (call schedules and a contingency plan </a:t>
            </a:r>
            <a:r>
              <a:rPr lang="en-US" sz="3200" b="1" dirty="0"/>
              <a:t>and report of transfer-out patients</a:t>
            </a:r>
            <a:r>
              <a:rPr lang="en-US" sz="3200" dirty="0"/>
              <a:t>)</a:t>
            </a:r>
          </a:p>
          <a:p>
            <a:pPr marL="0" indent="0">
              <a:buNone/>
            </a:pPr>
            <a:endParaRPr lang="en-US" sz="3200" dirty="0"/>
          </a:p>
        </p:txBody>
      </p:sp>
      <p:sp>
        <p:nvSpPr>
          <p:cNvPr id="4" name="Rectangle 3">
            <a:extLst>
              <a:ext uri="{FF2B5EF4-FFF2-40B4-BE49-F238E27FC236}">
                <a16:creationId xmlns:a16="http://schemas.microsoft.com/office/drawing/2014/main" id="{1B832B98-453F-6C57-907E-CB14D5AA80CA}"/>
              </a:ext>
            </a:extLst>
          </p:cNvPr>
          <p:cNvSpPr/>
          <p:nvPr/>
        </p:nvSpPr>
        <p:spPr>
          <a:xfrm>
            <a:off x="8812530" y="0"/>
            <a:ext cx="3379470" cy="50023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a:t>LI, LII, PTCI, PTCII</a:t>
            </a:r>
          </a:p>
        </p:txBody>
      </p:sp>
    </p:spTree>
    <p:extLst>
      <p:ext uri="{BB962C8B-B14F-4D97-AF65-F5344CB8AC3E}">
        <p14:creationId xmlns:p14="http://schemas.microsoft.com/office/powerpoint/2010/main" val="130706273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B696A-4993-4870-8EC2-CE0D49EE51AB}"/>
              </a:ext>
            </a:extLst>
          </p:cNvPr>
          <p:cNvSpPr>
            <a:spLocks noGrp="1"/>
          </p:cNvSpPr>
          <p:nvPr>
            <p:ph type="title"/>
          </p:nvPr>
        </p:nvSpPr>
        <p:spPr>
          <a:xfrm>
            <a:off x="542440" y="28332"/>
            <a:ext cx="10811359" cy="1325563"/>
          </a:xfrm>
        </p:spPr>
        <p:txBody>
          <a:bodyPr/>
          <a:lstStyle/>
          <a:p>
            <a:r>
              <a:rPr lang="en-US" dirty="0"/>
              <a:t>4.23 Soft Tissue Coverage-Type I</a:t>
            </a:r>
          </a:p>
        </p:txBody>
      </p:sp>
      <p:sp>
        <p:nvSpPr>
          <p:cNvPr id="3" name="Content Placeholder 2">
            <a:extLst>
              <a:ext uri="{FF2B5EF4-FFF2-40B4-BE49-F238E27FC236}">
                <a16:creationId xmlns:a16="http://schemas.microsoft.com/office/drawing/2014/main" id="{D803D501-3350-4E57-B0F5-FB124B245DC6}"/>
              </a:ext>
            </a:extLst>
          </p:cNvPr>
          <p:cNvSpPr>
            <a:spLocks noGrp="1"/>
          </p:cNvSpPr>
          <p:nvPr>
            <p:ph idx="1"/>
          </p:nvPr>
        </p:nvSpPr>
        <p:spPr>
          <a:xfrm>
            <a:off x="542439" y="1392754"/>
            <a:ext cx="10811359" cy="4351338"/>
          </a:xfrm>
        </p:spPr>
        <p:txBody>
          <a:bodyPr/>
          <a:lstStyle/>
          <a:p>
            <a:r>
              <a:rPr lang="en-US" sz="3600" dirty="0"/>
              <a:t>Comprehensive soft tissue coverage of wounds</a:t>
            </a:r>
          </a:p>
          <a:p>
            <a:r>
              <a:rPr lang="en-US" sz="3600" dirty="0"/>
              <a:t>Includes microvascular expertise for free flaps</a:t>
            </a:r>
          </a:p>
          <a:p>
            <a:r>
              <a:rPr lang="en-US" sz="3600" dirty="0"/>
              <a:t>Coverage for </a:t>
            </a:r>
          </a:p>
          <a:p>
            <a:pPr lvl="1"/>
            <a:r>
              <a:rPr lang="en-US" sz="3200" dirty="0"/>
              <a:t>Open fractures</a:t>
            </a:r>
          </a:p>
          <a:p>
            <a:pPr lvl="1"/>
            <a:r>
              <a:rPr lang="en-US" sz="3200" dirty="0"/>
              <a:t>Soft tissue coverage - mangled extremity</a:t>
            </a:r>
          </a:p>
          <a:p>
            <a:pPr lvl="1"/>
            <a:r>
              <a:rPr lang="en-US" sz="3200" dirty="0"/>
              <a:t>Soft tissue defects of the head and neck</a:t>
            </a:r>
            <a:endParaRPr lang="en-US" dirty="0"/>
          </a:p>
        </p:txBody>
      </p:sp>
      <p:sp>
        <p:nvSpPr>
          <p:cNvPr id="4" name="Rectangle 3">
            <a:extLst>
              <a:ext uri="{FF2B5EF4-FFF2-40B4-BE49-F238E27FC236}">
                <a16:creationId xmlns:a16="http://schemas.microsoft.com/office/drawing/2014/main" id="{22AD6902-C1DC-1043-708B-E0C06FF32F98}"/>
              </a:ext>
            </a:extLst>
          </p:cNvPr>
          <p:cNvSpPr/>
          <p:nvPr/>
        </p:nvSpPr>
        <p:spPr>
          <a:xfrm>
            <a:off x="10028902" y="-10527"/>
            <a:ext cx="2163097" cy="54146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a:t>LI, PTCI  </a:t>
            </a:r>
          </a:p>
        </p:txBody>
      </p:sp>
    </p:spTree>
    <p:extLst>
      <p:ext uri="{BB962C8B-B14F-4D97-AF65-F5344CB8AC3E}">
        <p14:creationId xmlns:p14="http://schemas.microsoft.com/office/powerpoint/2010/main" val="211873231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AB236-6B40-4E7E-BE57-794F32BE1E3D}"/>
              </a:ext>
            </a:extLst>
          </p:cNvPr>
          <p:cNvSpPr>
            <a:spLocks noGrp="1"/>
          </p:cNvSpPr>
          <p:nvPr>
            <p:ph type="title"/>
          </p:nvPr>
        </p:nvSpPr>
        <p:spPr>
          <a:xfrm>
            <a:off x="445604" y="441324"/>
            <a:ext cx="10515600" cy="1325563"/>
          </a:xfrm>
        </p:spPr>
        <p:txBody>
          <a:bodyPr/>
          <a:lstStyle/>
          <a:p>
            <a:r>
              <a:rPr lang="en-US" dirty="0">
                <a:solidFill>
                  <a:schemeClr val="accent6">
                    <a:lumMod val="50000"/>
                  </a:schemeClr>
                </a:solidFill>
              </a:rPr>
              <a:t>4.24</a:t>
            </a:r>
            <a:r>
              <a:rPr lang="en-US" dirty="0"/>
              <a:t> </a:t>
            </a:r>
            <a:r>
              <a:rPr lang="en-US" dirty="0">
                <a:solidFill>
                  <a:schemeClr val="accent6">
                    <a:lumMod val="50000"/>
                  </a:schemeClr>
                </a:solidFill>
              </a:rPr>
              <a:t>Craniofacial Expertise-Type I</a:t>
            </a:r>
          </a:p>
        </p:txBody>
      </p:sp>
      <p:sp>
        <p:nvSpPr>
          <p:cNvPr id="3" name="Content Placeholder 2">
            <a:extLst>
              <a:ext uri="{FF2B5EF4-FFF2-40B4-BE49-F238E27FC236}">
                <a16:creationId xmlns:a16="http://schemas.microsoft.com/office/drawing/2014/main" id="{E6F77BD3-7B54-4425-B760-C2478DF167F5}"/>
              </a:ext>
            </a:extLst>
          </p:cNvPr>
          <p:cNvSpPr>
            <a:spLocks noGrp="1"/>
          </p:cNvSpPr>
          <p:nvPr>
            <p:ph sz="half" idx="1"/>
          </p:nvPr>
        </p:nvSpPr>
        <p:spPr>
          <a:xfrm>
            <a:off x="445604" y="1833434"/>
            <a:ext cx="6436935" cy="4351338"/>
          </a:xfrm>
        </p:spPr>
        <p:txBody>
          <a:bodyPr/>
          <a:lstStyle/>
          <a:p>
            <a:pPr marL="0" indent="0">
              <a:buNone/>
            </a:pPr>
            <a:r>
              <a:rPr lang="en-US" u="sng" dirty="0"/>
              <a:t>Capability to diagnose/manage</a:t>
            </a:r>
          </a:p>
          <a:p>
            <a:pPr>
              <a:lnSpc>
                <a:spcPct val="100000"/>
              </a:lnSpc>
            </a:pPr>
            <a:r>
              <a:rPr lang="en-US" dirty="0"/>
              <a:t>Acute facial fractures</a:t>
            </a:r>
          </a:p>
          <a:p>
            <a:r>
              <a:rPr lang="en-US" dirty="0"/>
              <a:t>Skull</a:t>
            </a:r>
          </a:p>
          <a:p>
            <a:r>
              <a:rPr lang="en-US" dirty="0"/>
              <a:t>Cranial base</a:t>
            </a:r>
          </a:p>
          <a:p>
            <a:r>
              <a:rPr lang="en-US" dirty="0"/>
              <a:t>Orbit</a:t>
            </a:r>
          </a:p>
          <a:p>
            <a:r>
              <a:rPr lang="en-US" dirty="0"/>
              <a:t>Midface</a:t>
            </a:r>
          </a:p>
          <a:p>
            <a:r>
              <a:rPr lang="en-US" dirty="0"/>
              <a:t>Occlusal skeleton</a:t>
            </a:r>
          </a:p>
        </p:txBody>
      </p:sp>
      <p:sp>
        <p:nvSpPr>
          <p:cNvPr id="4" name="Content Placeholder 3">
            <a:extLst>
              <a:ext uri="{FF2B5EF4-FFF2-40B4-BE49-F238E27FC236}">
                <a16:creationId xmlns:a16="http://schemas.microsoft.com/office/drawing/2014/main" id="{2316E0B8-560B-4FB1-8569-1B0D91C4D146}"/>
              </a:ext>
            </a:extLst>
          </p:cNvPr>
          <p:cNvSpPr>
            <a:spLocks noGrp="1"/>
          </p:cNvSpPr>
          <p:nvPr>
            <p:ph sz="half" idx="2"/>
          </p:nvPr>
        </p:nvSpPr>
        <p:spPr>
          <a:xfrm>
            <a:off x="6283646" y="1833434"/>
            <a:ext cx="6106388" cy="4534081"/>
          </a:xfrm>
        </p:spPr>
        <p:txBody>
          <a:bodyPr/>
          <a:lstStyle/>
          <a:p>
            <a:pPr marL="0" indent="0">
              <a:buNone/>
            </a:pPr>
            <a:r>
              <a:rPr lang="en-US" u="sng" dirty="0"/>
              <a:t>Coverage by following specialists</a:t>
            </a:r>
            <a:r>
              <a:rPr lang="en-US" dirty="0"/>
              <a:t>:</a:t>
            </a:r>
          </a:p>
          <a:p>
            <a:r>
              <a:rPr lang="en-US" dirty="0"/>
              <a:t>Otolaryngology</a:t>
            </a:r>
          </a:p>
          <a:p>
            <a:r>
              <a:rPr lang="en-US" dirty="0"/>
              <a:t>Oral maxillofacial surgery</a:t>
            </a:r>
          </a:p>
          <a:p>
            <a:r>
              <a:rPr lang="en-US" dirty="0"/>
              <a:t>Plastic surgery</a:t>
            </a:r>
          </a:p>
        </p:txBody>
      </p:sp>
      <p:sp>
        <p:nvSpPr>
          <p:cNvPr id="5" name="Rectangle 4">
            <a:extLst>
              <a:ext uri="{FF2B5EF4-FFF2-40B4-BE49-F238E27FC236}">
                <a16:creationId xmlns:a16="http://schemas.microsoft.com/office/drawing/2014/main" id="{16DCA675-E46E-C39C-1058-BF1BB0180C84}"/>
              </a:ext>
            </a:extLst>
          </p:cNvPr>
          <p:cNvSpPr/>
          <p:nvPr/>
        </p:nvSpPr>
        <p:spPr>
          <a:xfrm>
            <a:off x="9730408" y="-10527"/>
            <a:ext cx="2461592" cy="70164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a:t>LI, PTCI</a:t>
            </a:r>
          </a:p>
        </p:txBody>
      </p:sp>
    </p:spTree>
    <p:extLst>
      <p:ext uri="{BB962C8B-B14F-4D97-AF65-F5344CB8AC3E}">
        <p14:creationId xmlns:p14="http://schemas.microsoft.com/office/powerpoint/2010/main" val="98641746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6C12B-A093-4ECD-9E7B-270AB8351F03}"/>
              </a:ext>
            </a:extLst>
          </p:cNvPr>
          <p:cNvSpPr>
            <a:spLocks noGrp="1"/>
          </p:cNvSpPr>
          <p:nvPr>
            <p:ph type="title"/>
          </p:nvPr>
        </p:nvSpPr>
        <p:spPr>
          <a:xfrm>
            <a:off x="521110" y="250117"/>
            <a:ext cx="10693205" cy="1325563"/>
          </a:xfrm>
        </p:spPr>
        <p:txBody>
          <a:bodyPr/>
          <a:lstStyle/>
          <a:p>
            <a:r>
              <a:rPr lang="en-US" dirty="0"/>
              <a:t>4.25 Replantation Services-Type II</a:t>
            </a:r>
          </a:p>
        </p:txBody>
      </p:sp>
      <p:sp>
        <p:nvSpPr>
          <p:cNvPr id="3" name="Content Placeholder 2">
            <a:extLst>
              <a:ext uri="{FF2B5EF4-FFF2-40B4-BE49-F238E27FC236}">
                <a16:creationId xmlns:a16="http://schemas.microsoft.com/office/drawing/2014/main" id="{05C94CD0-5185-49FD-9888-6B01B3162931}"/>
              </a:ext>
            </a:extLst>
          </p:cNvPr>
          <p:cNvSpPr>
            <a:spLocks noGrp="1"/>
          </p:cNvSpPr>
          <p:nvPr>
            <p:ph idx="1"/>
          </p:nvPr>
        </p:nvSpPr>
        <p:spPr>
          <a:xfrm>
            <a:off x="356461" y="1825625"/>
            <a:ext cx="10997339" cy="4351338"/>
          </a:xfrm>
        </p:spPr>
        <p:txBody>
          <a:bodyPr/>
          <a:lstStyle/>
          <a:p>
            <a:r>
              <a:rPr lang="en-US" sz="3200" dirty="0"/>
              <a:t>Replantation capabilities continuously available 24/7/365</a:t>
            </a:r>
          </a:p>
          <a:p>
            <a:pPr marL="0" indent="0">
              <a:buNone/>
            </a:pPr>
            <a:r>
              <a:rPr lang="en-US" sz="3200" dirty="0"/>
              <a:t>			OR</a:t>
            </a:r>
          </a:p>
          <a:p>
            <a:r>
              <a:rPr lang="en-US" sz="3200" dirty="0"/>
              <a:t>Triage and transfer process with a replant center</a:t>
            </a:r>
          </a:p>
          <a:p>
            <a:pPr marL="0" indent="0">
              <a:buNone/>
            </a:pPr>
            <a:endParaRPr lang="en-US" dirty="0"/>
          </a:p>
        </p:txBody>
      </p:sp>
      <p:sp>
        <p:nvSpPr>
          <p:cNvPr id="4" name="Rectangle 3">
            <a:extLst>
              <a:ext uri="{FF2B5EF4-FFF2-40B4-BE49-F238E27FC236}">
                <a16:creationId xmlns:a16="http://schemas.microsoft.com/office/drawing/2014/main" id="{97BF0016-266B-B602-19A5-DBD622FD1C62}"/>
              </a:ext>
            </a:extLst>
          </p:cNvPr>
          <p:cNvSpPr/>
          <p:nvPr/>
        </p:nvSpPr>
        <p:spPr>
          <a:xfrm>
            <a:off x="9319491" y="0"/>
            <a:ext cx="2872509" cy="50023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a:t>LI, LII, PTCI, PTCII</a:t>
            </a:r>
          </a:p>
        </p:txBody>
      </p:sp>
    </p:spTree>
    <p:extLst>
      <p:ext uri="{BB962C8B-B14F-4D97-AF65-F5344CB8AC3E}">
        <p14:creationId xmlns:p14="http://schemas.microsoft.com/office/powerpoint/2010/main" val="241727863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7924BF4-3E4D-6C1B-DEDA-308C508ED19C}"/>
              </a:ext>
            </a:extLst>
          </p:cNvPr>
          <p:cNvSpPr>
            <a:spLocks noGrp="1"/>
          </p:cNvSpPr>
          <p:nvPr>
            <p:ph type="title"/>
          </p:nvPr>
        </p:nvSpPr>
        <p:spPr>
          <a:xfrm>
            <a:off x="356462" y="1"/>
            <a:ext cx="8028121" cy="934720"/>
          </a:xfrm>
        </p:spPr>
        <p:txBody>
          <a:bodyPr/>
          <a:lstStyle/>
          <a:p>
            <a:r>
              <a:rPr lang="en-US" dirty="0"/>
              <a:t>4.26 Medical Specialists-Type II</a:t>
            </a:r>
          </a:p>
        </p:txBody>
      </p:sp>
      <p:graphicFrame>
        <p:nvGraphicFramePr>
          <p:cNvPr id="9" name="Table 9">
            <a:extLst>
              <a:ext uri="{FF2B5EF4-FFF2-40B4-BE49-F238E27FC236}">
                <a16:creationId xmlns:a16="http://schemas.microsoft.com/office/drawing/2014/main" id="{B8A47B75-4381-1876-3194-0246B306FCEC}"/>
              </a:ext>
            </a:extLst>
          </p:cNvPr>
          <p:cNvGraphicFramePr>
            <a:graphicFrameLocks noGrp="1"/>
          </p:cNvGraphicFramePr>
          <p:nvPr>
            <p:ph idx="1"/>
          </p:nvPr>
        </p:nvGraphicFramePr>
        <p:xfrm>
          <a:off x="356462" y="968434"/>
          <a:ext cx="11479076" cy="4130040"/>
        </p:xfrm>
        <a:graphic>
          <a:graphicData uri="http://schemas.openxmlformats.org/drawingml/2006/table">
            <a:tbl>
              <a:tblPr firstRow="1" bandRow="1">
                <a:tableStyleId>{5940675A-B579-460E-94D1-54222C63F5DA}</a:tableStyleId>
              </a:tblPr>
              <a:tblGrid>
                <a:gridCol w="3380823">
                  <a:extLst>
                    <a:ext uri="{9D8B030D-6E8A-4147-A177-3AD203B41FA5}">
                      <a16:colId xmlns:a16="http://schemas.microsoft.com/office/drawing/2014/main" val="1779079598"/>
                    </a:ext>
                  </a:extLst>
                </a:gridCol>
                <a:gridCol w="5313725">
                  <a:extLst>
                    <a:ext uri="{9D8B030D-6E8A-4147-A177-3AD203B41FA5}">
                      <a16:colId xmlns:a16="http://schemas.microsoft.com/office/drawing/2014/main" val="101867973"/>
                    </a:ext>
                  </a:extLst>
                </a:gridCol>
                <a:gridCol w="2784528">
                  <a:extLst>
                    <a:ext uri="{9D8B030D-6E8A-4147-A177-3AD203B41FA5}">
                      <a16:colId xmlns:a16="http://schemas.microsoft.com/office/drawing/2014/main" val="2896095636"/>
                    </a:ext>
                  </a:extLst>
                </a:gridCol>
              </a:tblGrid>
              <a:tr h="370840">
                <a:tc>
                  <a:txBody>
                    <a:bodyPr/>
                    <a:lstStyle/>
                    <a:p>
                      <a:r>
                        <a:rPr lang="en-US" sz="2800" b="1" dirty="0"/>
                        <a:t>Availability</a:t>
                      </a:r>
                    </a:p>
                  </a:txBody>
                  <a:tcPr/>
                </a:tc>
                <a:tc>
                  <a:txBody>
                    <a:bodyPr/>
                    <a:lstStyle/>
                    <a:p>
                      <a:r>
                        <a:rPr lang="en-US" sz="2800" b="1" dirty="0"/>
                        <a:t>Level I &amp; II</a:t>
                      </a:r>
                    </a:p>
                  </a:txBody>
                  <a:tcPr/>
                </a:tc>
                <a:tc>
                  <a:txBody>
                    <a:bodyPr/>
                    <a:lstStyle/>
                    <a:p>
                      <a:r>
                        <a:rPr lang="en-US" sz="2800" b="1" dirty="0"/>
                        <a:t>Level III</a:t>
                      </a:r>
                    </a:p>
                  </a:txBody>
                  <a:tcPr/>
                </a:tc>
                <a:extLst>
                  <a:ext uri="{0D108BD9-81ED-4DB2-BD59-A6C34878D82A}">
                    <a16:rowId xmlns:a16="http://schemas.microsoft.com/office/drawing/2014/main" val="1218852450"/>
                  </a:ext>
                </a:extLst>
              </a:tr>
              <a:tr h="370840">
                <a:tc>
                  <a:txBody>
                    <a:bodyPr/>
                    <a:lstStyle/>
                    <a:p>
                      <a:r>
                        <a:rPr lang="en-US" sz="2500" dirty="0"/>
                        <a:t>Continuous </a:t>
                      </a:r>
                    </a:p>
                    <a:p>
                      <a:r>
                        <a:rPr lang="en-US" sz="2500" dirty="0"/>
                        <a:t>24/7/365 (no gaps)</a:t>
                      </a:r>
                    </a:p>
                  </a:txBody>
                  <a:tcPr/>
                </a:tc>
                <a:tc>
                  <a:txBody>
                    <a:bodyPr/>
                    <a:lstStyle/>
                    <a:p>
                      <a:r>
                        <a:rPr lang="en-US" sz="2500" dirty="0"/>
                        <a:t>Cardiology</a:t>
                      </a:r>
                    </a:p>
                    <a:p>
                      <a:r>
                        <a:rPr lang="en-US" sz="2500" dirty="0"/>
                        <a:t>Gastroenterology</a:t>
                      </a:r>
                    </a:p>
                    <a:p>
                      <a:r>
                        <a:rPr lang="en-US" sz="2500" dirty="0"/>
                        <a:t>Internal Medicine or Pediatrics</a:t>
                      </a:r>
                    </a:p>
                    <a:p>
                      <a:r>
                        <a:rPr lang="en-US" sz="2500" dirty="0"/>
                        <a:t>Infectious Disease</a:t>
                      </a:r>
                    </a:p>
                    <a:p>
                      <a:r>
                        <a:rPr lang="en-US" sz="2500" dirty="0"/>
                        <a:t>Nephrology</a:t>
                      </a:r>
                    </a:p>
                    <a:p>
                      <a:r>
                        <a:rPr lang="en-US" sz="2500" dirty="0"/>
                        <a:t>Pulmonary Medicine</a:t>
                      </a:r>
                    </a:p>
                  </a:txBody>
                  <a:tcPr/>
                </a:tc>
                <a:tc>
                  <a:txBody>
                    <a:bodyPr/>
                    <a:lstStyle/>
                    <a:p>
                      <a:r>
                        <a:rPr lang="en-US" sz="2500" dirty="0"/>
                        <a:t>Internal Medicine</a:t>
                      </a:r>
                    </a:p>
                  </a:txBody>
                  <a:tcPr/>
                </a:tc>
                <a:extLst>
                  <a:ext uri="{0D108BD9-81ED-4DB2-BD59-A6C34878D82A}">
                    <a16:rowId xmlns:a16="http://schemas.microsoft.com/office/drawing/2014/main" val="3580055902"/>
                  </a:ext>
                </a:extLst>
              </a:tr>
              <a:tr h="370840">
                <a:tc>
                  <a:txBody>
                    <a:bodyPr/>
                    <a:lstStyle/>
                    <a:p>
                      <a:r>
                        <a:rPr lang="en-US" sz="2500" dirty="0"/>
                        <a:t>7 days per week</a:t>
                      </a:r>
                    </a:p>
                  </a:txBody>
                  <a:tcPr/>
                </a:tc>
                <a:tc>
                  <a:txBody>
                    <a:bodyPr/>
                    <a:lstStyle/>
                    <a:p>
                      <a:r>
                        <a:rPr lang="en-US" sz="2500" dirty="0"/>
                        <a:t>Pain Management (reg nerve blocks)</a:t>
                      </a:r>
                    </a:p>
                    <a:p>
                      <a:r>
                        <a:rPr lang="en-US" sz="2500" dirty="0"/>
                        <a:t>Physiatry</a:t>
                      </a:r>
                    </a:p>
                    <a:p>
                      <a:r>
                        <a:rPr lang="en-US" sz="2500" dirty="0"/>
                        <a:t>Psychiatry</a:t>
                      </a:r>
                    </a:p>
                  </a:txBody>
                  <a:tcPr/>
                </a:tc>
                <a:tc>
                  <a:txBody>
                    <a:bodyPr/>
                    <a:lstStyle/>
                    <a:p>
                      <a:endParaRPr lang="en-US" sz="2500" dirty="0"/>
                    </a:p>
                  </a:txBody>
                  <a:tcPr/>
                </a:tc>
                <a:extLst>
                  <a:ext uri="{0D108BD9-81ED-4DB2-BD59-A6C34878D82A}">
                    <a16:rowId xmlns:a16="http://schemas.microsoft.com/office/drawing/2014/main" val="1430072751"/>
                  </a:ext>
                </a:extLst>
              </a:tr>
            </a:tbl>
          </a:graphicData>
        </a:graphic>
      </p:graphicFrame>
      <p:sp>
        <p:nvSpPr>
          <p:cNvPr id="10" name="Rectangle 9">
            <a:extLst>
              <a:ext uri="{FF2B5EF4-FFF2-40B4-BE49-F238E27FC236}">
                <a16:creationId xmlns:a16="http://schemas.microsoft.com/office/drawing/2014/main" id="{92174A44-125A-490B-B1D1-020D333C2445}"/>
              </a:ext>
            </a:extLst>
          </p:cNvPr>
          <p:cNvSpPr/>
          <p:nvPr/>
        </p:nvSpPr>
        <p:spPr>
          <a:xfrm>
            <a:off x="8829964" y="1"/>
            <a:ext cx="3362036" cy="48952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a:t>LI, LII, LIII, PTCI, PTCII</a:t>
            </a:r>
          </a:p>
        </p:txBody>
      </p:sp>
      <p:sp>
        <p:nvSpPr>
          <p:cNvPr id="2" name="TextBox 1">
            <a:extLst>
              <a:ext uri="{FF2B5EF4-FFF2-40B4-BE49-F238E27FC236}">
                <a16:creationId xmlns:a16="http://schemas.microsoft.com/office/drawing/2014/main" id="{49301D78-32A3-FDCA-248E-7A840A7485D8}"/>
              </a:ext>
            </a:extLst>
          </p:cNvPr>
          <p:cNvSpPr txBox="1"/>
          <p:nvPr/>
        </p:nvSpPr>
        <p:spPr>
          <a:xfrm>
            <a:off x="356462" y="5346548"/>
            <a:ext cx="10370127" cy="461665"/>
          </a:xfrm>
          <a:prstGeom prst="rect">
            <a:avLst/>
          </a:prstGeom>
          <a:noFill/>
        </p:spPr>
        <p:txBody>
          <a:bodyPr wrap="square" rtlCol="0">
            <a:spAutoFit/>
          </a:bodyPr>
          <a:lstStyle/>
          <a:p>
            <a:r>
              <a:rPr lang="en-US" sz="2400" b="1" dirty="0"/>
              <a:t>Measure of Compliance</a:t>
            </a:r>
            <a:r>
              <a:rPr lang="en-US" sz="2400" dirty="0"/>
              <a:t>: Removed Physician call schedules to align with PRQ</a:t>
            </a:r>
          </a:p>
        </p:txBody>
      </p:sp>
    </p:spTree>
    <p:extLst>
      <p:ext uri="{BB962C8B-B14F-4D97-AF65-F5344CB8AC3E}">
        <p14:creationId xmlns:p14="http://schemas.microsoft.com/office/powerpoint/2010/main" val="88270345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111AC-BD0A-4C0F-B436-ED4BB6E81733}"/>
              </a:ext>
            </a:extLst>
          </p:cNvPr>
          <p:cNvSpPr>
            <a:spLocks noGrp="1"/>
          </p:cNvSpPr>
          <p:nvPr>
            <p:ph type="title"/>
          </p:nvPr>
        </p:nvSpPr>
        <p:spPr>
          <a:xfrm>
            <a:off x="385671" y="638209"/>
            <a:ext cx="10847363" cy="1325563"/>
          </a:xfrm>
        </p:spPr>
        <p:txBody>
          <a:bodyPr>
            <a:normAutofit/>
          </a:bodyPr>
          <a:lstStyle/>
          <a:p>
            <a:r>
              <a:rPr lang="en-US" sz="3600" dirty="0"/>
              <a:t>4.27 Child Abuse (Nonaccidental Trauma) Physician-Type II</a:t>
            </a:r>
          </a:p>
        </p:txBody>
      </p:sp>
      <p:sp>
        <p:nvSpPr>
          <p:cNvPr id="3" name="Content Placeholder 2">
            <a:extLst>
              <a:ext uri="{FF2B5EF4-FFF2-40B4-BE49-F238E27FC236}">
                <a16:creationId xmlns:a16="http://schemas.microsoft.com/office/drawing/2014/main" id="{F301E0E0-E5AA-493C-A3B1-2708D3A9A492}"/>
              </a:ext>
            </a:extLst>
          </p:cNvPr>
          <p:cNvSpPr>
            <a:spLocks noGrp="1"/>
          </p:cNvSpPr>
          <p:nvPr>
            <p:ph idx="1"/>
          </p:nvPr>
        </p:nvSpPr>
        <p:spPr>
          <a:xfrm>
            <a:off x="527531" y="1868453"/>
            <a:ext cx="11136937" cy="4351338"/>
          </a:xfrm>
        </p:spPr>
        <p:txBody>
          <a:bodyPr/>
          <a:lstStyle/>
          <a:p>
            <a:pPr marL="0" indent="0">
              <a:buNone/>
            </a:pPr>
            <a:r>
              <a:rPr lang="en-US" b="1" u="sng" dirty="0"/>
              <a:t>Peds Level I and II</a:t>
            </a:r>
            <a:r>
              <a:rPr lang="en-US" b="1" dirty="0"/>
              <a:t>  </a:t>
            </a:r>
            <a:endParaRPr lang="en-US" b="1" u="sng" dirty="0">
              <a:highlight>
                <a:srgbClr val="FFFF00"/>
              </a:highlight>
            </a:endParaRPr>
          </a:p>
          <a:p>
            <a:r>
              <a:rPr lang="en-US" dirty="0"/>
              <a:t>Physician board certified/eligible in child abuse pediatrics </a:t>
            </a:r>
            <a:r>
              <a:rPr lang="en-US" b="1" dirty="0"/>
              <a:t>OR</a:t>
            </a:r>
          </a:p>
          <a:p>
            <a:r>
              <a:rPr lang="en-US" dirty="0"/>
              <a:t>Physician with special interest/expertise in child abuse</a:t>
            </a:r>
          </a:p>
          <a:p>
            <a:r>
              <a:rPr lang="en-US" dirty="0"/>
              <a:t>Develops nonaccidental care policies &amp; procedures</a:t>
            </a:r>
          </a:p>
          <a:p>
            <a:r>
              <a:rPr lang="en-US" dirty="0"/>
              <a:t>Provides inpatient assessment &amp; care (where necessary)</a:t>
            </a:r>
          </a:p>
        </p:txBody>
      </p:sp>
      <p:sp>
        <p:nvSpPr>
          <p:cNvPr id="4" name="Rectangle 3">
            <a:extLst>
              <a:ext uri="{FF2B5EF4-FFF2-40B4-BE49-F238E27FC236}">
                <a16:creationId xmlns:a16="http://schemas.microsoft.com/office/drawing/2014/main" id="{DBAC9ACC-5EC0-442E-B9B6-6FEC21FAD0CB}"/>
              </a:ext>
            </a:extLst>
          </p:cNvPr>
          <p:cNvSpPr/>
          <p:nvPr/>
        </p:nvSpPr>
        <p:spPr>
          <a:xfrm>
            <a:off x="9998765" y="0"/>
            <a:ext cx="2193235" cy="54394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a:t>PTCI, PTCII</a:t>
            </a:r>
          </a:p>
        </p:txBody>
      </p:sp>
    </p:spTree>
    <p:extLst>
      <p:ext uri="{BB962C8B-B14F-4D97-AF65-F5344CB8AC3E}">
        <p14:creationId xmlns:p14="http://schemas.microsoft.com/office/powerpoint/2010/main" val="160400094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05D3D-F8AC-4629-B6C7-07F00A58641D}"/>
              </a:ext>
            </a:extLst>
          </p:cNvPr>
          <p:cNvSpPr>
            <a:spLocks noGrp="1"/>
          </p:cNvSpPr>
          <p:nvPr>
            <p:ph type="title"/>
          </p:nvPr>
        </p:nvSpPr>
        <p:spPr>
          <a:xfrm>
            <a:off x="293754" y="376873"/>
            <a:ext cx="10812947" cy="1177656"/>
          </a:xfrm>
        </p:spPr>
        <p:txBody>
          <a:bodyPr>
            <a:normAutofit/>
          </a:bodyPr>
          <a:lstStyle/>
          <a:p>
            <a:r>
              <a:rPr lang="en-US" sz="4000" dirty="0">
                <a:solidFill>
                  <a:schemeClr val="accent6">
                    <a:lumMod val="50000"/>
                  </a:schemeClr>
                </a:solidFill>
              </a:rPr>
              <a:t>4.28 Allied Health Services-Type II</a:t>
            </a:r>
          </a:p>
        </p:txBody>
      </p:sp>
      <p:sp>
        <p:nvSpPr>
          <p:cNvPr id="3" name="Text Placeholder 2">
            <a:extLst>
              <a:ext uri="{FF2B5EF4-FFF2-40B4-BE49-F238E27FC236}">
                <a16:creationId xmlns:a16="http://schemas.microsoft.com/office/drawing/2014/main" id="{90EC80A7-8EC7-4060-B904-AB12EDFD7E87}"/>
              </a:ext>
            </a:extLst>
          </p:cNvPr>
          <p:cNvSpPr>
            <a:spLocks noGrp="1"/>
          </p:cNvSpPr>
          <p:nvPr>
            <p:ph type="body" idx="1"/>
          </p:nvPr>
        </p:nvSpPr>
        <p:spPr>
          <a:xfrm>
            <a:off x="374103" y="1638483"/>
            <a:ext cx="5455134" cy="535343"/>
          </a:xfrm>
        </p:spPr>
        <p:txBody>
          <a:bodyPr>
            <a:normAutofit fontScale="92500" lnSpcReduction="10000"/>
          </a:bodyPr>
          <a:lstStyle/>
          <a:p>
            <a:r>
              <a:rPr lang="en-US" sz="3200" dirty="0"/>
              <a:t>Level I/II</a:t>
            </a:r>
          </a:p>
        </p:txBody>
      </p:sp>
      <p:sp>
        <p:nvSpPr>
          <p:cNvPr id="4" name="Content Placeholder 3">
            <a:extLst>
              <a:ext uri="{FF2B5EF4-FFF2-40B4-BE49-F238E27FC236}">
                <a16:creationId xmlns:a16="http://schemas.microsoft.com/office/drawing/2014/main" id="{F2CFD91E-29C7-4A7E-ADCD-51D679000F97}"/>
              </a:ext>
            </a:extLst>
          </p:cNvPr>
          <p:cNvSpPr>
            <a:spLocks noGrp="1"/>
          </p:cNvSpPr>
          <p:nvPr>
            <p:ph sz="half" idx="2"/>
          </p:nvPr>
        </p:nvSpPr>
        <p:spPr>
          <a:xfrm>
            <a:off x="293754" y="2173826"/>
            <a:ext cx="5802246" cy="3684588"/>
          </a:xfrm>
        </p:spPr>
        <p:txBody>
          <a:bodyPr>
            <a:normAutofit/>
          </a:bodyPr>
          <a:lstStyle/>
          <a:p>
            <a:r>
              <a:rPr lang="en-US" dirty="0"/>
              <a:t>Respiratory therapy- 24/7/365</a:t>
            </a:r>
          </a:p>
          <a:p>
            <a:r>
              <a:rPr lang="en-US" dirty="0"/>
              <a:t>Nutritional Support</a:t>
            </a:r>
          </a:p>
          <a:p>
            <a:r>
              <a:rPr lang="en-US" dirty="0"/>
              <a:t>Speech Therapy</a:t>
            </a:r>
          </a:p>
          <a:p>
            <a:r>
              <a:rPr lang="en-US" dirty="0"/>
              <a:t>Social work 7 days/week</a:t>
            </a:r>
          </a:p>
          <a:p>
            <a:r>
              <a:rPr lang="en-US" dirty="0"/>
              <a:t>Occupational Therapy 7 days/week</a:t>
            </a:r>
          </a:p>
          <a:p>
            <a:r>
              <a:rPr lang="en-US" dirty="0"/>
              <a:t>Physical Therapy 7 days/week</a:t>
            </a:r>
          </a:p>
        </p:txBody>
      </p:sp>
      <p:sp>
        <p:nvSpPr>
          <p:cNvPr id="5" name="Text Placeholder 4">
            <a:extLst>
              <a:ext uri="{FF2B5EF4-FFF2-40B4-BE49-F238E27FC236}">
                <a16:creationId xmlns:a16="http://schemas.microsoft.com/office/drawing/2014/main" id="{6355F86D-4B96-4DCF-9BFF-38F6409CC481}"/>
              </a:ext>
            </a:extLst>
          </p:cNvPr>
          <p:cNvSpPr>
            <a:spLocks noGrp="1"/>
          </p:cNvSpPr>
          <p:nvPr>
            <p:ph type="body" sz="quarter" idx="3"/>
          </p:nvPr>
        </p:nvSpPr>
        <p:spPr>
          <a:xfrm>
            <a:off x="6562658" y="1636123"/>
            <a:ext cx="5360989" cy="489525"/>
          </a:xfrm>
        </p:spPr>
        <p:txBody>
          <a:bodyPr>
            <a:normAutofit fontScale="92500" lnSpcReduction="10000"/>
          </a:bodyPr>
          <a:lstStyle/>
          <a:p>
            <a:r>
              <a:rPr lang="en-US" sz="3200" dirty="0"/>
              <a:t>Level III</a:t>
            </a:r>
          </a:p>
        </p:txBody>
      </p:sp>
      <p:sp>
        <p:nvSpPr>
          <p:cNvPr id="6" name="Content Placeholder 5">
            <a:extLst>
              <a:ext uri="{FF2B5EF4-FFF2-40B4-BE49-F238E27FC236}">
                <a16:creationId xmlns:a16="http://schemas.microsoft.com/office/drawing/2014/main" id="{B19F8D67-33C1-48A9-93C5-98C70A235976}"/>
              </a:ext>
            </a:extLst>
          </p:cNvPr>
          <p:cNvSpPr>
            <a:spLocks noGrp="1"/>
          </p:cNvSpPr>
          <p:nvPr>
            <p:ph sz="quarter" idx="4"/>
          </p:nvPr>
        </p:nvSpPr>
        <p:spPr>
          <a:xfrm>
            <a:off x="6474168" y="2161066"/>
            <a:ext cx="5183188" cy="3684588"/>
          </a:xfrm>
        </p:spPr>
        <p:txBody>
          <a:bodyPr>
            <a:normAutofit/>
          </a:bodyPr>
          <a:lstStyle/>
          <a:p>
            <a:r>
              <a:rPr lang="en-US" dirty="0"/>
              <a:t>Respiratory therapy 24/7/365</a:t>
            </a:r>
          </a:p>
          <a:p>
            <a:r>
              <a:rPr lang="en-US" dirty="0"/>
              <a:t>Nutritional Support</a:t>
            </a:r>
          </a:p>
          <a:p>
            <a:r>
              <a:rPr lang="en-US" dirty="0"/>
              <a:t>Speech Therapy</a:t>
            </a:r>
          </a:p>
          <a:p>
            <a:r>
              <a:rPr lang="en-US" dirty="0"/>
              <a:t>Social Work</a:t>
            </a:r>
          </a:p>
          <a:p>
            <a:r>
              <a:rPr lang="en-US" dirty="0"/>
              <a:t>Occupational Therapy</a:t>
            </a:r>
          </a:p>
          <a:p>
            <a:r>
              <a:rPr lang="en-US" dirty="0"/>
              <a:t>Physical Therapy</a:t>
            </a:r>
            <a:endParaRPr lang="en-US" sz="2400" dirty="0"/>
          </a:p>
        </p:txBody>
      </p:sp>
      <p:sp>
        <p:nvSpPr>
          <p:cNvPr id="7" name="Rectangle 6">
            <a:extLst>
              <a:ext uri="{FF2B5EF4-FFF2-40B4-BE49-F238E27FC236}">
                <a16:creationId xmlns:a16="http://schemas.microsoft.com/office/drawing/2014/main" id="{C2CF39A9-1599-CD1A-5C87-A35008589416}"/>
              </a:ext>
            </a:extLst>
          </p:cNvPr>
          <p:cNvSpPr/>
          <p:nvPr/>
        </p:nvSpPr>
        <p:spPr>
          <a:xfrm>
            <a:off x="8829964" y="1"/>
            <a:ext cx="3362036" cy="48952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a:t>LI, LII, LIII, PTCI, PTCII</a:t>
            </a:r>
          </a:p>
        </p:txBody>
      </p:sp>
    </p:spTree>
    <p:extLst>
      <p:ext uri="{BB962C8B-B14F-4D97-AF65-F5344CB8AC3E}">
        <p14:creationId xmlns:p14="http://schemas.microsoft.com/office/powerpoint/2010/main" val="425224980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AC376-F0C6-421E-A21E-B4C559BF5756}"/>
              </a:ext>
            </a:extLst>
          </p:cNvPr>
          <p:cNvSpPr>
            <a:spLocks noGrp="1"/>
          </p:cNvSpPr>
          <p:nvPr>
            <p:ph type="title"/>
          </p:nvPr>
        </p:nvSpPr>
        <p:spPr>
          <a:xfrm>
            <a:off x="407963" y="365125"/>
            <a:ext cx="10945837" cy="1325563"/>
          </a:xfrm>
        </p:spPr>
        <p:txBody>
          <a:bodyPr>
            <a:normAutofit fontScale="90000"/>
          </a:bodyPr>
          <a:lstStyle/>
          <a:p>
            <a:r>
              <a:rPr lang="en-US" dirty="0"/>
              <a:t>4.29 Renal Replacement Therapy Services-Type II</a:t>
            </a:r>
          </a:p>
        </p:txBody>
      </p:sp>
      <p:sp>
        <p:nvSpPr>
          <p:cNvPr id="3" name="Content Placeholder 2">
            <a:extLst>
              <a:ext uri="{FF2B5EF4-FFF2-40B4-BE49-F238E27FC236}">
                <a16:creationId xmlns:a16="http://schemas.microsoft.com/office/drawing/2014/main" id="{FDAC41C0-204D-4959-A891-49C64D40AEAD}"/>
              </a:ext>
            </a:extLst>
          </p:cNvPr>
          <p:cNvSpPr>
            <a:spLocks noGrp="1"/>
          </p:cNvSpPr>
          <p:nvPr>
            <p:ph idx="1"/>
          </p:nvPr>
        </p:nvSpPr>
        <p:spPr>
          <a:xfrm>
            <a:off x="838200" y="1825625"/>
            <a:ext cx="10945836" cy="4351338"/>
          </a:xfrm>
        </p:spPr>
        <p:txBody>
          <a:bodyPr/>
          <a:lstStyle/>
          <a:p>
            <a:pPr marL="0" indent="0">
              <a:buNone/>
            </a:pPr>
            <a:r>
              <a:rPr lang="en-US" b="1" u="sng" dirty="0"/>
              <a:t>Level I &amp; II</a:t>
            </a:r>
          </a:p>
          <a:p>
            <a:r>
              <a:rPr lang="en-US" dirty="0"/>
              <a:t>Have continuous renal replacement therapy services (no gaps in care)</a:t>
            </a:r>
          </a:p>
          <a:p>
            <a:r>
              <a:rPr lang="en-US" dirty="0"/>
              <a:t>Intermittent hemodialysis or any form of continuous renal replacement (CRRT) </a:t>
            </a:r>
          </a:p>
          <a:p>
            <a:pPr marL="0" indent="0">
              <a:buNone/>
            </a:pPr>
            <a:r>
              <a:rPr lang="en-US" b="1" u="sng" dirty="0"/>
              <a:t>Level III</a:t>
            </a:r>
          </a:p>
          <a:p>
            <a:r>
              <a:rPr lang="en-US" dirty="0"/>
              <a:t>Have renal replacement therapy services available </a:t>
            </a:r>
            <a:r>
              <a:rPr lang="en-US" b="1" dirty="0"/>
              <a:t>OR</a:t>
            </a:r>
          </a:p>
          <a:p>
            <a:r>
              <a:rPr lang="en-US" dirty="0"/>
              <a:t>Transfer agreement in place</a:t>
            </a:r>
          </a:p>
        </p:txBody>
      </p:sp>
      <p:sp>
        <p:nvSpPr>
          <p:cNvPr id="4" name="Rectangle 3">
            <a:extLst>
              <a:ext uri="{FF2B5EF4-FFF2-40B4-BE49-F238E27FC236}">
                <a16:creationId xmlns:a16="http://schemas.microsoft.com/office/drawing/2014/main" id="{FC6C23A6-2282-8871-5DEF-8DB7DDBEEE35}"/>
              </a:ext>
            </a:extLst>
          </p:cNvPr>
          <p:cNvSpPr/>
          <p:nvPr/>
        </p:nvSpPr>
        <p:spPr>
          <a:xfrm>
            <a:off x="8829964" y="1"/>
            <a:ext cx="3362036" cy="48952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a:t>LI, LII, LIII, PTCI, PTCII</a:t>
            </a:r>
          </a:p>
        </p:txBody>
      </p:sp>
    </p:spTree>
    <p:extLst>
      <p:ext uri="{BB962C8B-B14F-4D97-AF65-F5344CB8AC3E}">
        <p14:creationId xmlns:p14="http://schemas.microsoft.com/office/powerpoint/2010/main" val="21972105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B101B-1843-4A65-BBF6-D8DAE949519C}"/>
              </a:ext>
            </a:extLst>
          </p:cNvPr>
          <p:cNvSpPr>
            <a:spLocks noGrp="1"/>
          </p:cNvSpPr>
          <p:nvPr>
            <p:ph type="title"/>
          </p:nvPr>
        </p:nvSpPr>
        <p:spPr>
          <a:xfrm>
            <a:off x="385916" y="109486"/>
            <a:ext cx="11806084" cy="1325563"/>
          </a:xfrm>
        </p:spPr>
        <p:txBody>
          <a:bodyPr anchor="ctr">
            <a:normAutofit/>
          </a:bodyPr>
          <a:lstStyle/>
          <a:p>
            <a:r>
              <a:rPr lang="en-US" sz="3200" dirty="0">
                <a:solidFill>
                  <a:schemeClr val="accent6">
                    <a:lumMod val="50000"/>
                  </a:schemeClr>
                </a:solidFill>
              </a:rPr>
              <a:t>Resources for the Optimal Care of the Injured Patient </a:t>
            </a:r>
            <a:r>
              <a:rPr lang="en-US" sz="3200" u="sng" dirty="0">
                <a:solidFill>
                  <a:schemeClr val="accent6">
                    <a:lumMod val="50000"/>
                  </a:schemeClr>
                </a:solidFill>
              </a:rPr>
              <a:t>July 2025 Edition</a:t>
            </a:r>
            <a:endParaRPr lang="en-US" sz="3200" dirty="0">
              <a:solidFill>
                <a:schemeClr val="accent6">
                  <a:lumMod val="50000"/>
                </a:schemeClr>
              </a:solidFill>
            </a:endParaRPr>
          </a:p>
        </p:txBody>
      </p:sp>
      <p:sp>
        <p:nvSpPr>
          <p:cNvPr id="3" name="Content Placeholder 2">
            <a:extLst>
              <a:ext uri="{FF2B5EF4-FFF2-40B4-BE49-F238E27FC236}">
                <a16:creationId xmlns:a16="http://schemas.microsoft.com/office/drawing/2014/main" id="{BC72F5DE-3B67-4FC4-ABBC-7D9A337157D0}"/>
              </a:ext>
            </a:extLst>
          </p:cNvPr>
          <p:cNvSpPr>
            <a:spLocks noGrp="1"/>
          </p:cNvSpPr>
          <p:nvPr>
            <p:ph sz="half" idx="2"/>
          </p:nvPr>
        </p:nvSpPr>
        <p:spPr>
          <a:xfrm>
            <a:off x="6086168" y="1253331"/>
            <a:ext cx="5181600" cy="4351338"/>
          </a:xfrm>
        </p:spPr>
        <p:txBody>
          <a:bodyPr>
            <a:normAutofit/>
          </a:bodyPr>
          <a:lstStyle/>
          <a:p>
            <a:pPr marL="0" indent="0">
              <a:buNone/>
            </a:pPr>
            <a:r>
              <a:rPr lang="en-US" sz="2600" b="1" u="sng" dirty="0"/>
              <a:t>Book Layout</a:t>
            </a:r>
          </a:p>
          <a:p>
            <a:r>
              <a:rPr lang="en-US" sz="2600" dirty="0"/>
              <a:t>Structured Template </a:t>
            </a:r>
            <a:r>
              <a:rPr lang="en-US" sz="2600" i="1" dirty="0"/>
              <a:t>used across ACS programs</a:t>
            </a:r>
          </a:p>
          <a:p>
            <a:r>
              <a:rPr lang="en-US" sz="2600" dirty="0"/>
              <a:t>Concise Language</a:t>
            </a:r>
          </a:p>
          <a:p>
            <a:r>
              <a:rPr lang="en-US" sz="2600" dirty="0"/>
              <a:t>Applicable Levels</a:t>
            </a:r>
          </a:p>
          <a:p>
            <a:r>
              <a:rPr lang="en-US" sz="2600" dirty="0"/>
              <a:t>Definition &amp; Requirements</a:t>
            </a:r>
          </a:p>
          <a:p>
            <a:r>
              <a:rPr lang="en-US" sz="2600" dirty="0"/>
              <a:t>Additional Information</a:t>
            </a:r>
          </a:p>
          <a:p>
            <a:r>
              <a:rPr lang="en-US" sz="2600" dirty="0"/>
              <a:t>Measure of Compliance</a:t>
            </a:r>
          </a:p>
          <a:p>
            <a:r>
              <a:rPr lang="en-US" sz="2600" dirty="0"/>
              <a:t>Resources &amp; References</a:t>
            </a:r>
          </a:p>
        </p:txBody>
      </p:sp>
      <p:pic>
        <p:nvPicPr>
          <p:cNvPr id="7" name="Picture 6" descr="A screenshot of a computer&#10;&#10;AI-generated content may be incorrect.">
            <a:extLst>
              <a:ext uri="{FF2B5EF4-FFF2-40B4-BE49-F238E27FC236}">
                <a16:creationId xmlns:a16="http://schemas.microsoft.com/office/drawing/2014/main" id="{C6A2FDEC-CC3F-8C92-664E-172E783CBA2D}"/>
              </a:ext>
            </a:extLst>
          </p:cNvPr>
          <p:cNvPicPr>
            <a:picLocks noChangeAspect="1"/>
          </p:cNvPicPr>
          <p:nvPr/>
        </p:nvPicPr>
        <p:blipFill rotWithShape="1">
          <a:blip r:embed="rId3"/>
          <a:srcRect l="16460" t="14646" r="66689" b="9144"/>
          <a:stretch/>
        </p:blipFill>
        <p:spPr bwMode="auto">
          <a:xfrm>
            <a:off x="847901" y="997843"/>
            <a:ext cx="3822321" cy="486231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6133281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07B6E-194C-4A07-8218-A80CFFEAFAFD}"/>
              </a:ext>
            </a:extLst>
          </p:cNvPr>
          <p:cNvSpPr>
            <a:spLocks noGrp="1"/>
          </p:cNvSpPr>
          <p:nvPr>
            <p:ph type="title"/>
          </p:nvPr>
        </p:nvSpPr>
        <p:spPr>
          <a:xfrm>
            <a:off x="289302" y="489527"/>
            <a:ext cx="10026112" cy="1280279"/>
          </a:xfrm>
        </p:spPr>
        <p:txBody>
          <a:bodyPr>
            <a:normAutofit/>
          </a:bodyPr>
          <a:lstStyle/>
          <a:p>
            <a:r>
              <a:rPr lang="en-US" sz="4000" dirty="0"/>
              <a:t>4.30 Advanced Practice Providers (APP)-Type II</a:t>
            </a:r>
          </a:p>
        </p:txBody>
      </p:sp>
      <p:sp>
        <p:nvSpPr>
          <p:cNvPr id="3" name="Content Placeholder 2">
            <a:extLst>
              <a:ext uri="{FF2B5EF4-FFF2-40B4-BE49-F238E27FC236}">
                <a16:creationId xmlns:a16="http://schemas.microsoft.com/office/drawing/2014/main" id="{37AEA317-C23D-4EEC-976F-A502DCEB8530}"/>
              </a:ext>
            </a:extLst>
          </p:cNvPr>
          <p:cNvSpPr>
            <a:spLocks noGrp="1"/>
          </p:cNvSpPr>
          <p:nvPr>
            <p:ph idx="1"/>
          </p:nvPr>
        </p:nvSpPr>
        <p:spPr>
          <a:xfrm>
            <a:off x="373250" y="1552586"/>
            <a:ext cx="11529448" cy="4351338"/>
          </a:xfrm>
        </p:spPr>
        <p:txBody>
          <a:bodyPr/>
          <a:lstStyle/>
          <a:p>
            <a:pPr marL="0" indent="0">
              <a:buNone/>
            </a:pPr>
            <a:r>
              <a:rPr lang="en-US" sz="3200" b="1" dirty="0"/>
              <a:t>Trauma or ED APPs</a:t>
            </a:r>
          </a:p>
          <a:p>
            <a:r>
              <a:rPr lang="en-US" dirty="0"/>
              <a:t>Who clinically participate in initial evaluation &amp; resuscitation of trauma patients during the activation phase require current ATLS certification.</a:t>
            </a:r>
          </a:p>
          <a:p>
            <a:r>
              <a:rPr lang="en-US" dirty="0"/>
              <a:t>Does not apply to:</a:t>
            </a:r>
          </a:p>
          <a:p>
            <a:pPr lvl="1"/>
            <a:r>
              <a:rPr lang="en-US" dirty="0"/>
              <a:t>Advanced practice providers for Neurosurgery and Orthopedic surgery</a:t>
            </a:r>
          </a:p>
          <a:p>
            <a:pPr lvl="1"/>
            <a:r>
              <a:rPr lang="en-US" dirty="0"/>
              <a:t>CRNA</a:t>
            </a:r>
          </a:p>
          <a:p>
            <a:pPr lvl="1"/>
            <a:r>
              <a:rPr lang="en-US" dirty="0"/>
              <a:t>CAA</a:t>
            </a:r>
          </a:p>
          <a:p>
            <a:pPr lvl="1"/>
            <a:r>
              <a:rPr lang="en-US" dirty="0"/>
              <a:t>Scribes</a:t>
            </a:r>
          </a:p>
          <a:p>
            <a:pPr lvl="1"/>
            <a:endParaRPr lang="en-US" dirty="0"/>
          </a:p>
        </p:txBody>
      </p:sp>
      <p:sp>
        <p:nvSpPr>
          <p:cNvPr id="4" name="Rectangle 3">
            <a:extLst>
              <a:ext uri="{FF2B5EF4-FFF2-40B4-BE49-F238E27FC236}">
                <a16:creationId xmlns:a16="http://schemas.microsoft.com/office/drawing/2014/main" id="{00938105-EA3F-8B71-6A6F-B8C68C351DEC}"/>
              </a:ext>
            </a:extLst>
          </p:cNvPr>
          <p:cNvSpPr/>
          <p:nvPr/>
        </p:nvSpPr>
        <p:spPr>
          <a:xfrm>
            <a:off x="8829964" y="1"/>
            <a:ext cx="3362036" cy="48952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a:t>LI, LII, LIII, PTCI, PTCII</a:t>
            </a:r>
          </a:p>
        </p:txBody>
      </p:sp>
    </p:spTree>
    <p:extLst>
      <p:ext uri="{BB962C8B-B14F-4D97-AF65-F5344CB8AC3E}">
        <p14:creationId xmlns:p14="http://schemas.microsoft.com/office/powerpoint/2010/main" val="99169663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CF1E7-500F-48EC-B092-382B10E29695}"/>
              </a:ext>
            </a:extLst>
          </p:cNvPr>
          <p:cNvSpPr>
            <a:spLocks noGrp="1"/>
          </p:cNvSpPr>
          <p:nvPr>
            <p:ph type="title"/>
          </p:nvPr>
        </p:nvSpPr>
        <p:spPr>
          <a:xfrm>
            <a:off x="371959" y="147955"/>
            <a:ext cx="10905641" cy="1169401"/>
          </a:xfrm>
        </p:spPr>
        <p:txBody>
          <a:bodyPr>
            <a:normAutofit fontScale="90000"/>
          </a:bodyPr>
          <a:lstStyle/>
          <a:p>
            <a:r>
              <a:rPr lang="en-US" sz="4000" dirty="0">
                <a:solidFill>
                  <a:schemeClr val="accent6">
                    <a:lumMod val="75000"/>
                  </a:schemeClr>
                </a:solidFill>
              </a:rPr>
              <a:t>4.31 Trauma Registry Staffing</a:t>
            </a:r>
            <a:br>
              <a:rPr lang="en-US" sz="4000" dirty="0">
                <a:solidFill>
                  <a:schemeClr val="accent6">
                    <a:lumMod val="75000"/>
                  </a:schemeClr>
                </a:solidFill>
              </a:rPr>
            </a:br>
            <a:r>
              <a:rPr lang="en-US" sz="4000" dirty="0">
                <a:solidFill>
                  <a:schemeClr val="accent6">
                    <a:lumMod val="75000"/>
                  </a:schemeClr>
                </a:solidFill>
              </a:rPr>
              <a:t>Requirements-Type II</a:t>
            </a:r>
          </a:p>
        </p:txBody>
      </p:sp>
      <p:sp>
        <p:nvSpPr>
          <p:cNvPr id="3" name="Content Placeholder 2">
            <a:extLst>
              <a:ext uri="{FF2B5EF4-FFF2-40B4-BE49-F238E27FC236}">
                <a16:creationId xmlns:a16="http://schemas.microsoft.com/office/drawing/2014/main" id="{A7C4BDCE-62E3-4E86-95FC-3AC5B3FA7B71}"/>
              </a:ext>
            </a:extLst>
          </p:cNvPr>
          <p:cNvSpPr>
            <a:spLocks noGrp="1"/>
          </p:cNvSpPr>
          <p:nvPr>
            <p:ph sz="half" idx="1"/>
          </p:nvPr>
        </p:nvSpPr>
        <p:spPr>
          <a:xfrm>
            <a:off x="440736" y="1317356"/>
            <a:ext cx="6546095" cy="4472625"/>
          </a:xfrm>
        </p:spPr>
        <p:txBody>
          <a:bodyPr>
            <a:normAutofit/>
          </a:bodyPr>
          <a:lstStyle/>
          <a:p>
            <a:pPr marL="0" indent="0">
              <a:buNone/>
            </a:pPr>
            <a:r>
              <a:rPr lang="en-US" u="sng" dirty="0"/>
              <a:t>All Centers</a:t>
            </a:r>
            <a:r>
              <a:rPr lang="en-US" dirty="0"/>
              <a:t>:</a:t>
            </a:r>
            <a:endParaRPr lang="en-US" dirty="0">
              <a:highlight>
                <a:srgbClr val="FFFF00"/>
              </a:highlight>
            </a:endParaRPr>
          </a:p>
          <a:p>
            <a:r>
              <a:rPr lang="en-US" sz="2400" b="1" dirty="0"/>
              <a:t>0.5 FTE for 200-300 annual patient entries</a:t>
            </a:r>
          </a:p>
          <a:p>
            <a:r>
              <a:rPr lang="en-US" sz="2400" b="1" dirty="0"/>
              <a:t>1.0 FTE for maximum of 600 annual patient entries</a:t>
            </a:r>
          </a:p>
          <a:p>
            <a:r>
              <a:rPr lang="en-US" sz="2400" b="1" dirty="0"/>
              <a:t>Registrar can be either on-or-off site</a:t>
            </a:r>
          </a:p>
          <a:p>
            <a:r>
              <a:rPr lang="en-US" sz="2400" b="1" dirty="0"/>
              <a:t>Note: change from admissions to entries</a:t>
            </a:r>
          </a:p>
          <a:p>
            <a:r>
              <a:rPr lang="en-US" sz="2400" u="sng" dirty="0"/>
              <a:t>Entries</a:t>
            </a:r>
            <a:r>
              <a:rPr lang="en-US" sz="2400" dirty="0"/>
              <a:t>: Patients meeting NTDS criteria </a:t>
            </a:r>
            <a:r>
              <a:rPr lang="en-US" sz="2400" b="1" dirty="0"/>
              <a:t>AND</a:t>
            </a:r>
            <a:r>
              <a:rPr lang="en-US" sz="2400" dirty="0"/>
              <a:t> patients required by hospital, region, state</a:t>
            </a:r>
          </a:p>
          <a:p>
            <a:r>
              <a:rPr lang="en-US" sz="2400" dirty="0"/>
              <a:t>Combined adult/ped center may share resources</a:t>
            </a:r>
          </a:p>
          <a:p>
            <a:endParaRPr lang="en-US" sz="2400" b="1" dirty="0"/>
          </a:p>
          <a:p>
            <a:endParaRPr lang="en-US" sz="2400" b="1" dirty="0"/>
          </a:p>
        </p:txBody>
      </p:sp>
      <p:sp>
        <p:nvSpPr>
          <p:cNvPr id="5" name="Rectangle 4">
            <a:extLst>
              <a:ext uri="{FF2B5EF4-FFF2-40B4-BE49-F238E27FC236}">
                <a16:creationId xmlns:a16="http://schemas.microsoft.com/office/drawing/2014/main" id="{BF051A78-4913-1B5D-35CC-6197399E8968}"/>
              </a:ext>
            </a:extLst>
          </p:cNvPr>
          <p:cNvSpPr/>
          <p:nvPr/>
        </p:nvSpPr>
        <p:spPr>
          <a:xfrm>
            <a:off x="8829964" y="1"/>
            <a:ext cx="3362036" cy="48952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a:t>LI, LII, LIII, PTCI, PTCII</a:t>
            </a:r>
          </a:p>
        </p:txBody>
      </p:sp>
      <p:sp>
        <p:nvSpPr>
          <p:cNvPr id="7" name="Rectangle 6">
            <a:extLst>
              <a:ext uri="{FF2B5EF4-FFF2-40B4-BE49-F238E27FC236}">
                <a16:creationId xmlns:a16="http://schemas.microsoft.com/office/drawing/2014/main" id="{0CE15B1E-0F75-468A-098C-42D8AC5CA42F}"/>
              </a:ext>
            </a:extLst>
          </p:cNvPr>
          <p:cNvSpPr/>
          <p:nvPr/>
        </p:nvSpPr>
        <p:spPr>
          <a:xfrm>
            <a:off x="6986831" y="732656"/>
            <a:ext cx="4926200" cy="52052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u="sng" dirty="0"/>
              <a:t>Account for Additional Work</a:t>
            </a:r>
            <a:endParaRPr lang="en-US" sz="2800" dirty="0"/>
          </a:p>
          <a:p>
            <a:pPr marL="285750" indent="-285750">
              <a:buFont typeface="Arial" panose="020B0604020202020204" pitchFamily="34" charset="0"/>
              <a:buChar char="•"/>
            </a:pPr>
            <a:r>
              <a:rPr lang="en-US" sz="2800" dirty="0"/>
              <a:t>Report Writing:</a:t>
            </a:r>
          </a:p>
          <a:p>
            <a:pPr marL="742950" lvl="1" indent="-285750">
              <a:buFont typeface="Arial" panose="020B0604020202020204" pitchFamily="34" charset="0"/>
              <a:buChar char="•"/>
            </a:pPr>
            <a:r>
              <a:rPr lang="en-US" sz="2800" dirty="0"/>
              <a:t>Research</a:t>
            </a:r>
          </a:p>
          <a:p>
            <a:pPr marL="742950" lvl="1" indent="-285750">
              <a:buFont typeface="Arial" panose="020B0604020202020204" pitchFamily="34" charset="0"/>
              <a:buChar char="•"/>
            </a:pPr>
            <a:r>
              <a:rPr lang="en-US" sz="2800" dirty="0"/>
              <a:t>Injury Prevention</a:t>
            </a:r>
          </a:p>
          <a:p>
            <a:pPr marL="742950" lvl="1" indent="-285750">
              <a:buFont typeface="Arial" panose="020B0604020202020204" pitchFamily="34" charset="0"/>
              <a:buChar char="•"/>
            </a:pPr>
            <a:r>
              <a:rPr lang="en-US" sz="2800" dirty="0"/>
              <a:t>Perf Improvement</a:t>
            </a:r>
          </a:p>
          <a:p>
            <a:pPr marL="742950" lvl="1" indent="-285750">
              <a:buFont typeface="Arial" panose="020B0604020202020204" pitchFamily="34" charset="0"/>
              <a:buChar char="•"/>
            </a:pPr>
            <a:r>
              <a:rPr lang="en-US" sz="2800" dirty="0"/>
              <a:t>Guideline Compliance</a:t>
            </a:r>
          </a:p>
          <a:p>
            <a:pPr marL="742950" lvl="1" indent="-285750">
              <a:buFont typeface="Arial" panose="020B0604020202020204" pitchFamily="34" charset="0"/>
              <a:buChar char="•"/>
            </a:pPr>
            <a:r>
              <a:rPr lang="en-US" sz="2800" dirty="0"/>
              <a:t>Administrative Dashboards</a:t>
            </a:r>
          </a:p>
          <a:p>
            <a:pPr marL="285750" indent="-285750">
              <a:buFont typeface="Arial" panose="020B0604020202020204" pitchFamily="34" charset="0"/>
              <a:buChar char="•"/>
            </a:pPr>
            <a:r>
              <a:rPr lang="en-US" sz="2800" dirty="0"/>
              <a:t>Data analysis</a:t>
            </a:r>
          </a:p>
          <a:p>
            <a:pPr marL="285750" indent="-285750">
              <a:buFont typeface="Arial" panose="020B0604020202020204" pitchFamily="34" charset="0"/>
              <a:buChar char="•"/>
            </a:pPr>
            <a:r>
              <a:rPr lang="en-US" sz="2800" dirty="0"/>
              <a:t>Data cleaning</a:t>
            </a:r>
          </a:p>
          <a:p>
            <a:pPr marL="285750" indent="-285750">
              <a:buFont typeface="Arial" panose="020B0604020202020204" pitchFamily="34" charset="0"/>
              <a:buChar char="•"/>
            </a:pPr>
            <a:r>
              <a:rPr lang="en-US" sz="2800" dirty="0"/>
              <a:t>Data validation</a:t>
            </a:r>
          </a:p>
          <a:p>
            <a:pPr marL="285750" indent="-285750">
              <a:buFont typeface="Arial" panose="020B0604020202020204" pitchFamily="34" charset="0"/>
              <a:buChar char="•"/>
            </a:pPr>
            <a:r>
              <a:rPr lang="en-US" sz="2800" dirty="0"/>
              <a:t>Data submission</a:t>
            </a:r>
          </a:p>
          <a:p>
            <a:pPr marL="285750" indent="-285750">
              <a:buFont typeface="Arial" panose="020B0604020202020204" pitchFamily="34" charset="0"/>
              <a:buChar char="•"/>
            </a:pPr>
            <a:r>
              <a:rPr lang="en-US" sz="2800" dirty="0"/>
              <a:t>Backlog closure, etc.</a:t>
            </a:r>
          </a:p>
        </p:txBody>
      </p:sp>
      <p:sp>
        <p:nvSpPr>
          <p:cNvPr id="8" name="Rectangle 7">
            <a:extLst>
              <a:ext uri="{FF2B5EF4-FFF2-40B4-BE49-F238E27FC236}">
                <a16:creationId xmlns:a16="http://schemas.microsoft.com/office/drawing/2014/main" id="{DC5E52B8-E832-2A6A-D31E-44E6DE39B3E7}"/>
              </a:ext>
            </a:extLst>
          </p:cNvPr>
          <p:cNvSpPr/>
          <p:nvPr/>
        </p:nvSpPr>
        <p:spPr>
          <a:xfrm>
            <a:off x="2221541" y="5266106"/>
            <a:ext cx="4470206" cy="8947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t>** Additional staff as required to     </a:t>
            </a:r>
          </a:p>
          <a:p>
            <a:r>
              <a:rPr lang="en-US" sz="2400" dirty="0"/>
              <a:t>     ensure data integrity &amp; quality</a:t>
            </a:r>
          </a:p>
        </p:txBody>
      </p:sp>
    </p:spTree>
    <p:extLst>
      <p:ext uri="{BB962C8B-B14F-4D97-AF65-F5344CB8AC3E}">
        <p14:creationId xmlns:p14="http://schemas.microsoft.com/office/powerpoint/2010/main" val="320721162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517BBE5-E3D6-45F5-695D-C1445ECA655F}"/>
              </a:ext>
            </a:extLst>
          </p:cNvPr>
          <p:cNvSpPr txBox="1"/>
          <p:nvPr/>
        </p:nvSpPr>
        <p:spPr>
          <a:xfrm>
            <a:off x="1194378" y="4522521"/>
            <a:ext cx="4741473" cy="769441"/>
          </a:xfrm>
          <a:prstGeom prst="rect">
            <a:avLst/>
          </a:prstGeom>
          <a:solidFill>
            <a:schemeClr val="accent2">
              <a:lumMod val="40000"/>
              <a:lumOff val="60000"/>
            </a:schemeClr>
          </a:solidFill>
          <a:ln>
            <a:solidFill>
              <a:schemeClr val="accent2">
                <a:lumMod val="40000"/>
                <a:lumOff val="60000"/>
              </a:schemeClr>
            </a:solidFill>
          </a:ln>
        </p:spPr>
        <p:txBody>
          <a:bodyPr wrap="square" rtlCol="0">
            <a:spAutoFit/>
          </a:bodyPr>
          <a:lstStyle/>
          <a:p>
            <a:r>
              <a:rPr lang="en-US" sz="2800" dirty="0"/>
              <a:t>Hospital Trauma Registry </a:t>
            </a:r>
          </a:p>
          <a:p>
            <a:r>
              <a:rPr lang="en-US" sz="1600" dirty="0"/>
              <a:t>(data points vary with guidelines, PI projects, research)</a:t>
            </a:r>
          </a:p>
        </p:txBody>
      </p:sp>
      <p:sp>
        <p:nvSpPr>
          <p:cNvPr id="6" name="TextBox 5">
            <a:extLst>
              <a:ext uri="{FF2B5EF4-FFF2-40B4-BE49-F238E27FC236}">
                <a16:creationId xmlns:a16="http://schemas.microsoft.com/office/drawing/2014/main" id="{3BA3B761-D42A-0EE6-63B8-CC8AF079EBFF}"/>
              </a:ext>
            </a:extLst>
          </p:cNvPr>
          <p:cNvSpPr txBox="1"/>
          <p:nvPr/>
        </p:nvSpPr>
        <p:spPr>
          <a:xfrm>
            <a:off x="1177921" y="3753080"/>
            <a:ext cx="4757930" cy="769441"/>
          </a:xfrm>
          <a:prstGeom prst="rect">
            <a:avLst/>
          </a:prstGeom>
          <a:solidFill>
            <a:schemeClr val="accent1">
              <a:lumMod val="40000"/>
              <a:lumOff val="60000"/>
            </a:schemeClr>
          </a:solidFill>
        </p:spPr>
        <p:txBody>
          <a:bodyPr wrap="square" rtlCol="0">
            <a:spAutoFit/>
          </a:bodyPr>
          <a:lstStyle/>
          <a:p>
            <a:r>
              <a:rPr lang="en-US" sz="2800" dirty="0"/>
              <a:t>State Trauma Registry </a:t>
            </a:r>
            <a:endParaRPr lang="en-US" sz="2800" i="1" dirty="0"/>
          </a:p>
          <a:p>
            <a:r>
              <a:rPr lang="en-US" sz="1600" i="1" dirty="0"/>
              <a:t>(varies with state requirements</a:t>
            </a:r>
            <a:r>
              <a:rPr lang="en-US" sz="1600" dirty="0"/>
              <a:t>)</a:t>
            </a:r>
          </a:p>
        </p:txBody>
      </p:sp>
      <p:sp>
        <p:nvSpPr>
          <p:cNvPr id="7" name="TextBox 6">
            <a:extLst>
              <a:ext uri="{FF2B5EF4-FFF2-40B4-BE49-F238E27FC236}">
                <a16:creationId xmlns:a16="http://schemas.microsoft.com/office/drawing/2014/main" id="{2CC7B3CB-D255-6774-6620-3CD8928F75D1}"/>
              </a:ext>
            </a:extLst>
          </p:cNvPr>
          <p:cNvSpPr txBox="1"/>
          <p:nvPr/>
        </p:nvSpPr>
        <p:spPr>
          <a:xfrm>
            <a:off x="1180016" y="3229860"/>
            <a:ext cx="4756726" cy="523220"/>
          </a:xfrm>
          <a:prstGeom prst="rect">
            <a:avLst/>
          </a:prstGeom>
          <a:solidFill>
            <a:schemeClr val="accent6">
              <a:lumMod val="20000"/>
              <a:lumOff val="80000"/>
            </a:schemeClr>
          </a:solidFill>
        </p:spPr>
        <p:txBody>
          <a:bodyPr wrap="square" rtlCol="0">
            <a:spAutoFit/>
          </a:bodyPr>
          <a:lstStyle/>
          <a:p>
            <a:r>
              <a:rPr lang="en-US" sz="2800" dirty="0"/>
              <a:t>PRQ Required/Elements</a:t>
            </a:r>
          </a:p>
        </p:txBody>
      </p:sp>
      <p:sp>
        <p:nvSpPr>
          <p:cNvPr id="8" name="TextBox 7">
            <a:extLst>
              <a:ext uri="{FF2B5EF4-FFF2-40B4-BE49-F238E27FC236}">
                <a16:creationId xmlns:a16="http://schemas.microsoft.com/office/drawing/2014/main" id="{1972C9CA-B041-0EC5-709D-3A349D2862E2}"/>
              </a:ext>
            </a:extLst>
          </p:cNvPr>
          <p:cNvSpPr txBox="1"/>
          <p:nvPr/>
        </p:nvSpPr>
        <p:spPr>
          <a:xfrm>
            <a:off x="1187452" y="2513996"/>
            <a:ext cx="4756726" cy="769441"/>
          </a:xfrm>
          <a:prstGeom prst="rect">
            <a:avLst/>
          </a:prstGeom>
          <a:solidFill>
            <a:schemeClr val="bg2">
              <a:lumMod val="90000"/>
            </a:schemeClr>
          </a:solidFill>
        </p:spPr>
        <p:txBody>
          <a:bodyPr wrap="square" rtlCol="0">
            <a:spAutoFit/>
          </a:bodyPr>
          <a:lstStyle/>
          <a:p>
            <a:r>
              <a:rPr lang="en-US" sz="2800" dirty="0"/>
              <a:t>TQIP Data Elements</a:t>
            </a:r>
          </a:p>
          <a:p>
            <a:r>
              <a:rPr lang="en-US" sz="1600" dirty="0"/>
              <a:t>(~35 data points) </a:t>
            </a:r>
          </a:p>
        </p:txBody>
      </p:sp>
      <p:sp>
        <p:nvSpPr>
          <p:cNvPr id="9" name="TextBox 8">
            <a:extLst>
              <a:ext uri="{FF2B5EF4-FFF2-40B4-BE49-F238E27FC236}">
                <a16:creationId xmlns:a16="http://schemas.microsoft.com/office/drawing/2014/main" id="{819DE254-5B98-B75A-365C-E01007CA3AF2}"/>
              </a:ext>
            </a:extLst>
          </p:cNvPr>
          <p:cNvSpPr txBox="1"/>
          <p:nvPr/>
        </p:nvSpPr>
        <p:spPr>
          <a:xfrm>
            <a:off x="1177921" y="1747340"/>
            <a:ext cx="4756726" cy="769441"/>
          </a:xfrm>
          <a:prstGeom prst="rect">
            <a:avLst/>
          </a:prstGeom>
          <a:solidFill>
            <a:schemeClr val="accent4">
              <a:lumMod val="40000"/>
              <a:lumOff val="60000"/>
            </a:schemeClr>
          </a:solidFill>
        </p:spPr>
        <p:txBody>
          <a:bodyPr wrap="square" rtlCol="0">
            <a:spAutoFit/>
          </a:bodyPr>
          <a:lstStyle/>
          <a:p>
            <a:r>
              <a:rPr lang="en-US" sz="2800" dirty="0"/>
              <a:t>NTDS</a:t>
            </a:r>
            <a:endParaRPr lang="en-US" sz="2800" b="1" dirty="0"/>
          </a:p>
          <a:p>
            <a:r>
              <a:rPr lang="en-US" sz="1600" b="1" dirty="0"/>
              <a:t>(~100 data point</a:t>
            </a:r>
            <a:r>
              <a:rPr lang="en-US" sz="1600" dirty="0"/>
              <a:t>s )</a:t>
            </a:r>
          </a:p>
        </p:txBody>
      </p:sp>
      <p:sp>
        <p:nvSpPr>
          <p:cNvPr id="11" name="TextBox 10">
            <a:extLst>
              <a:ext uri="{FF2B5EF4-FFF2-40B4-BE49-F238E27FC236}">
                <a16:creationId xmlns:a16="http://schemas.microsoft.com/office/drawing/2014/main" id="{8B2876BE-9385-996E-C844-AD5F52436AF3}"/>
              </a:ext>
            </a:extLst>
          </p:cNvPr>
          <p:cNvSpPr txBox="1"/>
          <p:nvPr/>
        </p:nvSpPr>
        <p:spPr>
          <a:xfrm>
            <a:off x="5981409" y="1431637"/>
            <a:ext cx="2663828" cy="4031873"/>
          </a:xfrm>
          <a:prstGeom prst="rect">
            <a:avLst/>
          </a:prstGeom>
          <a:solidFill>
            <a:schemeClr val="bg1"/>
          </a:solidFill>
          <a:ln w="9525">
            <a:solidFill>
              <a:schemeClr val="tx1"/>
            </a:solidFill>
          </a:ln>
        </p:spPr>
        <p:txBody>
          <a:bodyPr wrap="square" rtlCol="0">
            <a:spAutoFit/>
          </a:bodyPr>
          <a:lstStyle/>
          <a:p>
            <a:pPr algn="ctr"/>
            <a:r>
              <a:rPr lang="en-US" sz="3200" dirty="0"/>
              <a:t>0.5 FTE per </a:t>
            </a:r>
          </a:p>
          <a:p>
            <a:pPr algn="ctr"/>
            <a:r>
              <a:rPr lang="en-US" sz="3200" dirty="0"/>
              <a:t>200-300 annual pt entries </a:t>
            </a:r>
          </a:p>
          <a:p>
            <a:pPr algn="ctr"/>
            <a:r>
              <a:rPr lang="en-US" sz="3200" dirty="0"/>
              <a:t>that meet NTDS, TQIP</a:t>
            </a:r>
          </a:p>
          <a:p>
            <a:pPr algn="ctr"/>
            <a:r>
              <a:rPr lang="en-US" sz="3200" dirty="0"/>
              <a:t>hospital, state requirements</a:t>
            </a:r>
            <a:endParaRPr lang="en-US" dirty="0"/>
          </a:p>
        </p:txBody>
      </p:sp>
      <p:sp>
        <p:nvSpPr>
          <p:cNvPr id="2" name="TextBox 1">
            <a:extLst>
              <a:ext uri="{FF2B5EF4-FFF2-40B4-BE49-F238E27FC236}">
                <a16:creationId xmlns:a16="http://schemas.microsoft.com/office/drawing/2014/main" id="{0B58D6F2-7999-3CD8-007D-F881961D7230}"/>
              </a:ext>
            </a:extLst>
          </p:cNvPr>
          <p:cNvSpPr txBox="1"/>
          <p:nvPr/>
        </p:nvSpPr>
        <p:spPr>
          <a:xfrm>
            <a:off x="1177920" y="400586"/>
            <a:ext cx="10011855" cy="769441"/>
          </a:xfrm>
          <a:prstGeom prst="rect">
            <a:avLst/>
          </a:prstGeom>
          <a:noFill/>
        </p:spPr>
        <p:txBody>
          <a:bodyPr wrap="square" rtlCol="0">
            <a:spAutoFit/>
          </a:bodyPr>
          <a:lstStyle/>
          <a:p>
            <a:r>
              <a:rPr lang="en-US" sz="4400" dirty="0">
                <a:solidFill>
                  <a:schemeClr val="accent6">
                    <a:lumMod val="50000"/>
                  </a:schemeClr>
                </a:solidFill>
              </a:rPr>
              <a:t>Data Burden &amp; Registry Staffing </a:t>
            </a:r>
          </a:p>
        </p:txBody>
      </p:sp>
      <p:sp>
        <p:nvSpPr>
          <p:cNvPr id="3" name="TextBox 2">
            <a:extLst>
              <a:ext uri="{FF2B5EF4-FFF2-40B4-BE49-F238E27FC236}">
                <a16:creationId xmlns:a16="http://schemas.microsoft.com/office/drawing/2014/main" id="{BC7995D6-5D50-7ECB-B1A0-DE9153303F11}"/>
              </a:ext>
            </a:extLst>
          </p:cNvPr>
          <p:cNvSpPr txBox="1"/>
          <p:nvPr/>
        </p:nvSpPr>
        <p:spPr>
          <a:xfrm>
            <a:off x="8635999" y="1422401"/>
            <a:ext cx="538997" cy="3685110"/>
          </a:xfrm>
          <a:prstGeom prst="rect">
            <a:avLst/>
          </a:prstGeom>
          <a:noFill/>
          <a:ln w="22225">
            <a:solidFill>
              <a:schemeClr val="accent1">
                <a:shade val="50000"/>
              </a:schemeClr>
            </a:solidFill>
          </a:ln>
        </p:spPr>
        <p:txBody>
          <a:bodyPr wrap="square" rtlCol="0">
            <a:spAutoFit/>
          </a:bodyPr>
          <a:lstStyle/>
          <a:p>
            <a:endParaRPr lang="en-US" dirty="0"/>
          </a:p>
        </p:txBody>
      </p:sp>
      <p:sp>
        <p:nvSpPr>
          <p:cNvPr id="13" name="Star: 7 Points 12">
            <a:extLst>
              <a:ext uri="{FF2B5EF4-FFF2-40B4-BE49-F238E27FC236}">
                <a16:creationId xmlns:a16="http://schemas.microsoft.com/office/drawing/2014/main" id="{5A5FD574-F645-7D79-3538-9A35B0AAEEC4}"/>
              </a:ext>
            </a:extLst>
          </p:cNvPr>
          <p:cNvSpPr/>
          <p:nvPr/>
        </p:nvSpPr>
        <p:spPr>
          <a:xfrm>
            <a:off x="8360062" y="974437"/>
            <a:ext cx="1129147" cy="914400"/>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300</a:t>
            </a:r>
          </a:p>
        </p:txBody>
      </p:sp>
      <p:sp>
        <p:nvSpPr>
          <p:cNvPr id="14" name="Star: 7 Points 13">
            <a:extLst>
              <a:ext uri="{FF2B5EF4-FFF2-40B4-BE49-F238E27FC236}">
                <a16:creationId xmlns:a16="http://schemas.microsoft.com/office/drawing/2014/main" id="{79BCC81F-C9B4-24F0-79FF-415851A886F2}"/>
              </a:ext>
            </a:extLst>
          </p:cNvPr>
          <p:cNvSpPr/>
          <p:nvPr/>
        </p:nvSpPr>
        <p:spPr>
          <a:xfrm>
            <a:off x="8467435" y="4491984"/>
            <a:ext cx="1021773" cy="914400"/>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200</a:t>
            </a:r>
          </a:p>
        </p:txBody>
      </p:sp>
      <p:sp>
        <p:nvSpPr>
          <p:cNvPr id="5" name="Right Brace 4">
            <a:extLst>
              <a:ext uri="{FF2B5EF4-FFF2-40B4-BE49-F238E27FC236}">
                <a16:creationId xmlns:a16="http://schemas.microsoft.com/office/drawing/2014/main" id="{31B4952B-214C-EBA7-E91E-804458305770}"/>
              </a:ext>
            </a:extLst>
          </p:cNvPr>
          <p:cNvSpPr/>
          <p:nvPr/>
        </p:nvSpPr>
        <p:spPr>
          <a:xfrm>
            <a:off x="4949952" y="2150350"/>
            <a:ext cx="984695" cy="2682240"/>
          </a:xfrm>
          <a:prstGeom prst="rightBrace">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01147286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CA3C-BEAF-432C-A2B0-AA64EE905E2C}"/>
              </a:ext>
            </a:extLst>
          </p:cNvPr>
          <p:cNvSpPr>
            <a:spLocks noGrp="1"/>
          </p:cNvSpPr>
          <p:nvPr>
            <p:ph type="title"/>
          </p:nvPr>
        </p:nvSpPr>
        <p:spPr>
          <a:xfrm>
            <a:off x="371959" y="365126"/>
            <a:ext cx="10981841" cy="828244"/>
          </a:xfrm>
        </p:spPr>
        <p:txBody>
          <a:bodyPr/>
          <a:lstStyle/>
          <a:p>
            <a:r>
              <a:rPr lang="en-US" dirty="0"/>
              <a:t>Registry FTE Scenario</a:t>
            </a:r>
          </a:p>
        </p:txBody>
      </p:sp>
      <p:sp>
        <p:nvSpPr>
          <p:cNvPr id="3" name="Content Placeholder 2">
            <a:extLst>
              <a:ext uri="{FF2B5EF4-FFF2-40B4-BE49-F238E27FC236}">
                <a16:creationId xmlns:a16="http://schemas.microsoft.com/office/drawing/2014/main" id="{456A2B96-90EE-41C8-B8AD-27E9DB73AAA5}"/>
              </a:ext>
            </a:extLst>
          </p:cNvPr>
          <p:cNvSpPr>
            <a:spLocks noGrp="1"/>
          </p:cNvSpPr>
          <p:nvPr>
            <p:ph idx="1"/>
          </p:nvPr>
        </p:nvSpPr>
        <p:spPr>
          <a:xfrm>
            <a:off x="371959" y="1563510"/>
            <a:ext cx="10981841" cy="4351338"/>
          </a:xfrm>
        </p:spPr>
        <p:txBody>
          <a:bodyPr/>
          <a:lstStyle/>
          <a:p>
            <a:pPr marL="0" indent="0">
              <a:buNone/>
            </a:pPr>
            <a:r>
              <a:rPr lang="en-US" dirty="0"/>
              <a:t>If your annual registry volume is 2000 admitted patients and 400 activation patient discharges. What is the </a:t>
            </a:r>
            <a:r>
              <a:rPr lang="en-US" i="1" u="sng" dirty="0"/>
              <a:t>minimum</a:t>
            </a:r>
            <a:r>
              <a:rPr lang="en-US" dirty="0"/>
              <a:t> FTE needed?</a:t>
            </a:r>
          </a:p>
          <a:p>
            <a:pPr marL="514350" indent="-514350">
              <a:buAutoNum type="alphaUcPeriod"/>
            </a:pPr>
            <a:r>
              <a:rPr lang="en-US" dirty="0"/>
              <a:t>3 trauma registry staff</a:t>
            </a:r>
          </a:p>
          <a:p>
            <a:pPr marL="514350" indent="-514350">
              <a:buAutoNum type="alphaUcPeriod"/>
            </a:pPr>
            <a:r>
              <a:rPr lang="en-US" dirty="0"/>
              <a:t>4 trauma registry staff</a:t>
            </a:r>
          </a:p>
          <a:p>
            <a:pPr marL="514350" indent="-514350">
              <a:buAutoNum type="alphaUcPeriod"/>
            </a:pPr>
            <a:r>
              <a:rPr lang="en-US" dirty="0"/>
              <a:t>5 trauma registry staff</a:t>
            </a:r>
          </a:p>
          <a:p>
            <a:pPr marL="514350" indent="-514350">
              <a:buAutoNum type="alphaUcPeriod"/>
            </a:pPr>
            <a:r>
              <a:rPr lang="en-US" dirty="0"/>
              <a:t>6 trauma registry staff</a:t>
            </a:r>
          </a:p>
          <a:p>
            <a:pPr marL="0" indent="0">
              <a:buNone/>
            </a:pPr>
            <a:r>
              <a:rPr lang="en-US" dirty="0"/>
              <a:t>Do you need more information?</a:t>
            </a:r>
          </a:p>
        </p:txBody>
      </p:sp>
      <p:sp>
        <p:nvSpPr>
          <p:cNvPr id="4" name="Rectangle 3">
            <a:extLst>
              <a:ext uri="{FF2B5EF4-FFF2-40B4-BE49-F238E27FC236}">
                <a16:creationId xmlns:a16="http://schemas.microsoft.com/office/drawing/2014/main" id="{F2DBD9A8-9277-578A-F27A-050610EA0127}"/>
              </a:ext>
            </a:extLst>
          </p:cNvPr>
          <p:cNvSpPr/>
          <p:nvPr/>
        </p:nvSpPr>
        <p:spPr>
          <a:xfrm>
            <a:off x="5532896" y="2650209"/>
            <a:ext cx="6206820" cy="31016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a:p>
            <a:pPr algn="ctr"/>
            <a:r>
              <a:rPr lang="en-US" sz="2400" dirty="0"/>
              <a:t>If 1 FTE for a max of 600 patients</a:t>
            </a:r>
          </a:p>
          <a:p>
            <a:pPr algn="ctr"/>
            <a:r>
              <a:rPr lang="en-US" sz="2400" dirty="0"/>
              <a:t>2400/600 = 4 </a:t>
            </a:r>
            <a:r>
              <a:rPr lang="en-US" sz="2400" u="sng" dirty="0"/>
              <a:t>minimum</a:t>
            </a:r>
          </a:p>
          <a:p>
            <a:pPr algn="ctr"/>
            <a:r>
              <a:rPr lang="en-US" sz="2400" dirty="0"/>
              <a:t>May be altered based on additional duties</a:t>
            </a:r>
          </a:p>
          <a:p>
            <a:pPr marL="285750" indent="-285750">
              <a:buFont typeface="Wingdings" panose="05000000000000000000" pitchFamily="2" charset="2"/>
              <a:buChar char="ü"/>
            </a:pPr>
            <a:r>
              <a:rPr lang="en-US" sz="2400" dirty="0"/>
              <a:t>Assess chart closure timeliness w/i 60 days</a:t>
            </a:r>
          </a:p>
          <a:p>
            <a:pPr marL="342900" indent="-342900">
              <a:buFont typeface="Wingdings" panose="05000000000000000000" pitchFamily="2" charset="2"/>
              <a:buChar char="ü"/>
            </a:pPr>
            <a:r>
              <a:rPr lang="en-US" sz="2400" dirty="0"/>
              <a:t>Assess data quality (data validation)</a:t>
            </a:r>
          </a:p>
          <a:p>
            <a:pPr marL="342900" indent="-342900">
              <a:buFont typeface="Wingdings" panose="05000000000000000000" pitchFamily="2" charset="2"/>
              <a:buChar char="ü"/>
            </a:pPr>
            <a:r>
              <a:rPr lang="en-US" sz="2400" dirty="0"/>
              <a:t>Assess existing chart backlog</a:t>
            </a:r>
          </a:p>
          <a:p>
            <a:pPr marL="342900" indent="-342900">
              <a:buFont typeface="Wingdings" panose="05000000000000000000" pitchFamily="2" charset="2"/>
              <a:buChar char="ü"/>
            </a:pPr>
            <a:r>
              <a:rPr lang="en-US" sz="2400" dirty="0"/>
              <a:t>Additional fields due to State, Research, CPGs</a:t>
            </a:r>
          </a:p>
          <a:p>
            <a:pPr marL="342900" indent="-342900">
              <a:buFont typeface="Wingdings" panose="05000000000000000000" pitchFamily="2" charset="2"/>
              <a:buChar char="ü"/>
            </a:pPr>
            <a:r>
              <a:rPr lang="en-US" sz="2400" dirty="0"/>
              <a:t>Education, center and external mtgs </a:t>
            </a:r>
          </a:p>
          <a:p>
            <a:pPr algn="ctr"/>
            <a:endParaRPr lang="en-US" dirty="0"/>
          </a:p>
        </p:txBody>
      </p:sp>
    </p:spTree>
    <p:extLst>
      <p:ext uri="{BB962C8B-B14F-4D97-AF65-F5344CB8AC3E}">
        <p14:creationId xmlns:p14="http://schemas.microsoft.com/office/powerpoint/2010/main" val="163297393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D302E-9C2C-441B-A341-754D2F24C21E}"/>
              </a:ext>
            </a:extLst>
          </p:cNvPr>
          <p:cNvSpPr>
            <a:spLocks noGrp="1"/>
          </p:cNvSpPr>
          <p:nvPr>
            <p:ph type="title"/>
          </p:nvPr>
        </p:nvSpPr>
        <p:spPr/>
        <p:txBody>
          <a:bodyPr>
            <a:normAutofit/>
          </a:bodyPr>
          <a:lstStyle/>
          <a:p>
            <a:r>
              <a:rPr lang="en-US" dirty="0"/>
              <a:t>4.32- 4.33- 4.34  Trauma Registry-Type II</a:t>
            </a:r>
          </a:p>
        </p:txBody>
      </p:sp>
      <p:sp>
        <p:nvSpPr>
          <p:cNvPr id="3" name="Content Placeholder 2">
            <a:extLst>
              <a:ext uri="{FF2B5EF4-FFF2-40B4-BE49-F238E27FC236}">
                <a16:creationId xmlns:a16="http://schemas.microsoft.com/office/drawing/2014/main" id="{060C8E74-5631-4B7B-9B59-8E22A8766CE5}"/>
              </a:ext>
            </a:extLst>
          </p:cNvPr>
          <p:cNvSpPr>
            <a:spLocks noGrp="1"/>
          </p:cNvSpPr>
          <p:nvPr>
            <p:ph idx="1"/>
          </p:nvPr>
        </p:nvSpPr>
        <p:spPr>
          <a:xfrm>
            <a:off x="294468" y="1546586"/>
            <a:ext cx="11747715" cy="4351338"/>
          </a:xfrm>
        </p:spPr>
        <p:txBody>
          <a:bodyPr>
            <a:normAutofit/>
          </a:bodyPr>
          <a:lstStyle/>
          <a:p>
            <a:r>
              <a:rPr lang="en-US" dirty="0"/>
              <a:t>Min 1 registrar is a current Certified Abbreviated Injury Scale Specialist (CAISS)</a:t>
            </a:r>
          </a:p>
          <a:p>
            <a:r>
              <a:rPr lang="en-US" dirty="0"/>
              <a:t>All staff who contribute to registry [abstraction, entry, injury coding, ISS calculation, data reporting, data validation] must participate &amp; pass:</a:t>
            </a:r>
          </a:p>
          <a:p>
            <a:pPr lvl="1"/>
            <a:r>
              <a:rPr lang="en-US" dirty="0"/>
              <a:t>AAAM Abbreviated Injury Scale (AIS) Course</a:t>
            </a:r>
          </a:p>
          <a:p>
            <a:pPr lvl="1"/>
            <a:r>
              <a:rPr lang="en-US" dirty="0"/>
              <a:t>Trauma Registry Course [abstraction, data management, reports, validation HIPPA]</a:t>
            </a:r>
          </a:p>
          <a:p>
            <a:pPr lvl="1"/>
            <a:r>
              <a:rPr lang="en-US" dirty="0"/>
              <a:t>ICD-10 course or ICD-Refresher course every 5 years</a:t>
            </a:r>
          </a:p>
          <a:p>
            <a:r>
              <a:rPr lang="en-US" dirty="0"/>
              <a:t>Min 24 hrs trauma-related CE during the verification cycle </a:t>
            </a:r>
            <a:r>
              <a:rPr lang="en-US" b="1" dirty="0"/>
              <a:t>(accept prorated CE for registrars hired during verification cycle)</a:t>
            </a:r>
          </a:p>
          <a:p>
            <a:r>
              <a:rPr lang="en-US" b="1" dirty="0"/>
              <a:t>Registrars hired within the Reporting Period will have 12 months from the date of hire to complete all the registry courses.</a:t>
            </a:r>
          </a:p>
          <a:p>
            <a:endParaRPr lang="en-US" dirty="0"/>
          </a:p>
          <a:p>
            <a:endParaRPr lang="en-US" dirty="0"/>
          </a:p>
          <a:p>
            <a:pPr lvl="1"/>
            <a:endParaRPr lang="en-US" dirty="0"/>
          </a:p>
        </p:txBody>
      </p:sp>
      <p:sp>
        <p:nvSpPr>
          <p:cNvPr id="4" name="Rectangle 3">
            <a:extLst>
              <a:ext uri="{FF2B5EF4-FFF2-40B4-BE49-F238E27FC236}">
                <a16:creationId xmlns:a16="http://schemas.microsoft.com/office/drawing/2014/main" id="{2F567475-367F-9CB1-5F5D-526924D65DB2}"/>
              </a:ext>
            </a:extLst>
          </p:cNvPr>
          <p:cNvSpPr/>
          <p:nvPr/>
        </p:nvSpPr>
        <p:spPr>
          <a:xfrm>
            <a:off x="8829964" y="1"/>
            <a:ext cx="3362036" cy="48952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a:t>LI, LII, LIII, PTCI, PTCII</a:t>
            </a:r>
          </a:p>
        </p:txBody>
      </p:sp>
    </p:spTree>
    <p:extLst>
      <p:ext uri="{BB962C8B-B14F-4D97-AF65-F5344CB8AC3E}">
        <p14:creationId xmlns:p14="http://schemas.microsoft.com/office/powerpoint/2010/main" val="25094910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C30B1-1637-458D-A53F-BDAA353436EA}"/>
              </a:ext>
            </a:extLst>
          </p:cNvPr>
          <p:cNvSpPr>
            <a:spLocks noGrp="1"/>
          </p:cNvSpPr>
          <p:nvPr>
            <p:ph type="title"/>
          </p:nvPr>
        </p:nvSpPr>
        <p:spPr>
          <a:xfrm>
            <a:off x="176981" y="340303"/>
            <a:ext cx="11838038" cy="1151633"/>
          </a:xfrm>
        </p:spPr>
        <p:txBody>
          <a:bodyPr>
            <a:noAutofit/>
          </a:bodyPr>
          <a:lstStyle/>
          <a:p>
            <a:r>
              <a:rPr lang="en-US" sz="3400" dirty="0"/>
              <a:t>4.35 Performance Improvement Staffing Requirements-Type II</a:t>
            </a:r>
          </a:p>
        </p:txBody>
      </p:sp>
      <p:sp>
        <p:nvSpPr>
          <p:cNvPr id="3" name="Content Placeholder 2">
            <a:extLst>
              <a:ext uri="{FF2B5EF4-FFF2-40B4-BE49-F238E27FC236}">
                <a16:creationId xmlns:a16="http://schemas.microsoft.com/office/drawing/2014/main" id="{173B7620-8AFB-41AF-8E2A-06DAB99096F1}"/>
              </a:ext>
            </a:extLst>
          </p:cNvPr>
          <p:cNvSpPr>
            <a:spLocks noGrp="1"/>
          </p:cNvSpPr>
          <p:nvPr>
            <p:ph idx="1"/>
          </p:nvPr>
        </p:nvSpPr>
        <p:spPr>
          <a:xfrm>
            <a:off x="704850" y="1491936"/>
            <a:ext cx="10782300" cy="4351338"/>
          </a:xfrm>
        </p:spPr>
        <p:txBody>
          <a:bodyPr>
            <a:normAutofit/>
          </a:bodyPr>
          <a:lstStyle/>
          <a:p>
            <a:pPr marL="0" indent="0">
              <a:buNone/>
            </a:pPr>
            <a:r>
              <a:rPr lang="en-US" dirty="0"/>
              <a:t>PI Personnel</a:t>
            </a:r>
          </a:p>
          <a:p>
            <a:r>
              <a:rPr lang="en-US" dirty="0"/>
              <a:t>Min 0.5 FTE PI personnel for annual volume &gt;500 patient entries</a:t>
            </a:r>
          </a:p>
          <a:p>
            <a:r>
              <a:rPr lang="en-US" dirty="0"/>
              <a:t>Min 1.0 FTE PI personnel for annual volume &gt;1000 patient entries</a:t>
            </a:r>
          </a:p>
          <a:p>
            <a:r>
              <a:rPr lang="en-US" b="1" u="sng" dirty="0"/>
              <a:t>Entries</a:t>
            </a:r>
            <a:r>
              <a:rPr lang="en-US" dirty="0"/>
              <a:t>: patients meeting NTDS inclusion criteria AND other hospital, regional, or state inclusion criteria.</a:t>
            </a:r>
          </a:p>
          <a:p>
            <a:r>
              <a:rPr lang="en-US" dirty="0"/>
              <a:t>When greater than 1000 entries, the facility will determine PI personnel FTE based on program needs and the ability to support the PIPS plan</a:t>
            </a:r>
          </a:p>
        </p:txBody>
      </p:sp>
      <p:sp>
        <p:nvSpPr>
          <p:cNvPr id="4" name="Rectangle 3">
            <a:extLst>
              <a:ext uri="{FF2B5EF4-FFF2-40B4-BE49-F238E27FC236}">
                <a16:creationId xmlns:a16="http://schemas.microsoft.com/office/drawing/2014/main" id="{DD05A5D5-DE17-BE99-D468-E7D4BAFFDF2C}"/>
              </a:ext>
            </a:extLst>
          </p:cNvPr>
          <p:cNvSpPr/>
          <p:nvPr/>
        </p:nvSpPr>
        <p:spPr>
          <a:xfrm>
            <a:off x="8829964" y="1"/>
            <a:ext cx="3362036" cy="48952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a:t>LI, LII, LIII, PTCI, PTCII</a:t>
            </a:r>
          </a:p>
        </p:txBody>
      </p:sp>
    </p:spTree>
    <p:extLst>
      <p:ext uri="{BB962C8B-B14F-4D97-AF65-F5344CB8AC3E}">
        <p14:creationId xmlns:p14="http://schemas.microsoft.com/office/powerpoint/2010/main" val="363309447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AED5A-87E0-42D7-9DF2-2304DB76F61B}"/>
              </a:ext>
            </a:extLst>
          </p:cNvPr>
          <p:cNvSpPr>
            <a:spLocks noGrp="1"/>
          </p:cNvSpPr>
          <p:nvPr>
            <p:ph type="title"/>
          </p:nvPr>
        </p:nvSpPr>
        <p:spPr>
          <a:xfrm>
            <a:off x="105426" y="691114"/>
            <a:ext cx="12086574" cy="1147518"/>
          </a:xfrm>
        </p:spPr>
        <p:txBody>
          <a:bodyPr>
            <a:normAutofit/>
          </a:bodyPr>
          <a:lstStyle/>
          <a:p>
            <a:r>
              <a:rPr lang="en-US" sz="3200" dirty="0"/>
              <a:t>4.36 Disaster Management  &amp; Emergency Preparedness Course-Type II</a:t>
            </a:r>
          </a:p>
        </p:txBody>
      </p:sp>
      <p:sp>
        <p:nvSpPr>
          <p:cNvPr id="3" name="Content Placeholder 2">
            <a:extLst>
              <a:ext uri="{FF2B5EF4-FFF2-40B4-BE49-F238E27FC236}">
                <a16:creationId xmlns:a16="http://schemas.microsoft.com/office/drawing/2014/main" id="{EE8A6DD0-EB28-4BF5-B9D9-EA8FBB7E6ACE}"/>
              </a:ext>
            </a:extLst>
          </p:cNvPr>
          <p:cNvSpPr>
            <a:spLocks noGrp="1"/>
          </p:cNvSpPr>
          <p:nvPr>
            <p:ph idx="1"/>
          </p:nvPr>
        </p:nvSpPr>
        <p:spPr>
          <a:xfrm>
            <a:off x="1070675" y="1986116"/>
            <a:ext cx="10515600" cy="4438820"/>
          </a:xfrm>
        </p:spPr>
        <p:txBody>
          <a:bodyPr/>
          <a:lstStyle/>
          <a:p>
            <a:r>
              <a:rPr lang="en-US" sz="3200" dirty="0"/>
              <a:t>Successful completion of  the Disaster Management and Emergency Preparedness (DMEP) course by the trauma surgeon liaison to the disaster committee at least once</a:t>
            </a:r>
          </a:p>
        </p:txBody>
      </p:sp>
      <p:sp>
        <p:nvSpPr>
          <p:cNvPr id="4" name="Rectangle 3">
            <a:extLst>
              <a:ext uri="{FF2B5EF4-FFF2-40B4-BE49-F238E27FC236}">
                <a16:creationId xmlns:a16="http://schemas.microsoft.com/office/drawing/2014/main" id="{820752FF-20C9-FE5D-726F-12D2588B3D51}"/>
              </a:ext>
            </a:extLst>
          </p:cNvPr>
          <p:cNvSpPr/>
          <p:nvPr/>
        </p:nvSpPr>
        <p:spPr>
          <a:xfrm>
            <a:off x="9730408" y="-10527"/>
            <a:ext cx="2461592" cy="55415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a:t>LI, PTCI  </a:t>
            </a:r>
          </a:p>
        </p:txBody>
      </p:sp>
    </p:spTree>
    <p:extLst>
      <p:ext uri="{BB962C8B-B14F-4D97-AF65-F5344CB8AC3E}">
        <p14:creationId xmlns:p14="http://schemas.microsoft.com/office/powerpoint/2010/main" val="201466387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F2026-6C36-4350-8CF9-523DCE72D1C3}"/>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1AB885DE-046B-46B8-B9E4-E0727D7E56FC}"/>
              </a:ext>
            </a:extLst>
          </p:cNvPr>
          <p:cNvSpPr>
            <a:spLocks noGrp="1"/>
          </p:cNvSpPr>
          <p:nvPr>
            <p:ph idx="1"/>
          </p:nvPr>
        </p:nvSpPr>
        <p:spPr>
          <a:xfrm>
            <a:off x="838200" y="1810126"/>
            <a:ext cx="10515600" cy="4351338"/>
          </a:xfrm>
        </p:spPr>
        <p:txBody>
          <a:bodyPr/>
          <a:lstStyle/>
          <a:p>
            <a:r>
              <a:rPr lang="en-US" dirty="0"/>
              <a:t>Know and understand your facility resources</a:t>
            </a:r>
          </a:p>
          <a:p>
            <a:r>
              <a:rPr lang="en-US" dirty="0"/>
              <a:t>Track delays in response times through the PIPS program</a:t>
            </a:r>
          </a:p>
          <a:p>
            <a:r>
              <a:rPr lang="en-US" dirty="0"/>
              <a:t>Discuss inadequate resources with your Administrative Liaison</a:t>
            </a:r>
          </a:p>
          <a:p>
            <a:r>
              <a:rPr lang="en-US" dirty="0"/>
              <a:t>Ensure adequate trauma registry resources</a:t>
            </a:r>
          </a:p>
          <a:p>
            <a:pPr marL="0" indent="0">
              <a:buNone/>
            </a:pPr>
            <a:endParaRPr lang="en-US" dirty="0"/>
          </a:p>
        </p:txBody>
      </p:sp>
    </p:spTree>
    <p:extLst>
      <p:ext uri="{BB962C8B-B14F-4D97-AF65-F5344CB8AC3E}">
        <p14:creationId xmlns:p14="http://schemas.microsoft.com/office/powerpoint/2010/main" val="217815728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129788-0830-791D-1B53-C8D72032C32E}"/>
              </a:ext>
            </a:extLst>
          </p:cNvPr>
          <p:cNvSpPr>
            <a:spLocks noGrp="1"/>
          </p:cNvSpPr>
          <p:nvPr>
            <p:ph idx="1"/>
          </p:nvPr>
        </p:nvSpPr>
        <p:spPr/>
        <p:txBody>
          <a:bodyPr>
            <a:normAutofit/>
          </a:bodyPr>
          <a:lstStyle/>
          <a:p>
            <a:pPr marL="0" indent="0" algn="ctr">
              <a:buNone/>
            </a:pPr>
            <a:endParaRPr lang="en-US" sz="7200" dirty="0">
              <a:solidFill>
                <a:schemeClr val="accent6">
                  <a:lumMod val="75000"/>
                </a:schemeClr>
              </a:solidFill>
            </a:endParaRPr>
          </a:p>
          <a:p>
            <a:pPr marL="0" indent="0" algn="ctr">
              <a:buNone/>
            </a:pPr>
            <a:r>
              <a:rPr lang="en-US" sz="7200" dirty="0">
                <a:solidFill>
                  <a:schemeClr val="accent6">
                    <a:lumMod val="75000"/>
                  </a:schemeClr>
                </a:solidFill>
              </a:rPr>
              <a:t>Questions </a:t>
            </a:r>
          </a:p>
        </p:txBody>
      </p:sp>
    </p:spTree>
    <p:extLst>
      <p:ext uri="{BB962C8B-B14F-4D97-AF65-F5344CB8AC3E}">
        <p14:creationId xmlns:p14="http://schemas.microsoft.com/office/powerpoint/2010/main" val="330089599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4589145-EF87-B23B-5750-0E020A0FD1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587104F-6F18-4534-9086-1965CA2EEAED}"/>
              </a:ext>
            </a:extLst>
          </p:cNvPr>
          <p:cNvSpPr>
            <a:spLocks noGrp="1"/>
          </p:cNvSpPr>
          <p:nvPr>
            <p:ph type="title"/>
          </p:nvPr>
        </p:nvSpPr>
        <p:spPr>
          <a:xfrm>
            <a:off x="165355" y="1411098"/>
            <a:ext cx="9364236" cy="3249036"/>
          </a:xfrm>
          <a:solidFill>
            <a:schemeClr val="bg1"/>
          </a:solidFill>
          <a:ln>
            <a:solidFill>
              <a:schemeClr val="accent1"/>
            </a:solidFill>
          </a:ln>
          <a:effectLst>
            <a:softEdge rad="254000"/>
          </a:effectLst>
        </p:spPr>
        <p:txBody>
          <a:bodyPr>
            <a:noAutofit/>
          </a:bodyPr>
          <a:lstStyle/>
          <a:p>
            <a:pPr>
              <a:lnSpc>
                <a:spcPts val="5600"/>
              </a:lnSpc>
            </a:pPr>
            <a:r>
              <a:rPr lang="en-US" sz="4000" dirty="0">
                <a:latin typeface="+mn-lt"/>
              </a:rPr>
              <a:t>5. Patient Care: Expectations &amp; Protocols</a:t>
            </a:r>
            <a:br>
              <a:rPr lang="en-US" sz="4000" dirty="0">
                <a:latin typeface="+mn-lt"/>
              </a:rPr>
            </a:br>
            <a:endParaRPr lang="en-US" sz="4000" dirty="0">
              <a:latin typeface="+mn-lt"/>
            </a:endParaRPr>
          </a:p>
        </p:txBody>
      </p:sp>
      <p:pic>
        <p:nvPicPr>
          <p:cNvPr id="4" name="Picture 3" descr="Text&#10;&#10;Description automatically generated">
            <a:extLst>
              <a:ext uri="{FF2B5EF4-FFF2-40B4-BE49-F238E27FC236}">
                <a16:creationId xmlns:a16="http://schemas.microsoft.com/office/drawing/2014/main" id="{11C6B804-E47A-1AF4-F2E3-06700D1337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740" y="334418"/>
            <a:ext cx="2264669" cy="1197866"/>
          </a:xfrm>
          <a:prstGeom prst="rect">
            <a:avLst/>
          </a:prstGeom>
        </p:spPr>
      </p:pic>
      <p:sp>
        <p:nvSpPr>
          <p:cNvPr id="3" name="TextBox 2">
            <a:extLst>
              <a:ext uri="{FF2B5EF4-FFF2-40B4-BE49-F238E27FC236}">
                <a16:creationId xmlns:a16="http://schemas.microsoft.com/office/drawing/2014/main" id="{CEF6EB20-4611-9275-C4A9-1931421DF2E6}"/>
              </a:ext>
            </a:extLst>
          </p:cNvPr>
          <p:cNvSpPr txBox="1"/>
          <p:nvPr/>
        </p:nvSpPr>
        <p:spPr>
          <a:xfrm>
            <a:off x="540774" y="5643716"/>
            <a:ext cx="3755923" cy="923330"/>
          </a:xfrm>
          <a:prstGeom prst="rect">
            <a:avLst/>
          </a:prstGeom>
          <a:noFill/>
        </p:spPr>
        <p:txBody>
          <a:bodyPr wrap="square" rtlCol="0">
            <a:spAutoFit/>
          </a:bodyPr>
          <a:lstStyle/>
          <a:p>
            <a:endParaRPr lang="en-US" dirty="0"/>
          </a:p>
          <a:p>
            <a:r>
              <a:rPr lang="en-US" dirty="0"/>
              <a:t>Content update: October 29, 2025</a:t>
            </a:r>
          </a:p>
          <a:p>
            <a:endParaRPr lang="en-US" dirty="0"/>
          </a:p>
        </p:txBody>
      </p:sp>
    </p:spTree>
    <p:extLst>
      <p:ext uri="{BB962C8B-B14F-4D97-AF65-F5344CB8AC3E}">
        <p14:creationId xmlns:p14="http://schemas.microsoft.com/office/powerpoint/2010/main" val="40708989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pptx" id="{7B57C047-86B7-437F-BF86-04A0FF1E839C}" vid="{54B6A399-E80C-49CE-A5D0-1DFA2AD0B15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F5FEBB3C2BAFE4FBFD4EA65A64300B1" ma:contentTypeVersion="18" ma:contentTypeDescription="Create a new document." ma:contentTypeScope="" ma:versionID="3a02807d0cbdfe2efe107db5cf4c8f3e">
  <xsd:schema xmlns:xsd="http://www.w3.org/2001/XMLSchema" xmlns:xs="http://www.w3.org/2001/XMLSchema" xmlns:p="http://schemas.microsoft.com/office/2006/metadata/properties" xmlns:ns2="483ffb87-1534-4468-a8fd-fed762bfa60d" xmlns:ns3="bb96401e-8fcb-43ed-b859-e62d3bac6bc3" targetNamespace="http://schemas.microsoft.com/office/2006/metadata/properties" ma:root="true" ma:fieldsID="56273047a336968e8082f231f1a2fa5e" ns2:_="" ns3:_="">
    <xsd:import namespace="483ffb87-1534-4468-a8fd-fed762bfa60d"/>
    <xsd:import namespace="bb96401e-8fcb-43ed-b859-e62d3bac6bc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3ffb87-1534-4468-a8fd-fed762bfa60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560d88b-9459-45c3-8a30-9c03b99f5b1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b96401e-8fcb-43ed-b859-e62d3bac6bc3"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912aacb-6c50-44f3-9448-3366070ecd29}" ma:internalName="TaxCatchAll" ma:showField="CatchAllData" ma:web="bb96401e-8fcb-43ed-b859-e62d3bac6bc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83ffb87-1534-4468-a8fd-fed762bfa60d">
      <Terms xmlns="http://schemas.microsoft.com/office/infopath/2007/PartnerControls"/>
    </lcf76f155ced4ddcb4097134ff3c332f>
    <TaxCatchAll xmlns="bb96401e-8fcb-43ed-b859-e62d3bac6bc3" xsi:nil="true"/>
  </documentManagement>
</p:properties>
</file>

<file path=customXml/itemProps1.xml><?xml version="1.0" encoding="utf-8"?>
<ds:datastoreItem xmlns:ds="http://schemas.openxmlformats.org/officeDocument/2006/customXml" ds:itemID="{D7322279-4BFE-464C-B252-1A14FF6BA2A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3ffb87-1534-4468-a8fd-fed762bfa60d"/>
    <ds:schemaRef ds:uri="bb96401e-8fcb-43ed-b859-e62d3bac6bc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1E91681-FA84-4FE3-8F0A-AEE91904914F}">
  <ds:schemaRefs>
    <ds:schemaRef ds:uri="http://schemas.microsoft.com/sharepoint/v3/contenttype/forms"/>
  </ds:schemaRefs>
</ds:datastoreItem>
</file>

<file path=customXml/itemProps3.xml><?xml version="1.0" encoding="utf-8"?>
<ds:datastoreItem xmlns:ds="http://schemas.openxmlformats.org/officeDocument/2006/customXml" ds:itemID="{340FC072-D6AA-4301-BC07-75B4FF55C395}">
  <ds:schemaRefs>
    <ds:schemaRef ds:uri="http://purl.org/dc/elements/1.1/"/>
    <ds:schemaRef ds:uri="http://purl.org/dc/dcmitype/"/>
    <ds:schemaRef ds:uri="http://purl.org/dc/terms/"/>
    <ds:schemaRef ds:uri="http://schemas.microsoft.com/office/2006/metadata/properties"/>
    <ds:schemaRef ds:uri="http://schemas.microsoft.com/office/infopath/2007/PartnerControls"/>
    <ds:schemaRef ds:uri="http://schemas.microsoft.com/office/2006/documentManagement/types"/>
    <ds:schemaRef ds:uri="http://www.w3.org/XML/1998/namespace"/>
    <ds:schemaRef ds:uri="http://schemas.openxmlformats.org/package/2006/metadata/core-properties"/>
    <ds:schemaRef ds:uri="bb96401e-8fcb-43ed-b859-e62d3bac6bc3"/>
    <ds:schemaRef ds:uri="483ffb87-1534-4468-a8fd-fed762bfa60d"/>
  </ds:schemaRefs>
</ds:datastoreItem>
</file>

<file path=docMetadata/LabelInfo.xml><?xml version="1.0" encoding="utf-8"?>
<clbl:labelList xmlns:clbl="http://schemas.microsoft.com/office/2020/mipLabelMetadata">
  <clbl:label id="{4e77fabd-40e5-4335-9d12-298222ec242f}" enabled="1" method="Standard" siteId="{adeadcd2-3aaf-4835-b273-1ebe8a7726f1}" contentBits="0" removed="0"/>
</clbl:labelList>
</file>

<file path=docProps/app.xml><?xml version="1.0" encoding="utf-8"?>
<Properties xmlns="http://schemas.openxmlformats.org/officeDocument/2006/extended-properties" xmlns:vt="http://schemas.openxmlformats.org/officeDocument/2006/docPropsVTypes">
  <Template>Template</Template>
  <TotalTime>4970</TotalTime>
  <Words>15489</Words>
  <Application>Microsoft Office PowerPoint</Application>
  <PresentationFormat>Widescreen</PresentationFormat>
  <Paragraphs>2288</Paragraphs>
  <Slides>222</Slides>
  <Notes>159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222</vt:i4>
      </vt:variant>
    </vt:vector>
  </HeadingPairs>
  <TitlesOfParts>
    <vt:vector size="230" baseType="lpstr">
      <vt:lpstr>Arial</vt:lpstr>
      <vt:lpstr>Calibri</vt:lpstr>
      <vt:lpstr>Calibri Light</vt:lpstr>
      <vt:lpstr>Fira Sans</vt:lpstr>
      <vt:lpstr>HelveticaNeueLTStd-Bd</vt:lpstr>
      <vt:lpstr>MinionPro-Regular</vt:lpstr>
      <vt:lpstr>Wingdings</vt:lpstr>
      <vt:lpstr>Office Theme</vt:lpstr>
      <vt:lpstr>PowerPoint Presentation</vt:lpstr>
      <vt:lpstr>Introduction &amp; Welcome to the Course </vt:lpstr>
      <vt:lpstr>Successful Completion Requirement: </vt:lpstr>
      <vt:lpstr>Continuing Education</vt:lpstr>
      <vt:lpstr>Continuing Nurse Education   </vt:lpstr>
      <vt:lpstr>Financial Disclosure</vt:lpstr>
      <vt:lpstr>Objectives</vt:lpstr>
      <vt:lpstr>Objectives (continued)</vt:lpstr>
      <vt:lpstr>Resources for the Optimal Care of the Injured Patient July 2025 Edition</vt:lpstr>
      <vt:lpstr>Resources for the Optimal Care of the Injured Patient Dec 2022</vt:lpstr>
      <vt:lpstr>Nine Categories</vt:lpstr>
      <vt:lpstr>PowerPoint Presentation</vt:lpstr>
      <vt:lpstr>Qport  Resources</vt:lpstr>
      <vt:lpstr>Questions</vt:lpstr>
      <vt:lpstr>1. Institutional &amp; Administrative Commitment</vt:lpstr>
      <vt:lpstr>1.1 Administrative Support-Type I </vt:lpstr>
      <vt:lpstr>1.1 Administrative Support: Key to Success</vt:lpstr>
      <vt:lpstr>1.2 Research Support-Type I</vt:lpstr>
      <vt:lpstr>2. Program Scope       &amp; Governance </vt:lpstr>
      <vt:lpstr>2.1 State &amp; Regional Involvement Type II </vt:lpstr>
      <vt:lpstr>2.2 Regional Disaster Committees -Type II</vt:lpstr>
      <vt:lpstr>2.3 Disaster Management Planning-Type II</vt:lpstr>
      <vt:lpstr>2.3 Disaster Management Planning-Type II</vt:lpstr>
      <vt:lpstr>2.4 &amp; 2.5 Trauma Volume -Type I </vt:lpstr>
      <vt:lpstr>2.6 Adult Trauma Centers Admitting Pediatric -Type I </vt:lpstr>
      <vt:lpstr>2.7 Trauma Multidisciplinary PI PS Committee-Type I</vt:lpstr>
      <vt:lpstr>2.8 TMD Responsibilities-Type II</vt:lpstr>
      <vt:lpstr>2.9 TMD Responsibility &amp; Authority -Type II </vt:lpstr>
      <vt:lpstr>TMD Methods to Demonstrate Compliance</vt:lpstr>
      <vt:lpstr>2.10 TPM Requirements-Type II</vt:lpstr>
      <vt:lpstr>2.11 TPM Responsibilities-Type II </vt:lpstr>
      <vt:lpstr>TPM Methods to Demonstrate Compliance</vt:lpstr>
      <vt:lpstr>2.12 Injury Program -Type II </vt:lpstr>
      <vt:lpstr>I P Methods to Demonstrate Compliance </vt:lpstr>
      <vt:lpstr>2.13 Organ Procurement Program-Type II</vt:lpstr>
      <vt:lpstr>Organ Procurement Methods to Demonstrate Compliance</vt:lpstr>
      <vt:lpstr>2.14 Child life Specialist-Type II </vt:lpstr>
      <vt:lpstr>Summary: </vt:lpstr>
      <vt:lpstr>Questions</vt:lpstr>
      <vt:lpstr> 3. Facilities &amp; Equipment Resources  </vt:lpstr>
      <vt:lpstr>3.1 Operating Room Availability – Type I</vt:lpstr>
      <vt:lpstr>Operating Room Availability</vt:lpstr>
      <vt:lpstr>3.2 Additional Operating Room – Type II</vt:lpstr>
      <vt:lpstr>3.3 Operating Room for Orthopaedic Trauma Care – Type II</vt:lpstr>
      <vt:lpstr>3.3 Nonemergent Orthopaedic Room Access</vt:lpstr>
      <vt:lpstr>3.4 Blood Products – Type I</vt:lpstr>
      <vt:lpstr>3.5 Medical Imaging – Type I</vt:lpstr>
      <vt:lpstr>3.6 Radiology Imaging Remote Access – Type II  </vt:lpstr>
      <vt:lpstr>Formal Definition of III-N Center</vt:lpstr>
      <vt:lpstr>3.7 Cerebral Monitoring – Type I</vt:lpstr>
      <vt:lpstr>3.8 Cardiopulmonary Bypass Equipment – Type II</vt:lpstr>
      <vt:lpstr>Summary</vt:lpstr>
      <vt:lpstr>PowerPoint Presentation</vt:lpstr>
      <vt:lpstr>4. Personnel   and Services</vt:lpstr>
      <vt:lpstr>Personnel and Services</vt:lpstr>
      <vt:lpstr>4.1 Trauma Surgeon Requirements - Type II 4.2 Trauma Surgeon Coverage - Type I</vt:lpstr>
      <vt:lpstr>4.3 Trauma Surgery Backup Call Schedule-Type II</vt:lpstr>
      <vt:lpstr>4.4 Trauma Surgeon Presence in OR-Type II</vt:lpstr>
      <vt:lpstr>Alternate Pathway</vt:lpstr>
      <vt:lpstr>4.5 Specialty Liaisons-Type II </vt:lpstr>
      <vt:lpstr>Geriatric Provider Liaison</vt:lpstr>
      <vt:lpstr>4.6 Emergency Department Director – Type I </vt:lpstr>
      <vt:lpstr>4.7 Emergency Department Requirements –Type II</vt:lpstr>
      <vt:lpstr>4.8 Emergency Department Physician Coverage -Type I</vt:lpstr>
      <vt:lpstr>4.9 Pediatric Critical Care Staffing -Type II</vt:lpstr>
      <vt:lpstr>4.10 Neuro Trauma Care -Type I</vt:lpstr>
      <vt:lpstr>4.11 Orthopaedic Trauma Care-Type I</vt:lpstr>
      <vt:lpstr>4.12 Specialized Orthopaedic Trauma Care-Type II</vt:lpstr>
      <vt:lpstr>4.13 Anesthesia – Type I</vt:lpstr>
      <vt:lpstr>4.14 Radiology Access-Type I</vt:lpstr>
      <vt:lpstr>4.15 Interventional Radiology (IR) Response   Hemorrhage -Type II </vt:lpstr>
      <vt:lpstr>4.15 Establish Process/Guideline Example</vt:lpstr>
      <vt:lpstr>4.15 Establish Process/Guideline Example</vt:lpstr>
      <vt:lpstr>Documentation of IR for hemorrhage control</vt:lpstr>
      <vt:lpstr>Standard 4.15 – PRQ Template</vt:lpstr>
      <vt:lpstr>4.16 ICU Director-Type II</vt:lpstr>
      <vt:lpstr>4.17 ICU Physician Coverage-Type I</vt:lpstr>
      <vt:lpstr>4.18 Intensivist Staffing-Type II</vt:lpstr>
      <vt:lpstr>4.19 ICU Provider Coverage for Level III -Type I</vt:lpstr>
      <vt:lpstr>4.20 ICU Nursing Staffing-Type II</vt:lpstr>
      <vt:lpstr>4.21 Surgical Specialist Availability-Type I</vt:lpstr>
      <vt:lpstr>4.22 Ophthalmology Services-Type II</vt:lpstr>
      <vt:lpstr>4.23 Soft Tissue Coverage-Type I</vt:lpstr>
      <vt:lpstr>4.24 Craniofacial Expertise-Type I</vt:lpstr>
      <vt:lpstr>4.25 Replantation Services-Type II</vt:lpstr>
      <vt:lpstr>4.26 Medical Specialists-Type II</vt:lpstr>
      <vt:lpstr>4.27 Child Abuse (Nonaccidental Trauma) Physician-Type II</vt:lpstr>
      <vt:lpstr>4.28 Allied Health Services-Type II</vt:lpstr>
      <vt:lpstr>4.29 Renal Replacement Therapy Services-Type II</vt:lpstr>
      <vt:lpstr>4.30 Advanced Practice Providers (APP)-Type II</vt:lpstr>
      <vt:lpstr>4.31 Trauma Registry Staffing Requirements-Type II</vt:lpstr>
      <vt:lpstr>PowerPoint Presentation</vt:lpstr>
      <vt:lpstr>Registry FTE Scenario</vt:lpstr>
      <vt:lpstr>4.32- 4.33- 4.34  Trauma Registry-Type II</vt:lpstr>
      <vt:lpstr>4.35 Performance Improvement Staffing Requirements-Type II</vt:lpstr>
      <vt:lpstr>4.36 Disaster Management  &amp; Emergency Preparedness Course-Type II</vt:lpstr>
      <vt:lpstr>Summary</vt:lpstr>
      <vt:lpstr>PowerPoint Presentation</vt:lpstr>
      <vt:lpstr>5. Patient Care: Expectations &amp; Protocols </vt:lpstr>
      <vt:lpstr>5.1 Guidelines – Type II</vt:lpstr>
      <vt:lpstr>5.1 Guidelines-Type II-Sustainability</vt:lpstr>
      <vt:lpstr>PRQ</vt:lpstr>
      <vt:lpstr>5.2 Trauma Surgeon &amp; Emergency Medicine Shared Responsibilities – Type II  </vt:lpstr>
      <vt:lpstr>5.3 Levels of Trauma Activation – Type II </vt:lpstr>
      <vt:lpstr>PRQ</vt:lpstr>
      <vt:lpstr>5.4 Trauma Surgeon Response        Highest Level Activation – Type I</vt:lpstr>
      <vt:lpstr>5.5 Trauma Surgical Evaluation for  Activations below the Highest Level – Type II</vt:lpstr>
      <vt:lpstr>5.6 Injured Older Adult Protocol – Type II </vt:lpstr>
      <vt:lpstr>5.7 Child Nonaccidential Trauma (NAT) Assessment -Type II</vt:lpstr>
      <vt:lpstr>5.8 Massive Transfusion Protocol (MTP) -Type I</vt:lpstr>
      <vt:lpstr>5.9 Anticoagulation Reversal Protocol -Type II</vt:lpstr>
      <vt:lpstr>5.10 Pediatric Readiness -Type II</vt:lpstr>
      <vt:lpstr>5.11 Emergency Airway Management -Type I</vt:lpstr>
      <vt:lpstr>Transfer Related Protocols – Type II</vt:lpstr>
      <vt:lpstr>Diversion Protocol – Type II</vt:lpstr>
      <vt:lpstr>5.17 Neurosurgeon Response - Type II </vt:lpstr>
      <vt:lpstr>5.18 Neurotrauma Plan of Care for Level III Trauma Centers -Type II</vt:lpstr>
      <vt:lpstr>5.19 Neurotrauma Contingency Plan – Type II</vt:lpstr>
      <vt:lpstr>5.20 Treatment Guidelines for Orthopaedic – Type II 5.21 Orthopaedic Surgeon Response – Type II</vt:lpstr>
      <vt:lpstr>5.22 Operating Room Scheduling Policy – Type II</vt:lpstr>
      <vt:lpstr>ICU Patients – Type II</vt:lpstr>
      <vt:lpstr>Imaging Protocols – Type II</vt:lpstr>
      <vt:lpstr>5.27 Rehabilitation Services-  Acute Phase of Care-Type II</vt:lpstr>
      <vt:lpstr>5.28 Rehabilitation &amp; Discharge Planning- Type II</vt:lpstr>
      <vt:lpstr>5.29 Mental Health Screening -Type II</vt:lpstr>
      <vt:lpstr>PowerPoint Presentation</vt:lpstr>
      <vt:lpstr>PowerPoint Presentation</vt:lpstr>
      <vt:lpstr>Various Models</vt:lpstr>
      <vt:lpstr>PowerPoint Presentation</vt:lpstr>
      <vt:lpstr>Alcohol Misuse -Type II</vt:lpstr>
      <vt:lpstr>SBIRT Report Example </vt:lpstr>
      <vt:lpstr>6. Data Surveillance and Systems</vt:lpstr>
      <vt:lpstr>6.1 Data Quality Plan – Type II</vt:lpstr>
      <vt:lpstr>AIS Coding – AAAM Position Statement</vt:lpstr>
      <vt:lpstr>6.2 Trauma Registry Patient Record Completion - Type II</vt:lpstr>
      <vt:lpstr>6.3 Trauma Registry Data Collection and Submission – Type II</vt:lpstr>
      <vt:lpstr>Questions</vt:lpstr>
      <vt:lpstr> 7. Performance     Improvement (PI) </vt:lpstr>
      <vt:lpstr>What are your challenges in doing PI?</vt:lpstr>
      <vt:lpstr>Performance Improvement</vt:lpstr>
      <vt:lpstr>7.1 Trauma PIPS Program-Type II</vt:lpstr>
      <vt:lpstr>Example: Hospital Reporting Relationship</vt:lpstr>
      <vt:lpstr>Links to Hospital Quality</vt:lpstr>
      <vt:lpstr>7.2 PIPS Plan-Type II</vt:lpstr>
      <vt:lpstr>Components of the PIPS Plan</vt:lpstr>
      <vt:lpstr>Example Audit Filters </vt:lpstr>
      <vt:lpstr>Example Guideline Compliance Dashboard </vt:lpstr>
      <vt:lpstr>PI  Role Responsibilities</vt:lpstr>
      <vt:lpstr>Liaison Expertise</vt:lpstr>
      <vt:lpstr>Levels of Review</vt:lpstr>
      <vt:lpstr>Examples: Level of Review</vt:lpstr>
      <vt:lpstr>Example Levels of PI Review &amp; Closure</vt:lpstr>
      <vt:lpstr>Example Levels of PI Review &amp; Closure</vt:lpstr>
      <vt:lpstr>PowerPoint Presentation</vt:lpstr>
      <vt:lpstr>Action Plans</vt:lpstr>
      <vt:lpstr>PowerPoint Presentation</vt:lpstr>
      <vt:lpstr>Loop Closure: Completion &amp; Hardwiring</vt:lpstr>
      <vt:lpstr>7.3 Documented Effectiveness of the PIPS Program  -Type II</vt:lpstr>
      <vt:lpstr>7.3 Documented Effectiveness of the PIPS Program</vt:lpstr>
      <vt:lpstr>Case Example: Intimate Partner Violence (IPV)</vt:lpstr>
      <vt:lpstr>PowerPoint Presentation</vt:lpstr>
      <vt:lpstr>Tier 3 &amp; 4 Action Plan - Mitigating Strategies</vt:lpstr>
      <vt:lpstr>PowerPoint Presentation</vt:lpstr>
      <vt:lpstr>7.4 Participation in Risk-Adjusted Benchmarking Programs-Type II</vt:lpstr>
      <vt:lpstr>PowerPoint Presentation</vt:lpstr>
      <vt:lpstr>PowerPoint Presentation</vt:lpstr>
      <vt:lpstr>Risk Adjusted Benchmarking </vt:lpstr>
      <vt:lpstr>7.5 Physician Participation in Prehospital Performance Improvement-Type II</vt:lpstr>
      <vt:lpstr>7.6 Trauma Multidisciplinary PIPS Committee Attendance-Type II</vt:lpstr>
      <vt:lpstr>7.6 Trauma Multi-disciplinary PIPS Committee Attendance</vt:lpstr>
      <vt:lpstr>7.7 Mortality Review-Type II</vt:lpstr>
      <vt:lpstr>7.7 Mortality Review</vt:lpstr>
      <vt:lpstr>7.8 Nonsurgical Trauma Admissions Review-Type II</vt:lpstr>
      <vt:lpstr>Nelson Tool</vt:lpstr>
      <vt:lpstr>7.8 Nonsurgical Trauma Admissions Review</vt:lpstr>
      <vt:lpstr>7.9 Trauma Diversion Review – Type II</vt:lpstr>
      <vt:lpstr>7.9 Trauma Diversion Review</vt:lpstr>
      <vt:lpstr>7.10 Prehospital Care Feedback-Type II</vt:lpstr>
      <vt:lpstr>Case Review = Peel the Onion</vt:lpstr>
      <vt:lpstr>Elderly Fall Case </vt:lpstr>
      <vt:lpstr>Elderly Fall Case </vt:lpstr>
      <vt:lpstr>PowerPoint Presentation</vt:lpstr>
      <vt:lpstr>PIPS Resources</vt:lpstr>
      <vt:lpstr>Summary</vt:lpstr>
      <vt:lpstr>Questions?</vt:lpstr>
      <vt:lpstr> </vt:lpstr>
      <vt:lpstr>8 Education &amp; Outreach</vt:lpstr>
      <vt:lpstr>8.1 Public &amp; Professional Trauma Education – Type II</vt:lpstr>
      <vt:lpstr>8.2 Nursing Trauma Orientation &amp; Education – Type II</vt:lpstr>
      <vt:lpstr>8.3 Prehospital Provider Training – Type II</vt:lpstr>
      <vt:lpstr>8.4 Commitment to Postgraduate Education – Type II</vt:lpstr>
      <vt:lpstr>8.4 Methods to Demonstrate Compliance </vt:lpstr>
      <vt:lpstr>9. Research</vt:lpstr>
      <vt:lpstr>9.1 Research and Scholarly Activities -Type II</vt:lpstr>
      <vt:lpstr>9.1 Research and Scholarly Activities -Type II</vt:lpstr>
      <vt:lpstr>Publication Disciplines</vt:lpstr>
      <vt:lpstr>Summary</vt:lpstr>
      <vt:lpstr>Questions</vt:lpstr>
      <vt:lpstr>Navigating a Virtual Visit </vt:lpstr>
      <vt:lpstr>Go to the source….</vt:lpstr>
      <vt:lpstr>Qport Resources</vt:lpstr>
      <vt:lpstr>Pre-Review Activities for a Virtual Visit</vt:lpstr>
      <vt:lpstr>Important Dates &amp; Timelines for ACS</vt:lpstr>
      <vt:lpstr>Pre-Review Meeting </vt:lpstr>
      <vt:lpstr>Chart Selection Tips </vt:lpstr>
      <vt:lpstr>Chart Selection </vt:lpstr>
      <vt:lpstr>Tips for Chart Layout </vt:lpstr>
      <vt:lpstr>ACS Face Sheet</vt:lpstr>
      <vt:lpstr>Tool to assist with chart build </vt:lpstr>
      <vt:lpstr>PowerPoint Presentation</vt:lpstr>
      <vt:lpstr>PowerPoint Presentation</vt:lpstr>
      <vt:lpstr>PI Documents to Include in Chart Folder</vt:lpstr>
      <vt:lpstr>PowerPoint Presentation</vt:lpstr>
      <vt:lpstr>Welcome Presentation </vt:lpstr>
      <vt:lpstr>Chart Review Session </vt:lpstr>
      <vt:lpstr>TQIP </vt:lpstr>
      <vt:lpstr>PRQ Session </vt:lpstr>
      <vt:lpstr>Tour Prep</vt:lpstr>
      <vt:lpstr>Post Tour </vt:lpstr>
      <vt:lpstr>Exit Interview </vt:lpstr>
      <vt:lpstr>Summary </vt:lpstr>
      <vt:lpstr>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Walls</dc:creator>
  <cp:lastModifiedBy>Bennett, Vicki J</cp:lastModifiedBy>
  <cp:revision>50</cp:revision>
  <cp:lastPrinted>2024-01-23T13:03:43Z</cp:lastPrinted>
  <dcterms:created xsi:type="dcterms:W3CDTF">2020-08-14T20:43:37Z</dcterms:created>
  <dcterms:modified xsi:type="dcterms:W3CDTF">2025-12-04T01:13:25Z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0x0101008F5FEBB3C2BAFE4FBFD4EA65A64300B1</vt:lpwstr>
  </property>
  <property fmtid="{D5CDD505-2E9C-101B-9397-08002B2CF9AE}" pid="3" name="MediaServiceImageTags">
    <vt:lpwstr/>
  </property>
</Properties>
</file>