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62" r:id="rId3"/>
    <p:sldId id="272" r:id="rId4"/>
    <p:sldId id="264" r:id="rId5"/>
    <p:sldId id="265" r:id="rId6"/>
    <p:sldId id="263" r:id="rId7"/>
    <p:sldId id="267" r:id="rId8"/>
    <p:sldId id="268" r:id="rId9"/>
    <p:sldId id="261" r:id="rId10"/>
    <p:sldId id="269" r:id="rId11"/>
    <p:sldId id="257" r:id="rId12"/>
    <p:sldId id="282" r:id="rId13"/>
    <p:sldId id="283" r:id="rId14"/>
    <p:sldId id="266" r:id="rId15"/>
    <p:sldId id="284" r:id="rId16"/>
    <p:sldId id="270" r:id="rId17"/>
    <p:sldId id="285" r:id="rId18"/>
    <p:sldId id="286" r:id="rId19"/>
    <p:sldId id="2147483630" r:id="rId20"/>
    <p:sldId id="287" r:id="rId21"/>
    <p:sldId id="280" r:id="rId22"/>
    <p:sldId id="278" r:id="rId23"/>
    <p:sldId id="2147483579" r:id="rId24"/>
    <p:sldId id="288" r:id="rId25"/>
    <p:sldId id="2147483629" r:id="rId26"/>
    <p:sldId id="274"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4650"/>
  </p:normalViewPr>
  <p:slideViewPr>
    <p:cSldViewPr snapToGrid="0">
      <p:cViewPr varScale="1">
        <p:scale>
          <a:sx n="92" d="100"/>
          <a:sy n="92" d="100"/>
        </p:scale>
        <p:origin x="7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6ADCD3-D863-4642-8C79-2E93DDD121D1}" type="datetimeFigureOut">
              <a:rPr lang="en-US" smtClean="0"/>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93F07-FEF1-1140-BA69-AF9B8C79C727}" type="slidenum">
              <a:rPr lang="en-US" smtClean="0"/>
              <a:t>‹#›</a:t>
            </a:fld>
            <a:endParaRPr lang="en-US"/>
          </a:p>
        </p:txBody>
      </p:sp>
    </p:spTree>
    <p:extLst>
      <p:ext uri="{BB962C8B-B14F-4D97-AF65-F5344CB8AC3E}">
        <p14:creationId xmlns:p14="http://schemas.microsoft.com/office/powerpoint/2010/main" val="785945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1</a:t>
            </a:r>
            <a:r>
              <a:rPr lang="en-US" baseline="30000" dirty="0"/>
              <a:t>st</a:t>
            </a:r>
            <a:r>
              <a:rPr lang="en-US" dirty="0"/>
              <a:t>: Remind people that it feels good to know your are protected, </a:t>
            </a:r>
            <a:r>
              <a:rPr lang="en-US" b="0" i="0" dirty="0">
                <a:solidFill>
                  <a:srgbClr val="333333"/>
                </a:solidFill>
                <a:effectLst/>
                <a:latin typeface="Crimson Text"/>
              </a:rPr>
              <a:t>Second, people need information about eligibility. Having three respiratory vaccines available at the same time can create confusion about optimal timing of the shots and how many you can get at once, Third, health care workers need to remind patients about vaccines even during visits for other reasons. People are exhausted from more than three years of a pandemic; they likely now turn away rather than toward information about COVID and other viruses. So it helps, for instance, when doctors and pharmacists tell people that they can receive the fall shot right then.</a:t>
            </a:r>
          </a:p>
          <a:p>
            <a:pPr algn="l"/>
            <a:r>
              <a:rPr lang="en-US" b="0" i="0" dirty="0">
                <a:solidFill>
                  <a:srgbClr val="333333"/>
                </a:solidFill>
                <a:effectLst/>
                <a:latin typeface="Crimson Text"/>
              </a:rPr>
              <a:t>Finally, and closely related to the previous point, if a person gets motivated, seize the chance. Their motivation is likely to be short-lived. It is critical to have a shot available the instant a person becomes interested in one.</a:t>
            </a:r>
          </a:p>
          <a:p>
            <a:r>
              <a:rPr lang="en-US" b="0" i="0" dirty="0" err="1">
                <a:solidFill>
                  <a:srgbClr val="333333"/>
                </a:solidFill>
                <a:effectLst/>
                <a:latin typeface="Crimson Text"/>
              </a:rPr>
              <a:t>magine</a:t>
            </a:r>
            <a:r>
              <a:rPr lang="en-US" b="0" i="0" dirty="0">
                <a:solidFill>
                  <a:srgbClr val="333333"/>
                </a:solidFill>
                <a:effectLst/>
                <a:latin typeface="Crimson Text"/>
              </a:rPr>
              <a:t> a conversation with grandma that puts all these factors together. Next time you see her, remind her about all the positives of being up-to-date on COVID vaccinations, such as more confidence that seeing her grandkids won’t send her to the hospital. At the same time you can tell grandma that she is eligible to get the updated shot </a:t>
            </a:r>
            <a:r>
              <a:rPr lang="en-US" b="0" i="1" dirty="0">
                <a:solidFill>
                  <a:srgbClr val="333333"/>
                </a:solidFill>
                <a:effectLst/>
                <a:latin typeface="Crimson Text"/>
              </a:rPr>
              <a:t>right now</a:t>
            </a:r>
            <a:r>
              <a:rPr lang="en-US" b="0" i="0" dirty="0">
                <a:solidFill>
                  <a:srgbClr val="333333"/>
                </a:solidFill>
                <a:effectLst/>
                <a:latin typeface="Crimson Text"/>
              </a:rPr>
              <a:t>. Finally—and this is key—if she says OK, take her to get her shot right then.</a:t>
            </a:r>
            <a:endParaRPr lang="en-US" dirty="0"/>
          </a:p>
        </p:txBody>
      </p:sp>
      <p:sp>
        <p:nvSpPr>
          <p:cNvPr id="4" name="Slide Number Placeholder 3"/>
          <p:cNvSpPr>
            <a:spLocks noGrp="1"/>
          </p:cNvSpPr>
          <p:nvPr>
            <p:ph type="sldNum" sz="quarter" idx="5"/>
          </p:nvPr>
        </p:nvSpPr>
        <p:spPr/>
        <p:txBody>
          <a:bodyPr/>
          <a:lstStyle/>
          <a:p>
            <a:fld id="{A5B61B7E-DEA2-1146-95CD-4015BA0825A2}" type="slidenum">
              <a:rPr lang="en-US" smtClean="0"/>
              <a:t>21</a:t>
            </a:fld>
            <a:endParaRPr lang="en-US"/>
          </a:p>
        </p:txBody>
      </p:sp>
    </p:spTree>
    <p:extLst>
      <p:ext uri="{BB962C8B-B14F-4D97-AF65-F5344CB8AC3E}">
        <p14:creationId xmlns:p14="http://schemas.microsoft.com/office/powerpoint/2010/main" val="401485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2754-80E6-F538-8D72-79B72AABAA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AAA395-F951-1847-E92D-67CB599DB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2FDE03-3027-2D4F-3D3F-16DFA6BE9440}"/>
              </a:ext>
            </a:extLst>
          </p:cNvPr>
          <p:cNvSpPr>
            <a:spLocks noGrp="1"/>
          </p:cNvSpPr>
          <p:nvPr>
            <p:ph type="dt" sz="half" idx="10"/>
          </p:nvPr>
        </p:nvSpPr>
        <p:spPr/>
        <p:txBody>
          <a:bodyPr/>
          <a:lstStyle/>
          <a:p>
            <a:fld id="{8581725B-7733-974A-9F97-634388F71A4F}" type="datetimeFigureOut">
              <a:rPr lang="en-US" smtClean="0"/>
              <a:t>9/17/2025</a:t>
            </a:fld>
            <a:endParaRPr lang="en-US"/>
          </a:p>
        </p:txBody>
      </p:sp>
      <p:sp>
        <p:nvSpPr>
          <p:cNvPr id="5" name="Footer Placeholder 4">
            <a:extLst>
              <a:ext uri="{FF2B5EF4-FFF2-40B4-BE49-F238E27FC236}">
                <a16:creationId xmlns:a16="http://schemas.microsoft.com/office/drawing/2014/main" id="{6687C87B-A3BA-A21B-969C-2D0E4BA301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F79B6-A3D9-E1F4-74E8-9DB3C94F7826}"/>
              </a:ext>
            </a:extLst>
          </p:cNvPr>
          <p:cNvSpPr>
            <a:spLocks noGrp="1"/>
          </p:cNvSpPr>
          <p:nvPr>
            <p:ph type="sldNum" sz="quarter" idx="12"/>
          </p:nvPr>
        </p:nvSpPr>
        <p:spPr/>
        <p:txBody>
          <a:bodyPr/>
          <a:lstStyle/>
          <a:p>
            <a:fld id="{0610E58E-59CD-5E46-9CBB-363A6BFDC16A}" type="slidenum">
              <a:rPr lang="en-US" smtClean="0"/>
              <a:t>‹#›</a:t>
            </a:fld>
            <a:endParaRPr lang="en-US"/>
          </a:p>
        </p:txBody>
      </p:sp>
    </p:spTree>
    <p:extLst>
      <p:ext uri="{BB962C8B-B14F-4D97-AF65-F5344CB8AC3E}">
        <p14:creationId xmlns:p14="http://schemas.microsoft.com/office/powerpoint/2010/main" val="1808739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41DD2-AF0C-CA4F-96E4-19164E04F6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73C603-73D2-452C-46C9-D887AED765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6F703-97E8-BD00-B9CC-7542DF8026AD}"/>
              </a:ext>
            </a:extLst>
          </p:cNvPr>
          <p:cNvSpPr>
            <a:spLocks noGrp="1"/>
          </p:cNvSpPr>
          <p:nvPr>
            <p:ph type="dt" sz="half" idx="10"/>
          </p:nvPr>
        </p:nvSpPr>
        <p:spPr/>
        <p:txBody>
          <a:bodyPr/>
          <a:lstStyle/>
          <a:p>
            <a:fld id="{8581725B-7733-974A-9F97-634388F71A4F}" type="datetimeFigureOut">
              <a:rPr lang="en-US" smtClean="0"/>
              <a:t>9/17/2025</a:t>
            </a:fld>
            <a:endParaRPr lang="en-US"/>
          </a:p>
        </p:txBody>
      </p:sp>
      <p:sp>
        <p:nvSpPr>
          <p:cNvPr id="5" name="Footer Placeholder 4">
            <a:extLst>
              <a:ext uri="{FF2B5EF4-FFF2-40B4-BE49-F238E27FC236}">
                <a16:creationId xmlns:a16="http://schemas.microsoft.com/office/drawing/2014/main" id="{11033DAF-F252-8F62-282D-4E72BB1A1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44727-3B30-C37B-E373-609CCB7FFC68}"/>
              </a:ext>
            </a:extLst>
          </p:cNvPr>
          <p:cNvSpPr>
            <a:spLocks noGrp="1"/>
          </p:cNvSpPr>
          <p:nvPr>
            <p:ph type="sldNum" sz="quarter" idx="12"/>
          </p:nvPr>
        </p:nvSpPr>
        <p:spPr/>
        <p:txBody>
          <a:bodyPr/>
          <a:lstStyle/>
          <a:p>
            <a:fld id="{0610E58E-59CD-5E46-9CBB-363A6BFDC16A}" type="slidenum">
              <a:rPr lang="en-US" smtClean="0"/>
              <a:t>‹#›</a:t>
            </a:fld>
            <a:endParaRPr lang="en-US"/>
          </a:p>
        </p:txBody>
      </p:sp>
    </p:spTree>
    <p:extLst>
      <p:ext uri="{BB962C8B-B14F-4D97-AF65-F5344CB8AC3E}">
        <p14:creationId xmlns:p14="http://schemas.microsoft.com/office/powerpoint/2010/main" val="2332005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555430-9014-FB46-BE9A-F57652E649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04F58D-BF54-8562-1A3A-5483D71A72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C47CC-19D6-7D62-5DCD-B0B5999A1B88}"/>
              </a:ext>
            </a:extLst>
          </p:cNvPr>
          <p:cNvSpPr>
            <a:spLocks noGrp="1"/>
          </p:cNvSpPr>
          <p:nvPr>
            <p:ph type="dt" sz="half" idx="10"/>
          </p:nvPr>
        </p:nvSpPr>
        <p:spPr/>
        <p:txBody>
          <a:bodyPr/>
          <a:lstStyle/>
          <a:p>
            <a:fld id="{8581725B-7733-974A-9F97-634388F71A4F}" type="datetimeFigureOut">
              <a:rPr lang="en-US" smtClean="0"/>
              <a:t>9/17/2025</a:t>
            </a:fld>
            <a:endParaRPr lang="en-US"/>
          </a:p>
        </p:txBody>
      </p:sp>
      <p:sp>
        <p:nvSpPr>
          <p:cNvPr id="5" name="Footer Placeholder 4">
            <a:extLst>
              <a:ext uri="{FF2B5EF4-FFF2-40B4-BE49-F238E27FC236}">
                <a16:creationId xmlns:a16="http://schemas.microsoft.com/office/drawing/2014/main" id="{E3DE23D6-0281-A9CB-1130-F5799D8306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AF5B4-15AF-3DBC-C1F6-B679CBF119AC}"/>
              </a:ext>
            </a:extLst>
          </p:cNvPr>
          <p:cNvSpPr>
            <a:spLocks noGrp="1"/>
          </p:cNvSpPr>
          <p:nvPr>
            <p:ph type="sldNum" sz="quarter" idx="12"/>
          </p:nvPr>
        </p:nvSpPr>
        <p:spPr/>
        <p:txBody>
          <a:bodyPr/>
          <a:lstStyle/>
          <a:p>
            <a:fld id="{0610E58E-59CD-5E46-9CBB-363A6BFDC16A}" type="slidenum">
              <a:rPr lang="en-US" smtClean="0"/>
              <a:t>‹#›</a:t>
            </a:fld>
            <a:endParaRPr lang="en-US"/>
          </a:p>
        </p:txBody>
      </p:sp>
    </p:spTree>
    <p:extLst>
      <p:ext uri="{BB962C8B-B14F-4D97-AF65-F5344CB8AC3E}">
        <p14:creationId xmlns:p14="http://schemas.microsoft.com/office/powerpoint/2010/main" val="385266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217EA-5A86-7C96-3EF7-1183F48041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10577F-7C2A-446D-9853-C4AF794544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C8408-E900-D8FE-6DD6-87615F74671F}"/>
              </a:ext>
            </a:extLst>
          </p:cNvPr>
          <p:cNvSpPr>
            <a:spLocks noGrp="1"/>
          </p:cNvSpPr>
          <p:nvPr>
            <p:ph type="dt" sz="half" idx="10"/>
          </p:nvPr>
        </p:nvSpPr>
        <p:spPr/>
        <p:txBody>
          <a:bodyPr/>
          <a:lstStyle/>
          <a:p>
            <a:fld id="{8581725B-7733-974A-9F97-634388F71A4F}" type="datetimeFigureOut">
              <a:rPr lang="en-US" smtClean="0"/>
              <a:t>9/17/2025</a:t>
            </a:fld>
            <a:endParaRPr lang="en-US"/>
          </a:p>
        </p:txBody>
      </p:sp>
      <p:sp>
        <p:nvSpPr>
          <p:cNvPr id="5" name="Footer Placeholder 4">
            <a:extLst>
              <a:ext uri="{FF2B5EF4-FFF2-40B4-BE49-F238E27FC236}">
                <a16:creationId xmlns:a16="http://schemas.microsoft.com/office/drawing/2014/main" id="{8D132F18-E7D9-5E40-4E5B-3ED4C7EC0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21BF3-3928-6BA4-194E-8478FC82F9DE}"/>
              </a:ext>
            </a:extLst>
          </p:cNvPr>
          <p:cNvSpPr>
            <a:spLocks noGrp="1"/>
          </p:cNvSpPr>
          <p:nvPr>
            <p:ph type="sldNum" sz="quarter" idx="12"/>
          </p:nvPr>
        </p:nvSpPr>
        <p:spPr/>
        <p:txBody>
          <a:bodyPr/>
          <a:lstStyle/>
          <a:p>
            <a:fld id="{0610E58E-59CD-5E46-9CBB-363A6BFDC16A}" type="slidenum">
              <a:rPr lang="en-US" smtClean="0"/>
              <a:t>‹#›</a:t>
            </a:fld>
            <a:endParaRPr lang="en-US"/>
          </a:p>
        </p:txBody>
      </p:sp>
    </p:spTree>
    <p:extLst>
      <p:ext uri="{BB962C8B-B14F-4D97-AF65-F5344CB8AC3E}">
        <p14:creationId xmlns:p14="http://schemas.microsoft.com/office/powerpoint/2010/main" val="2707927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D89A-394E-3764-2C46-0466ABA798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4435A-18EA-875A-9C5B-66DAA11F14D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A8DEDD-A8E2-9BFE-0978-2662BFA82815}"/>
              </a:ext>
            </a:extLst>
          </p:cNvPr>
          <p:cNvSpPr>
            <a:spLocks noGrp="1"/>
          </p:cNvSpPr>
          <p:nvPr>
            <p:ph type="dt" sz="half" idx="10"/>
          </p:nvPr>
        </p:nvSpPr>
        <p:spPr/>
        <p:txBody>
          <a:bodyPr/>
          <a:lstStyle/>
          <a:p>
            <a:fld id="{8581725B-7733-974A-9F97-634388F71A4F}" type="datetimeFigureOut">
              <a:rPr lang="en-US" smtClean="0"/>
              <a:t>9/17/2025</a:t>
            </a:fld>
            <a:endParaRPr lang="en-US"/>
          </a:p>
        </p:txBody>
      </p:sp>
      <p:sp>
        <p:nvSpPr>
          <p:cNvPr id="5" name="Footer Placeholder 4">
            <a:extLst>
              <a:ext uri="{FF2B5EF4-FFF2-40B4-BE49-F238E27FC236}">
                <a16:creationId xmlns:a16="http://schemas.microsoft.com/office/drawing/2014/main" id="{87068570-CDDC-7786-B927-2CB08036A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874D2-B4B2-558E-374A-EA1C922542E4}"/>
              </a:ext>
            </a:extLst>
          </p:cNvPr>
          <p:cNvSpPr>
            <a:spLocks noGrp="1"/>
          </p:cNvSpPr>
          <p:nvPr>
            <p:ph type="sldNum" sz="quarter" idx="12"/>
          </p:nvPr>
        </p:nvSpPr>
        <p:spPr/>
        <p:txBody>
          <a:bodyPr/>
          <a:lstStyle/>
          <a:p>
            <a:fld id="{0610E58E-59CD-5E46-9CBB-363A6BFDC16A}" type="slidenum">
              <a:rPr lang="en-US" smtClean="0"/>
              <a:t>‹#›</a:t>
            </a:fld>
            <a:endParaRPr lang="en-US"/>
          </a:p>
        </p:txBody>
      </p:sp>
    </p:spTree>
    <p:extLst>
      <p:ext uri="{BB962C8B-B14F-4D97-AF65-F5344CB8AC3E}">
        <p14:creationId xmlns:p14="http://schemas.microsoft.com/office/powerpoint/2010/main" val="3646343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C5A9-BBFF-CC90-E9CC-B43536401E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0212BF-37EE-F54E-9045-DD543E126B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5600DD-9B6C-C59B-801A-55E7F00D4B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0ECE7E-ECB2-4F4A-447A-A7074EE64023}"/>
              </a:ext>
            </a:extLst>
          </p:cNvPr>
          <p:cNvSpPr>
            <a:spLocks noGrp="1"/>
          </p:cNvSpPr>
          <p:nvPr>
            <p:ph type="dt" sz="half" idx="10"/>
          </p:nvPr>
        </p:nvSpPr>
        <p:spPr/>
        <p:txBody>
          <a:bodyPr/>
          <a:lstStyle/>
          <a:p>
            <a:fld id="{8581725B-7733-974A-9F97-634388F71A4F}" type="datetimeFigureOut">
              <a:rPr lang="en-US" smtClean="0"/>
              <a:t>9/17/2025</a:t>
            </a:fld>
            <a:endParaRPr lang="en-US"/>
          </a:p>
        </p:txBody>
      </p:sp>
      <p:sp>
        <p:nvSpPr>
          <p:cNvPr id="6" name="Footer Placeholder 5">
            <a:extLst>
              <a:ext uri="{FF2B5EF4-FFF2-40B4-BE49-F238E27FC236}">
                <a16:creationId xmlns:a16="http://schemas.microsoft.com/office/drawing/2014/main" id="{BC8BFB63-C482-99E6-8B67-B026CBFACD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14895D-2B2E-3D73-B9FA-641676CEC0FC}"/>
              </a:ext>
            </a:extLst>
          </p:cNvPr>
          <p:cNvSpPr>
            <a:spLocks noGrp="1"/>
          </p:cNvSpPr>
          <p:nvPr>
            <p:ph type="sldNum" sz="quarter" idx="12"/>
          </p:nvPr>
        </p:nvSpPr>
        <p:spPr/>
        <p:txBody>
          <a:bodyPr/>
          <a:lstStyle/>
          <a:p>
            <a:fld id="{0610E58E-59CD-5E46-9CBB-363A6BFDC16A}" type="slidenum">
              <a:rPr lang="en-US" smtClean="0"/>
              <a:t>‹#›</a:t>
            </a:fld>
            <a:endParaRPr lang="en-US"/>
          </a:p>
        </p:txBody>
      </p:sp>
    </p:spTree>
    <p:extLst>
      <p:ext uri="{BB962C8B-B14F-4D97-AF65-F5344CB8AC3E}">
        <p14:creationId xmlns:p14="http://schemas.microsoft.com/office/powerpoint/2010/main" val="307479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D418-7792-651B-EC9E-51821865FA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6F386A-34AB-5310-66A4-DB52BFE9FB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B195ED-63EE-018B-4C36-6777FEBDE6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A45C8E-9B48-87B2-C612-61CB774028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40457E-0DFC-1E74-6553-B64DDB96AD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1B0D0C-8879-EA35-855A-5F7FC600ECB6}"/>
              </a:ext>
            </a:extLst>
          </p:cNvPr>
          <p:cNvSpPr>
            <a:spLocks noGrp="1"/>
          </p:cNvSpPr>
          <p:nvPr>
            <p:ph type="dt" sz="half" idx="10"/>
          </p:nvPr>
        </p:nvSpPr>
        <p:spPr/>
        <p:txBody>
          <a:bodyPr/>
          <a:lstStyle/>
          <a:p>
            <a:fld id="{8581725B-7733-974A-9F97-634388F71A4F}" type="datetimeFigureOut">
              <a:rPr lang="en-US" smtClean="0"/>
              <a:t>9/17/2025</a:t>
            </a:fld>
            <a:endParaRPr lang="en-US"/>
          </a:p>
        </p:txBody>
      </p:sp>
      <p:sp>
        <p:nvSpPr>
          <p:cNvPr id="8" name="Footer Placeholder 7">
            <a:extLst>
              <a:ext uri="{FF2B5EF4-FFF2-40B4-BE49-F238E27FC236}">
                <a16:creationId xmlns:a16="http://schemas.microsoft.com/office/drawing/2014/main" id="{35C35E20-8ECF-3AB7-2469-248C90E4D6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9716E1-2BE3-61BE-3B51-6CE2E45F53D3}"/>
              </a:ext>
            </a:extLst>
          </p:cNvPr>
          <p:cNvSpPr>
            <a:spLocks noGrp="1"/>
          </p:cNvSpPr>
          <p:nvPr>
            <p:ph type="sldNum" sz="quarter" idx="12"/>
          </p:nvPr>
        </p:nvSpPr>
        <p:spPr/>
        <p:txBody>
          <a:bodyPr/>
          <a:lstStyle/>
          <a:p>
            <a:fld id="{0610E58E-59CD-5E46-9CBB-363A6BFDC16A}" type="slidenum">
              <a:rPr lang="en-US" smtClean="0"/>
              <a:t>‹#›</a:t>
            </a:fld>
            <a:endParaRPr lang="en-US"/>
          </a:p>
        </p:txBody>
      </p:sp>
    </p:spTree>
    <p:extLst>
      <p:ext uri="{BB962C8B-B14F-4D97-AF65-F5344CB8AC3E}">
        <p14:creationId xmlns:p14="http://schemas.microsoft.com/office/powerpoint/2010/main" val="309952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46393-4AFA-D33F-9841-DBC6A22C59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3FF0E8-4F96-80DF-112D-343711E8D351}"/>
              </a:ext>
            </a:extLst>
          </p:cNvPr>
          <p:cNvSpPr>
            <a:spLocks noGrp="1"/>
          </p:cNvSpPr>
          <p:nvPr>
            <p:ph type="dt" sz="half" idx="10"/>
          </p:nvPr>
        </p:nvSpPr>
        <p:spPr/>
        <p:txBody>
          <a:bodyPr/>
          <a:lstStyle/>
          <a:p>
            <a:fld id="{8581725B-7733-974A-9F97-634388F71A4F}" type="datetimeFigureOut">
              <a:rPr lang="en-US" smtClean="0"/>
              <a:t>9/17/2025</a:t>
            </a:fld>
            <a:endParaRPr lang="en-US"/>
          </a:p>
        </p:txBody>
      </p:sp>
      <p:sp>
        <p:nvSpPr>
          <p:cNvPr id="4" name="Footer Placeholder 3">
            <a:extLst>
              <a:ext uri="{FF2B5EF4-FFF2-40B4-BE49-F238E27FC236}">
                <a16:creationId xmlns:a16="http://schemas.microsoft.com/office/drawing/2014/main" id="{1FA7AF9E-917E-3891-D5A9-1354EE2F8E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5D1513-7944-68C4-EB43-3A8EC0AF56C4}"/>
              </a:ext>
            </a:extLst>
          </p:cNvPr>
          <p:cNvSpPr>
            <a:spLocks noGrp="1"/>
          </p:cNvSpPr>
          <p:nvPr>
            <p:ph type="sldNum" sz="quarter" idx="12"/>
          </p:nvPr>
        </p:nvSpPr>
        <p:spPr/>
        <p:txBody>
          <a:bodyPr/>
          <a:lstStyle/>
          <a:p>
            <a:fld id="{0610E58E-59CD-5E46-9CBB-363A6BFDC16A}" type="slidenum">
              <a:rPr lang="en-US" smtClean="0"/>
              <a:t>‹#›</a:t>
            </a:fld>
            <a:endParaRPr lang="en-US"/>
          </a:p>
        </p:txBody>
      </p:sp>
    </p:spTree>
    <p:extLst>
      <p:ext uri="{BB962C8B-B14F-4D97-AF65-F5344CB8AC3E}">
        <p14:creationId xmlns:p14="http://schemas.microsoft.com/office/powerpoint/2010/main" val="475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046334-ACEE-2D2F-5075-1F2A5AF601D7}"/>
              </a:ext>
            </a:extLst>
          </p:cNvPr>
          <p:cNvSpPr>
            <a:spLocks noGrp="1"/>
          </p:cNvSpPr>
          <p:nvPr>
            <p:ph type="dt" sz="half" idx="10"/>
          </p:nvPr>
        </p:nvSpPr>
        <p:spPr/>
        <p:txBody>
          <a:bodyPr/>
          <a:lstStyle/>
          <a:p>
            <a:fld id="{8581725B-7733-974A-9F97-634388F71A4F}" type="datetimeFigureOut">
              <a:rPr lang="en-US" smtClean="0"/>
              <a:t>9/17/2025</a:t>
            </a:fld>
            <a:endParaRPr lang="en-US"/>
          </a:p>
        </p:txBody>
      </p:sp>
      <p:sp>
        <p:nvSpPr>
          <p:cNvPr id="3" name="Footer Placeholder 2">
            <a:extLst>
              <a:ext uri="{FF2B5EF4-FFF2-40B4-BE49-F238E27FC236}">
                <a16:creationId xmlns:a16="http://schemas.microsoft.com/office/drawing/2014/main" id="{1F698D11-0832-E0BC-10D5-8FB3290191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CF0F5E-5F3D-A8BB-BAD6-9122066B8F04}"/>
              </a:ext>
            </a:extLst>
          </p:cNvPr>
          <p:cNvSpPr>
            <a:spLocks noGrp="1"/>
          </p:cNvSpPr>
          <p:nvPr>
            <p:ph type="sldNum" sz="quarter" idx="12"/>
          </p:nvPr>
        </p:nvSpPr>
        <p:spPr/>
        <p:txBody>
          <a:bodyPr/>
          <a:lstStyle/>
          <a:p>
            <a:fld id="{0610E58E-59CD-5E46-9CBB-363A6BFDC16A}" type="slidenum">
              <a:rPr lang="en-US" smtClean="0"/>
              <a:t>‹#›</a:t>
            </a:fld>
            <a:endParaRPr lang="en-US"/>
          </a:p>
        </p:txBody>
      </p:sp>
    </p:spTree>
    <p:extLst>
      <p:ext uri="{BB962C8B-B14F-4D97-AF65-F5344CB8AC3E}">
        <p14:creationId xmlns:p14="http://schemas.microsoft.com/office/powerpoint/2010/main" val="3272753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C1A1F-92D5-4DBC-42D7-9A100B60E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85F24D-D876-AF72-71FB-E5EE25CF0B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4C0904-AA2C-ED7A-819C-263C10344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77CB78-3721-F6C4-483E-A9D1259F6E00}"/>
              </a:ext>
            </a:extLst>
          </p:cNvPr>
          <p:cNvSpPr>
            <a:spLocks noGrp="1"/>
          </p:cNvSpPr>
          <p:nvPr>
            <p:ph type="dt" sz="half" idx="10"/>
          </p:nvPr>
        </p:nvSpPr>
        <p:spPr/>
        <p:txBody>
          <a:bodyPr/>
          <a:lstStyle/>
          <a:p>
            <a:fld id="{8581725B-7733-974A-9F97-634388F71A4F}" type="datetimeFigureOut">
              <a:rPr lang="en-US" smtClean="0"/>
              <a:t>9/17/2025</a:t>
            </a:fld>
            <a:endParaRPr lang="en-US"/>
          </a:p>
        </p:txBody>
      </p:sp>
      <p:sp>
        <p:nvSpPr>
          <p:cNvPr id="6" name="Footer Placeholder 5">
            <a:extLst>
              <a:ext uri="{FF2B5EF4-FFF2-40B4-BE49-F238E27FC236}">
                <a16:creationId xmlns:a16="http://schemas.microsoft.com/office/drawing/2014/main" id="{BFD9599A-C445-32A7-82EC-4E77D623AB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0ED519-9607-3093-2330-0B8C24D145C1}"/>
              </a:ext>
            </a:extLst>
          </p:cNvPr>
          <p:cNvSpPr>
            <a:spLocks noGrp="1"/>
          </p:cNvSpPr>
          <p:nvPr>
            <p:ph type="sldNum" sz="quarter" idx="12"/>
          </p:nvPr>
        </p:nvSpPr>
        <p:spPr/>
        <p:txBody>
          <a:bodyPr/>
          <a:lstStyle/>
          <a:p>
            <a:fld id="{0610E58E-59CD-5E46-9CBB-363A6BFDC16A}" type="slidenum">
              <a:rPr lang="en-US" smtClean="0"/>
              <a:t>‹#›</a:t>
            </a:fld>
            <a:endParaRPr lang="en-US"/>
          </a:p>
        </p:txBody>
      </p:sp>
    </p:spTree>
    <p:extLst>
      <p:ext uri="{BB962C8B-B14F-4D97-AF65-F5344CB8AC3E}">
        <p14:creationId xmlns:p14="http://schemas.microsoft.com/office/powerpoint/2010/main" val="4172749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AF036-DBAF-7F82-0E6D-C0C7E13C46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1B00A5-E10B-5F2D-A2BA-3A66DF44C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67E0A-2D1A-8018-E50C-47AF26DE0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C4627-B203-A414-99A3-855E94B877BC}"/>
              </a:ext>
            </a:extLst>
          </p:cNvPr>
          <p:cNvSpPr>
            <a:spLocks noGrp="1"/>
          </p:cNvSpPr>
          <p:nvPr>
            <p:ph type="dt" sz="half" idx="10"/>
          </p:nvPr>
        </p:nvSpPr>
        <p:spPr/>
        <p:txBody>
          <a:bodyPr/>
          <a:lstStyle/>
          <a:p>
            <a:fld id="{8581725B-7733-974A-9F97-634388F71A4F}" type="datetimeFigureOut">
              <a:rPr lang="en-US" smtClean="0"/>
              <a:t>9/17/2025</a:t>
            </a:fld>
            <a:endParaRPr lang="en-US"/>
          </a:p>
        </p:txBody>
      </p:sp>
      <p:sp>
        <p:nvSpPr>
          <p:cNvPr id="6" name="Footer Placeholder 5">
            <a:extLst>
              <a:ext uri="{FF2B5EF4-FFF2-40B4-BE49-F238E27FC236}">
                <a16:creationId xmlns:a16="http://schemas.microsoft.com/office/drawing/2014/main" id="{FA4E6322-CEBB-2347-4632-3F98D9543C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EBC5F5-056F-9E23-ADB1-B163D738BD4A}"/>
              </a:ext>
            </a:extLst>
          </p:cNvPr>
          <p:cNvSpPr>
            <a:spLocks noGrp="1"/>
          </p:cNvSpPr>
          <p:nvPr>
            <p:ph type="sldNum" sz="quarter" idx="12"/>
          </p:nvPr>
        </p:nvSpPr>
        <p:spPr/>
        <p:txBody>
          <a:bodyPr/>
          <a:lstStyle/>
          <a:p>
            <a:fld id="{0610E58E-59CD-5E46-9CBB-363A6BFDC16A}" type="slidenum">
              <a:rPr lang="en-US" smtClean="0"/>
              <a:t>‹#›</a:t>
            </a:fld>
            <a:endParaRPr lang="en-US"/>
          </a:p>
        </p:txBody>
      </p:sp>
    </p:spTree>
    <p:extLst>
      <p:ext uri="{BB962C8B-B14F-4D97-AF65-F5344CB8AC3E}">
        <p14:creationId xmlns:p14="http://schemas.microsoft.com/office/powerpoint/2010/main" val="362105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4BEC4-037B-1597-548A-46DCFBA580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C27503-D475-892D-7999-8B18E2B555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A5874E-266E-4F51-1E31-ED8AE2E1FA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81725B-7733-974A-9F97-634388F71A4F}" type="datetimeFigureOut">
              <a:rPr lang="en-US" smtClean="0"/>
              <a:t>9/17/2025</a:t>
            </a:fld>
            <a:endParaRPr lang="en-US"/>
          </a:p>
        </p:txBody>
      </p:sp>
      <p:sp>
        <p:nvSpPr>
          <p:cNvPr id="5" name="Footer Placeholder 4">
            <a:extLst>
              <a:ext uri="{FF2B5EF4-FFF2-40B4-BE49-F238E27FC236}">
                <a16:creationId xmlns:a16="http://schemas.microsoft.com/office/drawing/2014/main" id="{2638409B-708E-1FF7-9FE3-C51F7C2BD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85F440-4C5E-A188-479C-826FE8CC0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10E58E-59CD-5E46-9CBB-363A6BFDC16A}" type="slidenum">
              <a:rPr lang="en-US" smtClean="0"/>
              <a:t>‹#›</a:t>
            </a:fld>
            <a:endParaRPr lang="en-US"/>
          </a:p>
        </p:txBody>
      </p:sp>
    </p:spTree>
    <p:extLst>
      <p:ext uri="{BB962C8B-B14F-4D97-AF65-F5344CB8AC3E}">
        <p14:creationId xmlns:p14="http://schemas.microsoft.com/office/powerpoint/2010/main" val="416398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scientificamerican.com/author/katelyn-jetelina/" TargetMode="External"/><Relationship Id="rId5" Type="http://schemas.openxmlformats.org/officeDocument/2006/relationships/hyperlink" Target="https://www.scientificamerican.com/author/benjamin-rosenberg/" TargetMode="External"/><Relationship Id="rId4" Type="http://schemas.openxmlformats.org/officeDocument/2006/relationships/hyperlink" Target="https://www.scientificamerican.com/author/jason-siege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dc.gov/rsv/media/pdfs/2025/01/355818-A_RSV_VaccineForOlderAdultsFlyer-01072025-V9-WEB.pdf"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4DBEE-6EB0-5F56-3B20-930DF9F8E89A}"/>
              </a:ext>
            </a:extLst>
          </p:cNvPr>
          <p:cNvSpPr>
            <a:spLocks noGrp="1"/>
          </p:cNvSpPr>
          <p:nvPr>
            <p:ph type="ctrTitle"/>
          </p:nvPr>
        </p:nvSpPr>
        <p:spPr>
          <a:xfrm>
            <a:off x="242047" y="1122363"/>
            <a:ext cx="11416553" cy="2387600"/>
          </a:xfrm>
        </p:spPr>
        <p:txBody>
          <a:bodyPr>
            <a:normAutofit/>
          </a:bodyPr>
          <a:lstStyle/>
          <a:p>
            <a:r>
              <a:rPr lang="en-US" dirty="0"/>
              <a:t>Antibiotic Stewardship in Post-Acute and Long-Term Care</a:t>
            </a:r>
          </a:p>
        </p:txBody>
      </p:sp>
      <p:sp>
        <p:nvSpPr>
          <p:cNvPr id="3" name="Subtitle 2">
            <a:extLst>
              <a:ext uri="{FF2B5EF4-FFF2-40B4-BE49-F238E27FC236}">
                <a16:creationId xmlns:a16="http://schemas.microsoft.com/office/drawing/2014/main" id="{F170B97E-9A59-AD69-5423-6A56B193FA9A}"/>
              </a:ext>
            </a:extLst>
          </p:cNvPr>
          <p:cNvSpPr>
            <a:spLocks noGrp="1"/>
          </p:cNvSpPr>
          <p:nvPr>
            <p:ph type="subTitle" idx="1"/>
          </p:nvPr>
        </p:nvSpPr>
        <p:spPr>
          <a:xfrm>
            <a:off x="1524000" y="3597442"/>
            <a:ext cx="9144000" cy="1660358"/>
          </a:xfrm>
        </p:spPr>
        <p:txBody>
          <a:bodyPr>
            <a:normAutofit/>
          </a:bodyPr>
          <a:lstStyle/>
          <a:p>
            <a:r>
              <a:rPr lang="en-US" sz="3600" dirty="0"/>
              <a:t>Why is it important and how do to it</a:t>
            </a:r>
          </a:p>
        </p:txBody>
      </p:sp>
      <p:sp>
        <p:nvSpPr>
          <p:cNvPr id="4" name="TextBox 3">
            <a:extLst>
              <a:ext uri="{FF2B5EF4-FFF2-40B4-BE49-F238E27FC236}">
                <a16:creationId xmlns:a16="http://schemas.microsoft.com/office/drawing/2014/main" id="{0F9CBA36-3DC6-D99C-B469-1E79503C94CC}"/>
              </a:ext>
            </a:extLst>
          </p:cNvPr>
          <p:cNvSpPr txBox="1"/>
          <p:nvPr/>
        </p:nvSpPr>
        <p:spPr>
          <a:xfrm>
            <a:off x="9460796" y="5735637"/>
            <a:ext cx="2209836" cy="646331"/>
          </a:xfrm>
          <a:prstGeom prst="rect">
            <a:avLst/>
          </a:prstGeom>
          <a:noFill/>
        </p:spPr>
        <p:txBody>
          <a:bodyPr wrap="none" rtlCol="0">
            <a:spAutoFit/>
          </a:bodyPr>
          <a:lstStyle/>
          <a:p>
            <a:r>
              <a:rPr lang="en-US" dirty="0"/>
              <a:t>Leslie Eber MD CMD</a:t>
            </a:r>
          </a:p>
          <a:p>
            <a:r>
              <a:rPr lang="en-US" dirty="0"/>
              <a:t>September 24,2025</a:t>
            </a:r>
          </a:p>
        </p:txBody>
      </p:sp>
    </p:spTree>
    <p:extLst>
      <p:ext uri="{BB962C8B-B14F-4D97-AF65-F5344CB8AC3E}">
        <p14:creationId xmlns:p14="http://schemas.microsoft.com/office/powerpoint/2010/main" val="2623095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CDE93-CDD1-D836-27E6-5F6B274E8D45}"/>
              </a:ext>
            </a:extLst>
          </p:cNvPr>
          <p:cNvSpPr>
            <a:spLocks noGrp="1"/>
          </p:cNvSpPr>
          <p:nvPr>
            <p:ph type="title"/>
          </p:nvPr>
        </p:nvSpPr>
        <p:spPr>
          <a:xfrm>
            <a:off x="572493" y="238539"/>
            <a:ext cx="11018520" cy="1048861"/>
          </a:xfrm>
        </p:spPr>
        <p:txBody>
          <a:bodyPr anchor="b">
            <a:normAutofit/>
          </a:bodyPr>
          <a:lstStyle/>
          <a:p>
            <a:pPr algn="ctr"/>
            <a:r>
              <a:rPr lang="en-US" sz="5400" dirty="0"/>
              <a:t>What about Fevers?</a:t>
            </a:r>
          </a:p>
        </p:txBody>
      </p:sp>
      <p:sp>
        <p:nvSpPr>
          <p:cNvPr id="3" name="Content Placeholder 2">
            <a:extLst>
              <a:ext uri="{FF2B5EF4-FFF2-40B4-BE49-F238E27FC236}">
                <a16:creationId xmlns:a16="http://schemas.microsoft.com/office/drawing/2014/main" id="{2189EAB2-15E4-4B47-DC23-BF95F138FAF9}"/>
              </a:ext>
            </a:extLst>
          </p:cNvPr>
          <p:cNvSpPr>
            <a:spLocks noGrp="1"/>
          </p:cNvSpPr>
          <p:nvPr>
            <p:ph idx="1"/>
          </p:nvPr>
        </p:nvSpPr>
        <p:spPr>
          <a:xfrm>
            <a:off x="572493" y="2071316"/>
            <a:ext cx="6713552" cy="4119172"/>
          </a:xfrm>
        </p:spPr>
        <p:txBody>
          <a:bodyPr anchor="t">
            <a:normAutofit/>
          </a:bodyPr>
          <a:lstStyle/>
          <a:p>
            <a:pPr marL="469900" lvl="1" indent="-355600" eaLnBrk="1" hangingPunct="1">
              <a:spcBef>
                <a:spcPts val="2400"/>
              </a:spcBef>
              <a:buFont typeface="Arial" pitchFamily="34" charset="0"/>
              <a:buChar char="•"/>
            </a:pPr>
            <a:r>
              <a:rPr lang="en-US" sz="2000" b="0" dirty="0"/>
              <a:t>Older adults often present </a:t>
            </a:r>
            <a:r>
              <a:rPr lang="en-US" sz="2000" b="0" u="sng" dirty="0"/>
              <a:t>without</a:t>
            </a:r>
            <a:r>
              <a:rPr lang="en-US" sz="2000" b="0" dirty="0"/>
              <a:t> typical signs and symptoms</a:t>
            </a:r>
          </a:p>
          <a:p>
            <a:pPr marL="469900" lvl="1" indent="-355600" eaLnBrk="1" hangingPunct="1">
              <a:spcBef>
                <a:spcPts val="2400"/>
              </a:spcBef>
              <a:buFont typeface="Arial" pitchFamily="34" charset="0"/>
              <a:buChar char="•"/>
            </a:pPr>
            <a:r>
              <a:rPr lang="en-US" sz="2000" b="1" dirty="0"/>
              <a:t>Fever may be absent in 30%</a:t>
            </a:r>
            <a:r>
              <a:rPr lang="en-US" sz="2000" b="1" dirty="0">
                <a:cs typeface="Arial" charset="0"/>
              </a:rPr>
              <a:t>–</a:t>
            </a:r>
            <a:r>
              <a:rPr lang="en-US" sz="2000" b="1" dirty="0"/>
              <a:t>50% </a:t>
            </a:r>
            <a:r>
              <a:rPr lang="en-US" sz="2000" b="0" dirty="0"/>
              <a:t>of older adults with serious infections</a:t>
            </a:r>
          </a:p>
          <a:p>
            <a:pPr marL="469900" lvl="1" indent="-355600" eaLnBrk="1" hangingPunct="1">
              <a:spcBef>
                <a:spcPts val="2400"/>
              </a:spcBef>
              <a:buFont typeface="Arial" pitchFamily="34" charset="0"/>
              <a:buChar char="•"/>
            </a:pPr>
            <a:r>
              <a:rPr lang="en-US" sz="2000" b="0" dirty="0"/>
              <a:t>Fever in older </a:t>
            </a:r>
            <a:r>
              <a:rPr lang="en-US" sz="2000" dirty="0"/>
              <a:t>long-term care</a:t>
            </a:r>
            <a:r>
              <a:rPr lang="en-US" sz="2000" b="0" dirty="0"/>
              <a:t> residents can be defined as:</a:t>
            </a:r>
          </a:p>
          <a:p>
            <a:pPr marL="927100" lvl="2" indent="-342900">
              <a:spcBef>
                <a:spcPts val="1200"/>
              </a:spcBef>
              <a:buFont typeface="Wingdings" pitchFamily="2" charset="2"/>
              <a:buChar char="Ø"/>
            </a:pPr>
            <a:r>
              <a:rPr lang="en-US" dirty="0"/>
              <a:t>Single oral temperature &gt;100°F (37.8°C),  or </a:t>
            </a:r>
          </a:p>
          <a:p>
            <a:pPr marL="927100" lvl="2" indent="-342900">
              <a:spcBef>
                <a:spcPts val="1200"/>
              </a:spcBef>
              <a:buFont typeface="Wingdings" pitchFamily="2" charset="2"/>
              <a:buChar char="Ø"/>
            </a:pPr>
            <a:r>
              <a:rPr lang="en-US" dirty="0"/>
              <a:t>Temperature &gt;2°F (1.1°C) over baseline, or</a:t>
            </a:r>
          </a:p>
          <a:p>
            <a:pPr marL="927100" lvl="2" indent="-342900" eaLnBrk="1" hangingPunct="1">
              <a:spcBef>
                <a:spcPts val="1200"/>
              </a:spcBef>
              <a:buFont typeface="Wingdings" pitchFamily="2" charset="2"/>
              <a:buChar char="Ø"/>
            </a:pPr>
            <a:r>
              <a:rPr lang="en-US" dirty="0"/>
              <a:t>Oral temperature &gt;99°F (37.2°C) on repeated measures</a:t>
            </a:r>
          </a:p>
          <a:p>
            <a:pPr marL="0" indent="0">
              <a:buNone/>
            </a:pPr>
            <a:endParaRPr lang="en-US" sz="2000" dirty="0"/>
          </a:p>
        </p:txBody>
      </p:sp>
      <p:pic>
        <p:nvPicPr>
          <p:cNvPr id="5" name="Picture 4">
            <a:extLst>
              <a:ext uri="{FF2B5EF4-FFF2-40B4-BE49-F238E27FC236}">
                <a16:creationId xmlns:a16="http://schemas.microsoft.com/office/drawing/2014/main" id="{971C4845-D55A-BFE2-43A9-6390191CABF7}"/>
              </a:ext>
            </a:extLst>
          </p:cNvPr>
          <p:cNvPicPr>
            <a:picLocks noChangeAspect="1"/>
          </p:cNvPicPr>
          <p:nvPr/>
        </p:nvPicPr>
        <p:blipFill rotWithShape="1">
          <a:blip r:embed="rId2"/>
          <a:srcRect l="23884" r="12095" b="-1"/>
          <a:stretch/>
        </p:blipFill>
        <p:spPr>
          <a:xfrm>
            <a:off x="7675658" y="2093976"/>
            <a:ext cx="3941064" cy="4096512"/>
          </a:xfrm>
          <a:prstGeom prst="rect">
            <a:avLst/>
          </a:prstGeom>
        </p:spPr>
      </p:pic>
      <p:sp>
        <p:nvSpPr>
          <p:cNvPr id="4" name="TextBox 3">
            <a:extLst>
              <a:ext uri="{FF2B5EF4-FFF2-40B4-BE49-F238E27FC236}">
                <a16:creationId xmlns:a16="http://schemas.microsoft.com/office/drawing/2014/main" id="{43789F18-B760-46CA-FB35-10D79BED2907}"/>
              </a:ext>
            </a:extLst>
          </p:cNvPr>
          <p:cNvSpPr txBox="1"/>
          <p:nvPr/>
        </p:nvSpPr>
        <p:spPr>
          <a:xfrm>
            <a:off x="2807087" y="6094219"/>
            <a:ext cx="4028667" cy="661720"/>
          </a:xfrm>
          <a:prstGeom prst="rect">
            <a:avLst/>
          </a:prstGeom>
          <a:noFill/>
        </p:spPr>
        <p:txBody>
          <a:bodyPr wrap="none" rtlCol="0">
            <a:spAutoFit/>
          </a:bodyPr>
          <a:lstStyle/>
          <a:p>
            <a:pPr>
              <a:spcAft>
                <a:spcPts val="600"/>
              </a:spcAft>
            </a:pPr>
            <a:r>
              <a:rPr lang="en-US" sz="1400" dirty="0"/>
              <a:t>GRS Teaching slides, American Geriatric Society 2021</a:t>
            </a:r>
          </a:p>
          <a:p>
            <a:pPr>
              <a:spcAft>
                <a:spcPts val="600"/>
              </a:spcAft>
            </a:pPr>
            <a:endParaRPr lang="en-US" dirty="0"/>
          </a:p>
        </p:txBody>
      </p:sp>
    </p:spTree>
    <p:extLst>
      <p:ext uri="{BB962C8B-B14F-4D97-AF65-F5344CB8AC3E}">
        <p14:creationId xmlns:p14="http://schemas.microsoft.com/office/powerpoint/2010/main" val="3314534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4130-1C8D-854D-E0EF-50EAB39E58F6}"/>
              </a:ext>
            </a:extLst>
          </p:cNvPr>
          <p:cNvSpPr>
            <a:spLocks noGrp="1"/>
          </p:cNvSpPr>
          <p:nvPr>
            <p:ph type="title"/>
          </p:nvPr>
        </p:nvSpPr>
        <p:spPr>
          <a:xfrm>
            <a:off x="761802" y="762001"/>
            <a:ext cx="4080362" cy="1708242"/>
          </a:xfrm>
        </p:spPr>
        <p:txBody>
          <a:bodyPr anchor="ctr">
            <a:normAutofit/>
          </a:bodyPr>
          <a:lstStyle/>
          <a:p>
            <a:r>
              <a:rPr lang="en-US" sz="3700"/>
              <a:t>The KASIC LTC Treatment Guidance</a:t>
            </a:r>
          </a:p>
        </p:txBody>
      </p:sp>
      <p:sp>
        <p:nvSpPr>
          <p:cNvPr id="3" name="Content Placeholder 2">
            <a:extLst>
              <a:ext uri="{FF2B5EF4-FFF2-40B4-BE49-F238E27FC236}">
                <a16:creationId xmlns:a16="http://schemas.microsoft.com/office/drawing/2014/main" id="{7988829F-1F6E-62DE-A4C0-C92B491429D3}"/>
              </a:ext>
            </a:extLst>
          </p:cNvPr>
          <p:cNvSpPr>
            <a:spLocks noGrp="1"/>
          </p:cNvSpPr>
          <p:nvPr>
            <p:ph idx="1"/>
          </p:nvPr>
        </p:nvSpPr>
        <p:spPr>
          <a:xfrm>
            <a:off x="511508" y="2475031"/>
            <a:ext cx="5334197" cy="3825453"/>
          </a:xfrm>
        </p:spPr>
        <p:txBody>
          <a:bodyPr anchor="ctr">
            <a:normAutofit/>
          </a:bodyPr>
          <a:lstStyle/>
          <a:p>
            <a:r>
              <a:rPr lang="en-US" sz="2000" dirty="0"/>
              <a:t>The Kentucky Antimicrobial  Stewardship Innovation Consortium developed a new tool with empiric treatment recommendations for common infections for adult LTC patients</a:t>
            </a:r>
          </a:p>
          <a:p>
            <a:pPr lvl="1"/>
            <a:r>
              <a:rPr lang="en-US" sz="2000" dirty="0"/>
              <a:t>Published July 2024</a:t>
            </a:r>
          </a:p>
          <a:p>
            <a:r>
              <a:rPr lang="en-US" sz="2000" dirty="0">
                <a:solidFill>
                  <a:srgbClr val="FF0000"/>
                </a:solidFill>
              </a:rPr>
              <a:t>Always adjust your antibiotic choice when culture and sensitivities are available</a:t>
            </a:r>
          </a:p>
          <a:p>
            <a:r>
              <a:rPr lang="en-US" sz="2000" dirty="0"/>
              <a:t>Find the tool: </a:t>
            </a:r>
          </a:p>
          <a:p>
            <a:pPr marL="457200" lvl="1" indent="0">
              <a:buNone/>
            </a:pPr>
            <a:r>
              <a:rPr lang="en-US" sz="1600" dirty="0">
                <a:solidFill>
                  <a:srgbClr val="0070C0"/>
                </a:solidFill>
              </a:rPr>
              <a:t>https://</a:t>
            </a:r>
            <a:r>
              <a:rPr lang="en-US" sz="1600" dirty="0" err="1">
                <a:solidFill>
                  <a:srgbClr val="0070C0"/>
                </a:solidFill>
              </a:rPr>
              <a:t>kymdro.org</a:t>
            </a:r>
            <a:r>
              <a:rPr lang="en-US" sz="1600" dirty="0">
                <a:solidFill>
                  <a:srgbClr val="0070C0"/>
                </a:solidFill>
              </a:rPr>
              <a:t>/</a:t>
            </a:r>
            <a:r>
              <a:rPr lang="en-US" sz="1600" dirty="0" err="1">
                <a:solidFill>
                  <a:srgbClr val="0070C0"/>
                </a:solidFill>
              </a:rPr>
              <a:t>kasic</a:t>
            </a:r>
            <a:r>
              <a:rPr lang="en-US" sz="1600" dirty="0">
                <a:solidFill>
                  <a:srgbClr val="0070C0"/>
                </a:solidFill>
              </a:rPr>
              <a:t>/wp-content/uploads/2024/06/KASIC-LTC-Treatment-</a:t>
            </a:r>
            <a:r>
              <a:rPr lang="en-US" sz="1600" dirty="0" err="1">
                <a:solidFill>
                  <a:srgbClr val="0070C0"/>
                </a:solidFill>
              </a:rPr>
              <a:t>Guide.pdf</a:t>
            </a:r>
            <a:endParaRPr lang="en-US" sz="1600" dirty="0">
              <a:solidFill>
                <a:srgbClr val="0070C0"/>
              </a:solidFill>
            </a:endParaRPr>
          </a:p>
        </p:txBody>
      </p:sp>
      <p:pic>
        <p:nvPicPr>
          <p:cNvPr id="4" name="Picture 3" descr="A signpost with colorful signs&#10;&#10;Description automatically generated">
            <a:extLst>
              <a:ext uri="{FF2B5EF4-FFF2-40B4-BE49-F238E27FC236}">
                <a16:creationId xmlns:a16="http://schemas.microsoft.com/office/drawing/2014/main" id="{757C3360-CEFD-C27F-7934-FE0A7245F8A4}"/>
              </a:ext>
            </a:extLst>
          </p:cNvPr>
          <p:cNvPicPr>
            <a:picLocks noChangeAspect="1"/>
          </p:cNvPicPr>
          <p:nvPr/>
        </p:nvPicPr>
        <p:blipFill>
          <a:blip r:embed="rId2"/>
          <a:stretch>
            <a:fillRect/>
          </a:stretch>
        </p:blipFill>
        <p:spPr>
          <a:xfrm>
            <a:off x="6096000" y="1128156"/>
            <a:ext cx="5334197" cy="4085112"/>
          </a:xfrm>
          <a:prstGeom prst="rect">
            <a:avLst/>
          </a:prstGeom>
        </p:spPr>
      </p:pic>
    </p:spTree>
    <p:extLst>
      <p:ext uri="{BB962C8B-B14F-4D97-AF65-F5344CB8AC3E}">
        <p14:creationId xmlns:p14="http://schemas.microsoft.com/office/powerpoint/2010/main" val="3522782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88CF6A-468B-50B4-479F-593F19DE2965}"/>
              </a:ext>
            </a:extLst>
          </p:cNvPr>
          <p:cNvSpPr>
            <a:spLocks noGrp="1"/>
          </p:cNvSpPr>
          <p:nvPr>
            <p:ph type="title"/>
          </p:nvPr>
        </p:nvSpPr>
        <p:spPr/>
        <p:txBody>
          <a:bodyPr/>
          <a:lstStyle/>
          <a:p>
            <a:r>
              <a:rPr lang="en-US" b="1" dirty="0">
                <a:solidFill>
                  <a:srgbClr val="7030A0"/>
                </a:solidFill>
              </a:rPr>
              <a:t>Non-purulent Cellulitis</a:t>
            </a:r>
          </a:p>
        </p:txBody>
      </p:sp>
      <p:sp>
        <p:nvSpPr>
          <p:cNvPr id="10" name="Content Placeholder 9">
            <a:extLst>
              <a:ext uri="{FF2B5EF4-FFF2-40B4-BE49-F238E27FC236}">
                <a16:creationId xmlns:a16="http://schemas.microsoft.com/office/drawing/2014/main" id="{687D6F17-EEB5-6FFE-3E03-688E5C1AC836}"/>
              </a:ext>
            </a:extLst>
          </p:cNvPr>
          <p:cNvSpPr>
            <a:spLocks noGrp="1"/>
          </p:cNvSpPr>
          <p:nvPr>
            <p:ph idx="1"/>
          </p:nvPr>
        </p:nvSpPr>
        <p:spPr>
          <a:xfrm>
            <a:off x="611956" y="5502768"/>
            <a:ext cx="10515600" cy="990107"/>
          </a:xfrm>
        </p:spPr>
        <p:txBody>
          <a:bodyPr>
            <a:normAutofit/>
          </a:bodyPr>
          <a:lstStyle/>
          <a:p>
            <a:pPr marL="0" indent="0">
              <a:buNone/>
            </a:pPr>
            <a:r>
              <a:rPr lang="en-US" sz="2100" b="1" dirty="0">
                <a:solidFill>
                  <a:srgbClr val="FF0000"/>
                </a:solidFill>
              </a:rPr>
              <a:t>Pro Tip: </a:t>
            </a:r>
          </a:p>
          <a:p>
            <a:pPr lvl="1"/>
            <a:r>
              <a:rPr lang="en-US" sz="2100" dirty="0">
                <a:solidFill>
                  <a:srgbClr val="FF0000"/>
                </a:solidFill>
                <a:latin typeface="Helvetica Neue" panose="02000503000000020004" pitchFamily="2" charset="0"/>
              </a:rPr>
              <a:t>Note the length of treatment: 5 Days</a:t>
            </a:r>
            <a:endParaRPr lang="en-US" sz="2100" dirty="0">
              <a:solidFill>
                <a:srgbClr val="FF0000"/>
              </a:solidFill>
              <a:effectLst/>
              <a:latin typeface="Helvetica Neue" panose="02000503000000020004" pitchFamily="2" charset="0"/>
            </a:endParaRPr>
          </a:p>
          <a:p>
            <a:endParaRPr lang="en-US" dirty="0"/>
          </a:p>
        </p:txBody>
      </p:sp>
      <p:pic>
        <p:nvPicPr>
          <p:cNvPr id="14" name="Picture 13">
            <a:extLst>
              <a:ext uri="{FF2B5EF4-FFF2-40B4-BE49-F238E27FC236}">
                <a16:creationId xmlns:a16="http://schemas.microsoft.com/office/drawing/2014/main" id="{2B467C7A-1236-6292-7D77-BA4C7B22A9EA}"/>
              </a:ext>
            </a:extLst>
          </p:cNvPr>
          <p:cNvPicPr>
            <a:picLocks noChangeAspect="1"/>
          </p:cNvPicPr>
          <p:nvPr/>
        </p:nvPicPr>
        <p:blipFill>
          <a:blip r:embed="rId2"/>
          <a:stretch>
            <a:fillRect/>
          </a:stretch>
        </p:blipFill>
        <p:spPr>
          <a:xfrm>
            <a:off x="441434" y="1690688"/>
            <a:ext cx="11209283" cy="3196622"/>
          </a:xfrm>
          <a:prstGeom prst="rect">
            <a:avLst/>
          </a:prstGeom>
        </p:spPr>
      </p:pic>
    </p:spTree>
    <p:extLst>
      <p:ext uri="{BB962C8B-B14F-4D97-AF65-F5344CB8AC3E}">
        <p14:creationId xmlns:p14="http://schemas.microsoft.com/office/powerpoint/2010/main" val="1278333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D635-FBEF-76CD-BF5C-D4383A5611F8}"/>
              </a:ext>
            </a:extLst>
          </p:cNvPr>
          <p:cNvSpPr>
            <a:spLocks noGrp="1"/>
          </p:cNvSpPr>
          <p:nvPr>
            <p:ph type="title"/>
          </p:nvPr>
        </p:nvSpPr>
        <p:spPr>
          <a:xfrm>
            <a:off x="838200" y="170823"/>
            <a:ext cx="10515600" cy="1195754"/>
          </a:xfrm>
        </p:spPr>
        <p:txBody>
          <a:bodyPr/>
          <a:lstStyle/>
          <a:p>
            <a:r>
              <a:rPr lang="en-US" b="1" dirty="0">
                <a:solidFill>
                  <a:srgbClr val="0070C0"/>
                </a:solidFill>
              </a:rPr>
              <a:t>Mild Diabetic Foot Wound</a:t>
            </a:r>
          </a:p>
        </p:txBody>
      </p:sp>
      <p:sp>
        <p:nvSpPr>
          <p:cNvPr id="3" name="Content Placeholder 2">
            <a:extLst>
              <a:ext uri="{FF2B5EF4-FFF2-40B4-BE49-F238E27FC236}">
                <a16:creationId xmlns:a16="http://schemas.microsoft.com/office/drawing/2014/main" id="{9728C838-6A22-C16A-BDFB-9D171151A0A4}"/>
              </a:ext>
            </a:extLst>
          </p:cNvPr>
          <p:cNvSpPr>
            <a:spLocks noGrp="1"/>
          </p:cNvSpPr>
          <p:nvPr>
            <p:ph idx="1"/>
          </p:nvPr>
        </p:nvSpPr>
        <p:spPr>
          <a:xfrm>
            <a:off x="406257" y="5299669"/>
            <a:ext cx="11379483" cy="1387508"/>
          </a:xfrm>
        </p:spPr>
        <p:txBody>
          <a:bodyPr>
            <a:normAutofit fontScale="55000" lnSpcReduction="20000"/>
          </a:bodyPr>
          <a:lstStyle/>
          <a:p>
            <a:pPr marL="0" indent="0">
              <a:buNone/>
            </a:pPr>
            <a:r>
              <a:rPr lang="en-US" sz="3300" b="1" dirty="0">
                <a:solidFill>
                  <a:srgbClr val="FF0000"/>
                </a:solidFill>
              </a:rPr>
              <a:t>Pro Tips </a:t>
            </a:r>
            <a:r>
              <a:rPr lang="en-US" sz="3300" dirty="0">
                <a:solidFill>
                  <a:srgbClr val="FF0000"/>
                </a:solidFill>
              </a:rPr>
              <a:t>: </a:t>
            </a:r>
          </a:p>
          <a:p>
            <a:pPr lvl="1"/>
            <a:r>
              <a:rPr lang="en-US" sz="3300" dirty="0">
                <a:solidFill>
                  <a:srgbClr val="FF0000"/>
                </a:solidFill>
              </a:rPr>
              <a:t>Diabetic/Non-healing wounds DO NOT always require antibiotics</a:t>
            </a:r>
          </a:p>
          <a:p>
            <a:pPr lvl="1"/>
            <a:r>
              <a:rPr lang="en-US" sz="3300" dirty="0">
                <a:solidFill>
                  <a:srgbClr val="FF0000"/>
                </a:solidFill>
              </a:rPr>
              <a:t>Signs of infection: induration, crepitus, bullae, discoloration, necrosis, gangrene, ecchymosis, or new pain</a:t>
            </a:r>
          </a:p>
          <a:p>
            <a:pPr lvl="1"/>
            <a:r>
              <a:rPr lang="en-US" sz="3300" dirty="0">
                <a:solidFill>
                  <a:srgbClr val="FF0000"/>
                </a:solidFill>
              </a:rPr>
              <a:t>If </a:t>
            </a:r>
            <a:r>
              <a:rPr lang="en-US" sz="3300" dirty="0">
                <a:solidFill>
                  <a:srgbClr val="FF0000"/>
                </a:solidFill>
                <a:effectLst/>
                <a:latin typeface="Helvetica Neue" panose="02000503000000020004" pitchFamily="2" charset="0"/>
              </a:rPr>
              <a:t>at high risk for MRSA could also use a combo of Bactrim or doxy </a:t>
            </a:r>
            <a:r>
              <a:rPr lang="en-US" sz="3300" dirty="0">
                <a:solidFill>
                  <a:srgbClr val="FF0000"/>
                </a:solidFill>
                <a:latin typeface="Helvetica Neue" panose="02000503000000020004" pitchFamily="2" charset="0"/>
              </a:rPr>
              <a:t>+</a:t>
            </a:r>
            <a:r>
              <a:rPr lang="en-US" sz="3300" dirty="0">
                <a:solidFill>
                  <a:srgbClr val="FF0000"/>
                </a:solidFill>
                <a:effectLst/>
                <a:latin typeface="Helvetica Neue" panose="02000503000000020004" pitchFamily="2" charset="0"/>
              </a:rPr>
              <a:t> Keflex </a:t>
            </a:r>
          </a:p>
          <a:p>
            <a:pPr lvl="1"/>
            <a:endParaRPr lang="en-US" dirty="0"/>
          </a:p>
        </p:txBody>
      </p:sp>
      <p:pic>
        <p:nvPicPr>
          <p:cNvPr id="5" name="Picture 4" descr="A screenshot of a medical information&#10;&#10;Description automatically generated">
            <a:extLst>
              <a:ext uri="{FF2B5EF4-FFF2-40B4-BE49-F238E27FC236}">
                <a16:creationId xmlns:a16="http://schemas.microsoft.com/office/drawing/2014/main" id="{2CDC043D-B785-C577-5504-BB21E9C6F01C}"/>
              </a:ext>
            </a:extLst>
          </p:cNvPr>
          <p:cNvPicPr>
            <a:picLocks noChangeAspect="1"/>
          </p:cNvPicPr>
          <p:nvPr/>
        </p:nvPicPr>
        <p:blipFill>
          <a:blip r:embed="rId2"/>
          <a:stretch>
            <a:fillRect/>
          </a:stretch>
        </p:blipFill>
        <p:spPr>
          <a:xfrm>
            <a:off x="715107" y="1366577"/>
            <a:ext cx="10761785" cy="3612969"/>
          </a:xfrm>
          <a:prstGeom prst="rect">
            <a:avLst/>
          </a:prstGeom>
        </p:spPr>
      </p:pic>
    </p:spTree>
    <p:extLst>
      <p:ext uri="{BB962C8B-B14F-4D97-AF65-F5344CB8AC3E}">
        <p14:creationId xmlns:p14="http://schemas.microsoft.com/office/powerpoint/2010/main" val="534233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32777-9243-6DE6-C376-6FACCE863085}"/>
              </a:ext>
            </a:extLst>
          </p:cNvPr>
          <p:cNvSpPr>
            <a:spLocks noGrp="1"/>
          </p:cNvSpPr>
          <p:nvPr>
            <p:ph type="title"/>
          </p:nvPr>
        </p:nvSpPr>
        <p:spPr>
          <a:xfrm>
            <a:off x="838199" y="134166"/>
            <a:ext cx="10515600" cy="889092"/>
          </a:xfrm>
        </p:spPr>
        <p:txBody>
          <a:bodyPr/>
          <a:lstStyle/>
          <a:p>
            <a:r>
              <a:rPr lang="en-US" b="1" dirty="0">
                <a:solidFill>
                  <a:srgbClr val="FFC000"/>
                </a:solidFill>
              </a:rPr>
              <a:t>Uncomplicated UTI</a:t>
            </a:r>
          </a:p>
        </p:txBody>
      </p:sp>
      <p:sp>
        <p:nvSpPr>
          <p:cNvPr id="7" name="Content Placeholder 6">
            <a:extLst>
              <a:ext uri="{FF2B5EF4-FFF2-40B4-BE49-F238E27FC236}">
                <a16:creationId xmlns:a16="http://schemas.microsoft.com/office/drawing/2014/main" id="{2E41872E-2444-2BB9-7DF0-78E96883FB1C}"/>
              </a:ext>
            </a:extLst>
          </p:cNvPr>
          <p:cNvSpPr>
            <a:spLocks noGrp="1"/>
          </p:cNvSpPr>
          <p:nvPr>
            <p:ph idx="1"/>
          </p:nvPr>
        </p:nvSpPr>
        <p:spPr>
          <a:xfrm>
            <a:off x="566056" y="5029201"/>
            <a:ext cx="10515600" cy="1694634"/>
          </a:xfrm>
        </p:spPr>
        <p:txBody>
          <a:bodyPr>
            <a:noAutofit/>
          </a:bodyPr>
          <a:lstStyle/>
          <a:p>
            <a:pPr marL="0" indent="0">
              <a:buNone/>
            </a:pPr>
            <a:r>
              <a:rPr lang="en-US" sz="1800" b="1" dirty="0">
                <a:solidFill>
                  <a:srgbClr val="FF0000"/>
                </a:solidFill>
              </a:rPr>
              <a:t>Pro-Tips:  </a:t>
            </a:r>
          </a:p>
          <a:p>
            <a:pPr lvl="1"/>
            <a:r>
              <a:rPr lang="en-US" sz="1800" b="1" dirty="0">
                <a:solidFill>
                  <a:srgbClr val="7030A0"/>
                </a:solidFill>
              </a:rPr>
              <a:t>To Dx a UTI in a patient without a catheter, there should be New Urinary Symptoms! </a:t>
            </a:r>
          </a:p>
          <a:p>
            <a:pPr lvl="1"/>
            <a:r>
              <a:rPr lang="en-US" sz="1800" dirty="0">
                <a:solidFill>
                  <a:srgbClr val="FF0000"/>
                </a:solidFill>
              </a:rPr>
              <a:t>For Men: UTIs are unusual and often associated with kidney stones, strictures or BPH</a:t>
            </a:r>
          </a:p>
          <a:p>
            <a:pPr lvl="1"/>
            <a:r>
              <a:rPr lang="en-US" sz="1800" dirty="0">
                <a:solidFill>
                  <a:srgbClr val="FF0000"/>
                </a:solidFill>
              </a:rPr>
              <a:t>Can treat for 3-5 days, especially if symptoms resolve</a:t>
            </a:r>
          </a:p>
          <a:p>
            <a:pPr lvl="1"/>
            <a:r>
              <a:rPr lang="en-US" sz="1800" dirty="0">
                <a:solidFill>
                  <a:srgbClr val="FF0000"/>
                </a:solidFill>
              </a:rPr>
              <a:t>Do not recommend Gentamicin </a:t>
            </a:r>
          </a:p>
        </p:txBody>
      </p:sp>
      <p:pic>
        <p:nvPicPr>
          <p:cNvPr id="9" name="Picture 8" descr="A screenshot of a medical report&#10;&#10;Description automatically generated">
            <a:extLst>
              <a:ext uri="{FF2B5EF4-FFF2-40B4-BE49-F238E27FC236}">
                <a16:creationId xmlns:a16="http://schemas.microsoft.com/office/drawing/2014/main" id="{4B83E888-FE79-A1EA-0248-3E1CE918A943}"/>
              </a:ext>
            </a:extLst>
          </p:cNvPr>
          <p:cNvPicPr>
            <a:picLocks noChangeAspect="1"/>
          </p:cNvPicPr>
          <p:nvPr/>
        </p:nvPicPr>
        <p:blipFill>
          <a:blip r:embed="rId2"/>
          <a:stretch>
            <a:fillRect/>
          </a:stretch>
        </p:blipFill>
        <p:spPr>
          <a:xfrm>
            <a:off x="413656" y="1023258"/>
            <a:ext cx="11179629" cy="3667444"/>
          </a:xfrm>
          <a:prstGeom prst="rect">
            <a:avLst/>
          </a:prstGeom>
        </p:spPr>
      </p:pic>
    </p:spTree>
    <p:extLst>
      <p:ext uri="{BB962C8B-B14F-4D97-AF65-F5344CB8AC3E}">
        <p14:creationId xmlns:p14="http://schemas.microsoft.com/office/powerpoint/2010/main" val="2230655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F750-2F1C-D03D-6796-F767BF41D0E1}"/>
              </a:ext>
            </a:extLst>
          </p:cNvPr>
          <p:cNvSpPr>
            <a:spLocks noGrp="1"/>
          </p:cNvSpPr>
          <p:nvPr>
            <p:ph type="title"/>
          </p:nvPr>
        </p:nvSpPr>
        <p:spPr>
          <a:xfrm>
            <a:off x="838200" y="18256"/>
            <a:ext cx="10515600" cy="1102974"/>
          </a:xfrm>
        </p:spPr>
        <p:txBody>
          <a:bodyPr/>
          <a:lstStyle/>
          <a:p>
            <a:r>
              <a:rPr lang="en-US" b="1" dirty="0">
                <a:solidFill>
                  <a:srgbClr val="FF0000"/>
                </a:solidFill>
              </a:rPr>
              <a:t>Community Acquired Bacterial Pneumonia</a:t>
            </a:r>
          </a:p>
        </p:txBody>
      </p:sp>
      <p:sp>
        <p:nvSpPr>
          <p:cNvPr id="3" name="Content Placeholder 2">
            <a:extLst>
              <a:ext uri="{FF2B5EF4-FFF2-40B4-BE49-F238E27FC236}">
                <a16:creationId xmlns:a16="http://schemas.microsoft.com/office/drawing/2014/main" id="{16AB220B-A3C7-4214-3F7D-05EB9637BC0E}"/>
              </a:ext>
            </a:extLst>
          </p:cNvPr>
          <p:cNvSpPr>
            <a:spLocks noGrp="1"/>
          </p:cNvSpPr>
          <p:nvPr>
            <p:ph idx="1"/>
          </p:nvPr>
        </p:nvSpPr>
        <p:spPr>
          <a:xfrm>
            <a:off x="725384" y="5070764"/>
            <a:ext cx="10628416" cy="1768980"/>
          </a:xfrm>
        </p:spPr>
        <p:txBody>
          <a:bodyPr>
            <a:normAutofit/>
          </a:bodyPr>
          <a:lstStyle/>
          <a:p>
            <a:pPr marL="0" indent="0">
              <a:buNone/>
            </a:pPr>
            <a:r>
              <a:rPr lang="en-US" sz="1800" b="1" dirty="0">
                <a:solidFill>
                  <a:srgbClr val="FF0000"/>
                </a:solidFill>
              </a:rPr>
              <a:t>Pro Tips</a:t>
            </a:r>
            <a:r>
              <a:rPr lang="en-US" sz="1800" dirty="0">
                <a:solidFill>
                  <a:srgbClr val="FF0000"/>
                </a:solidFill>
              </a:rPr>
              <a:t>: </a:t>
            </a:r>
          </a:p>
          <a:p>
            <a:pPr lvl="1"/>
            <a:r>
              <a:rPr lang="en-US" sz="1800" dirty="0">
                <a:solidFill>
                  <a:srgbClr val="FF0000"/>
                </a:solidFill>
              </a:rPr>
              <a:t>Note: Patients with co-morbidities</a:t>
            </a:r>
          </a:p>
          <a:p>
            <a:pPr lvl="2"/>
            <a:r>
              <a:rPr lang="en-US" sz="1800" dirty="0" err="1">
                <a:solidFill>
                  <a:srgbClr val="7030A0"/>
                </a:solidFill>
              </a:rPr>
              <a:t>Amox</a:t>
            </a:r>
            <a:r>
              <a:rPr lang="en-US" sz="1800" dirty="0">
                <a:solidFill>
                  <a:srgbClr val="7030A0"/>
                </a:solidFill>
              </a:rPr>
              <a:t>/Clavulanate AND Azithromycin</a:t>
            </a:r>
          </a:p>
          <a:p>
            <a:pPr lvl="2"/>
            <a:r>
              <a:rPr lang="en-US" sz="1800" dirty="0">
                <a:solidFill>
                  <a:srgbClr val="FF0000"/>
                </a:solidFill>
              </a:rPr>
              <a:t>If PCN allergy: Ceftriaxone + Azithromycin</a:t>
            </a:r>
          </a:p>
        </p:txBody>
      </p:sp>
      <p:pic>
        <p:nvPicPr>
          <p:cNvPr id="7" name="Picture 6" descr="A screenshot of a medical form&#10;&#10;Description automatically generated">
            <a:extLst>
              <a:ext uri="{FF2B5EF4-FFF2-40B4-BE49-F238E27FC236}">
                <a16:creationId xmlns:a16="http://schemas.microsoft.com/office/drawing/2014/main" id="{E21C4A39-0E92-53C3-DCAA-AF2F94E9511A}"/>
              </a:ext>
            </a:extLst>
          </p:cNvPr>
          <p:cNvPicPr>
            <a:picLocks noChangeAspect="1"/>
          </p:cNvPicPr>
          <p:nvPr/>
        </p:nvPicPr>
        <p:blipFill>
          <a:blip r:embed="rId2"/>
          <a:stretch>
            <a:fillRect/>
          </a:stretch>
        </p:blipFill>
        <p:spPr>
          <a:xfrm>
            <a:off x="725384" y="1043052"/>
            <a:ext cx="10628416" cy="3741392"/>
          </a:xfrm>
          <a:prstGeom prst="rect">
            <a:avLst/>
          </a:prstGeom>
        </p:spPr>
      </p:pic>
    </p:spTree>
    <p:extLst>
      <p:ext uri="{BB962C8B-B14F-4D97-AF65-F5344CB8AC3E}">
        <p14:creationId xmlns:p14="http://schemas.microsoft.com/office/powerpoint/2010/main" val="2987268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8A20-32D9-4BB3-89C4-6E9DB193C33B}"/>
              </a:ext>
            </a:extLst>
          </p:cNvPr>
          <p:cNvSpPr>
            <a:spLocks noGrp="1"/>
          </p:cNvSpPr>
          <p:nvPr>
            <p:ph type="title"/>
          </p:nvPr>
        </p:nvSpPr>
        <p:spPr>
          <a:xfrm>
            <a:off x="838200" y="91994"/>
            <a:ext cx="10515600" cy="1024288"/>
          </a:xfrm>
        </p:spPr>
        <p:txBody>
          <a:bodyPr>
            <a:normAutofit/>
          </a:bodyPr>
          <a:lstStyle/>
          <a:p>
            <a:r>
              <a:rPr lang="en-US" b="1" dirty="0">
                <a:solidFill>
                  <a:schemeClr val="accent3"/>
                </a:solidFill>
              </a:rPr>
              <a:t>Acute Exacerbation of COPD</a:t>
            </a:r>
          </a:p>
        </p:txBody>
      </p:sp>
      <p:pic>
        <p:nvPicPr>
          <p:cNvPr id="5" name="Content Placeholder 4" descr="A close-up of a medical chart&#10;&#10;Description automatically generated">
            <a:extLst>
              <a:ext uri="{FF2B5EF4-FFF2-40B4-BE49-F238E27FC236}">
                <a16:creationId xmlns:a16="http://schemas.microsoft.com/office/drawing/2014/main" id="{FAA8C46A-3886-A3B8-7A1B-18F61B5F900D}"/>
              </a:ext>
            </a:extLst>
          </p:cNvPr>
          <p:cNvPicPr>
            <a:picLocks noGrp="1" noChangeAspect="1"/>
          </p:cNvPicPr>
          <p:nvPr>
            <p:ph idx="1"/>
          </p:nvPr>
        </p:nvPicPr>
        <p:blipFill>
          <a:blip r:embed="rId2"/>
          <a:stretch>
            <a:fillRect/>
          </a:stretch>
        </p:blipFill>
        <p:spPr>
          <a:xfrm>
            <a:off x="199902" y="973777"/>
            <a:ext cx="11625942" cy="4076681"/>
          </a:xfrm>
        </p:spPr>
      </p:pic>
      <p:sp>
        <p:nvSpPr>
          <p:cNvPr id="6" name="TextBox 5">
            <a:extLst>
              <a:ext uri="{FF2B5EF4-FFF2-40B4-BE49-F238E27FC236}">
                <a16:creationId xmlns:a16="http://schemas.microsoft.com/office/drawing/2014/main" id="{069E500B-F518-2EAA-5461-56BCA92C9CB3}"/>
              </a:ext>
            </a:extLst>
          </p:cNvPr>
          <p:cNvSpPr txBox="1"/>
          <p:nvPr/>
        </p:nvSpPr>
        <p:spPr>
          <a:xfrm>
            <a:off x="199902" y="5288678"/>
            <a:ext cx="11497763" cy="1477328"/>
          </a:xfrm>
          <a:prstGeom prst="rect">
            <a:avLst/>
          </a:prstGeom>
          <a:noFill/>
        </p:spPr>
        <p:txBody>
          <a:bodyPr wrap="none" rtlCol="0">
            <a:spAutoFit/>
          </a:bodyPr>
          <a:lstStyle/>
          <a:p>
            <a:r>
              <a:rPr lang="en-US" b="1" dirty="0">
                <a:solidFill>
                  <a:srgbClr val="FF0000"/>
                </a:solidFill>
              </a:rPr>
              <a:t>Pro Tips: </a:t>
            </a:r>
          </a:p>
          <a:p>
            <a:pPr marL="285750" indent="-285750">
              <a:buFont typeface="Arial" panose="020B0604020202020204" pitchFamily="34" charset="0"/>
              <a:buChar char="•"/>
            </a:pPr>
            <a:r>
              <a:rPr lang="en-US" dirty="0">
                <a:solidFill>
                  <a:srgbClr val="FF0000"/>
                </a:solidFill>
              </a:rPr>
              <a:t>COPD exacerbations do not always need </a:t>
            </a:r>
            <a:r>
              <a:rPr lang="en-US" dirty="0" err="1">
                <a:solidFill>
                  <a:srgbClr val="FF0000"/>
                </a:solidFill>
              </a:rPr>
              <a:t>abx</a:t>
            </a:r>
            <a:endParaRPr lang="en-US" dirty="0">
              <a:solidFill>
                <a:srgbClr val="FF0000"/>
              </a:solidFill>
            </a:endParaRPr>
          </a:p>
          <a:p>
            <a:pPr marL="285750" indent="-285750">
              <a:buFont typeface="Arial" panose="020B0604020202020204" pitchFamily="34" charset="0"/>
              <a:buChar char="•"/>
            </a:pPr>
            <a:r>
              <a:rPr lang="en-US" dirty="0">
                <a:solidFill>
                  <a:srgbClr val="FF0000"/>
                </a:solidFill>
              </a:rPr>
              <a:t>With moderate to severe exacerbations and increased dyspnea, sputum production + Sputum purulence =&gt; Abx</a:t>
            </a:r>
          </a:p>
          <a:p>
            <a:pPr marL="285750" indent="-285750">
              <a:buFont typeface="Arial" panose="020B0604020202020204" pitchFamily="34" charset="0"/>
              <a:buChar char="•"/>
            </a:pPr>
            <a:r>
              <a:rPr lang="en-US" dirty="0">
                <a:solidFill>
                  <a:srgbClr val="FF0000"/>
                </a:solidFill>
              </a:rPr>
              <a:t>If fever, toxic appearance, elevated WBC, tachycardia, hypotension: consider PNA/sepsis</a:t>
            </a:r>
          </a:p>
          <a:p>
            <a:pPr marL="285750" indent="-285750">
              <a:buFont typeface="Arial" panose="020B0604020202020204" pitchFamily="34" charset="0"/>
              <a:buChar char="•"/>
            </a:pPr>
            <a:r>
              <a:rPr lang="en-US" dirty="0">
                <a:solidFill>
                  <a:srgbClr val="FF0000"/>
                </a:solidFill>
              </a:rPr>
              <a:t>Consider COVID-19 infection/influenza</a:t>
            </a:r>
          </a:p>
        </p:txBody>
      </p:sp>
    </p:spTree>
    <p:extLst>
      <p:ext uri="{BB962C8B-B14F-4D97-AF65-F5344CB8AC3E}">
        <p14:creationId xmlns:p14="http://schemas.microsoft.com/office/powerpoint/2010/main" val="1022072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EA83-C1B9-CC0E-030C-694CDEEF91F9}"/>
              </a:ext>
            </a:extLst>
          </p:cNvPr>
          <p:cNvSpPr>
            <a:spLocks noGrp="1"/>
          </p:cNvSpPr>
          <p:nvPr>
            <p:ph type="title"/>
          </p:nvPr>
        </p:nvSpPr>
        <p:spPr/>
        <p:txBody>
          <a:bodyPr/>
          <a:lstStyle/>
          <a:p>
            <a:r>
              <a:rPr lang="en-US" dirty="0"/>
              <a:t>De-escalation </a:t>
            </a:r>
          </a:p>
        </p:txBody>
      </p:sp>
      <p:sp>
        <p:nvSpPr>
          <p:cNvPr id="3" name="Content Placeholder 2">
            <a:extLst>
              <a:ext uri="{FF2B5EF4-FFF2-40B4-BE49-F238E27FC236}">
                <a16:creationId xmlns:a16="http://schemas.microsoft.com/office/drawing/2014/main" id="{E66BE5DF-D42B-ABDB-69F2-AAB06D74385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55795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EAB62-848F-8870-1A43-81B1D2CA9184}"/>
              </a:ext>
            </a:extLst>
          </p:cNvPr>
          <p:cNvSpPr>
            <a:spLocks noGrp="1"/>
          </p:cNvSpPr>
          <p:nvPr>
            <p:ph type="title"/>
          </p:nvPr>
        </p:nvSpPr>
        <p:spPr/>
        <p:txBody>
          <a:bodyPr/>
          <a:lstStyle/>
          <a:p>
            <a:r>
              <a:rPr lang="en-US" dirty="0"/>
              <a:t>Probiotics: Do They work?</a:t>
            </a:r>
          </a:p>
        </p:txBody>
      </p:sp>
      <p:sp>
        <p:nvSpPr>
          <p:cNvPr id="3" name="Content Placeholder 2">
            <a:extLst>
              <a:ext uri="{FF2B5EF4-FFF2-40B4-BE49-F238E27FC236}">
                <a16:creationId xmlns:a16="http://schemas.microsoft.com/office/drawing/2014/main" id="{A37AE78F-70F5-EC36-7505-A0D699A8291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07853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55FEB-1D86-F47A-62CC-35389BE8C084}"/>
              </a:ext>
            </a:extLst>
          </p:cNvPr>
          <p:cNvSpPr>
            <a:spLocks noGrp="1"/>
          </p:cNvSpPr>
          <p:nvPr>
            <p:ph type="title"/>
          </p:nvPr>
        </p:nvSpPr>
        <p:spPr/>
        <p:txBody>
          <a:bodyPr/>
          <a:lstStyle/>
          <a:p>
            <a:r>
              <a:rPr lang="en-US" dirty="0"/>
              <a:t>Vaccines can Prevent Respiratory Infections!</a:t>
            </a:r>
          </a:p>
        </p:txBody>
      </p:sp>
      <p:pic>
        <p:nvPicPr>
          <p:cNvPr id="4" name="Content Placeholder 3" descr="A person blowing his nose in a tissue&#10;&#10;AI-generated content may be incorrect.">
            <a:extLst>
              <a:ext uri="{FF2B5EF4-FFF2-40B4-BE49-F238E27FC236}">
                <a16:creationId xmlns:a16="http://schemas.microsoft.com/office/drawing/2014/main" id="{C84B922B-7DDC-1635-E546-39B340CB0345}"/>
              </a:ext>
            </a:extLst>
          </p:cNvPr>
          <p:cNvPicPr>
            <a:picLocks noGrp="1" noChangeAspect="1"/>
          </p:cNvPicPr>
          <p:nvPr>
            <p:ph idx="1"/>
          </p:nvPr>
        </p:nvPicPr>
        <p:blipFill>
          <a:blip r:embed="rId2"/>
          <a:stretch>
            <a:fillRect/>
          </a:stretch>
        </p:blipFill>
        <p:spPr>
          <a:xfrm>
            <a:off x="1680882" y="1583113"/>
            <a:ext cx="8216153" cy="4802186"/>
          </a:xfrm>
          <a:prstGeom prst="rect">
            <a:avLst/>
          </a:prstGeom>
          <a:noFill/>
        </p:spPr>
      </p:pic>
    </p:spTree>
    <p:extLst>
      <p:ext uri="{BB962C8B-B14F-4D97-AF65-F5344CB8AC3E}">
        <p14:creationId xmlns:p14="http://schemas.microsoft.com/office/powerpoint/2010/main" val="136180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AC40-6C09-9422-40EE-990E9842A6D4}"/>
              </a:ext>
            </a:extLst>
          </p:cNvPr>
          <p:cNvSpPr>
            <a:spLocks noGrp="1"/>
          </p:cNvSpPr>
          <p:nvPr>
            <p:ph type="title"/>
          </p:nvPr>
        </p:nvSpPr>
        <p:spPr>
          <a:xfrm>
            <a:off x="914399" y="234176"/>
            <a:ext cx="6579221" cy="847493"/>
          </a:xfrm>
        </p:spPr>
        <p:txBody>
          <a:bodyPr anchor="b">
            <a:normAutofit/>
          </a:bodyPr>
          <a:lstStyle/>
          <a:p>
            <a:pPr algn="ctr"/>
            <a:r>
              <a:rPr lang="en-US" b="1" dirty="0">
                <a:solidFill>
                  <a:schemeClr val="tx2"/>
                </a:solidFill>
              </a:rPr>
              <a:t>Objectives</a:t>
            </a:r>
          </a:p>
        </p:txBody>
      </p:sp>
      <p:sp>
        <p:nvSpPr>
          <p:cNvPr id="3" name="Content Placeholder 2">
            <a:extLst>
              <a:ext uri="{FF2B5EF4-FFF2-40B4-BE49-F238E27FC236}">
                <a16:creationId xmlns:a16="http://schemas.microsoft.com/office/drawing/2014/main" id="{CAB7B022-9D03-F7AF-0FDC-77AF11F7C660}"/>
              </a:ext>
            </a:extLst>
          </p:cNvPr>
          <p:cNvSpPr>
            <a:spLocks noGrp="1"/>
          </p:cNvSpPr>
          <p:nvPr>
            <p:ph idx="1"/>
          </p:nvPr>
        </p:nvSpPr>
        <p:spPr>
          <a:xfrm>
            <a:off x="896111" y="1427356"/>
            <a:ext cx="6352182" cy="4449337"/>
          </a:xfrm>
        </p:spPr>
        <p:txBody>
          <a:bodyPr>
            <a:normAutofit fontScale="92500" lnSpcReduction="20000"/>
          </a:bodyPr>
          <a:lstStyle/>
          <a:p>
            <a:pPr>
              <a:spcBef>
                <a:spcPts val="2400"/>
              </a:spcBef>
              <a:buFontTx/>
              <a:buChar char="•"/>
            </a:pPr>
            <a:r>
              <a:rPr lang="en-US" sz="2400" dirty="0">
                <a:solidFill>
                  <a:schemeClr val="tx2"/>
                </a:solidFill>
              </a:rPr>
              <a:t>Review the goals of an antibiotic stewardship program </a:t>
            </a:r>
          </a:p>
          <a:p>
            <a:pPr>
              <a:spcBef>
                <a:spcPts val="2400"/>
              </a:spcBef>
              <a:buFontTx/>
              <a:buChar char="•"/>
            </a:pPr>
            <a:r>
              <a:rPr lang="en-US" sz="2400" dirty="0">
                <a:solidFill>
                  <a:schemeClr val="tx2"/>
                </a:solidFill>
                <a:ea typeface="Times New Roman" panose="02020603050405020304" pitchFamily="18" charset="0"/>
              </a:rPr>
              <a:t>Review how inappropriate antibiotics can harm and using the “just in case” strategy is not recommended</a:t>
            </a:r>
          </a:p>
          <a:p>
            <a:pPr>
              <a:spcBef>
                <a:spcPts val="2400"/>
              </a:spcBef>
              <a:buFontTx/>
              <a:buChar char="•"/>
            </a:pPr>
            <a:r>
              <a:rPr lang="en-US" sz="2400" dirty="0">
                <a:solidFill>
                  <a:schemeClr val="tx2"/>
                </a:solidFill>
                <a:ea typeface="Times New Roman" panose="02020603050405020304" pitchFamily="18" charset="0"/>
              </a:rPr>
              <a:t>Discuss how individual providers can engage in an antibiotic stewardship program and increase patient safety</a:t>
            </a:r>
          </a:p>
          <a:p>
            <a:pPr>
              <a:spcBef>
                <a:spcPts val="2400"/>
              </a:spcBef>
              <a:buFontTx/>
              <a:buChar char="•"/>
            </a:pPr>
            <a:r>
              <a:rPr lang="en-US" sz="2400" dirty="0">
                <a:solidFill>
                  <a:schemeClr val="tx2"/>
                </a:solidFill>
                <a:ea typeface="Times New Roman" panose="02020603050405020304" pitchFamily="18" charset="0"/>
              </a:rPr>
              <a:t>Identify best practices for using antibiotics in the most common infections in PALTC</a:t>
            </a:r>
          </a:p>
          <a:p>
            <a:pPr>
              <a:spcBef>
                <a:spcPts val="2400"/>
              </a:spcBef>
              <a:buFontTx/>
              <a:buChar char="•"/>
            </a:pPr>
            <a:r>
              <a:rPr lang="en-US" sz="2400" dirty="0">
                <a:solidFill>
                  <a:schemeClr val="tx2"/>
                </a:solidFill>
                <a:effectLst/>
                <a:ea typeface="Times New Roman" panose="02020603050405020304" pitchFamily="18" charset="0"/>
              </a:rPr>
              <a:t>Review the use of vaccinations to prevent lower respiratory tract infections</a:t>
            </a:r>
          </a:p>
          <a:p>
            <a:pPr>
              <a:spcBef>
                <a:spcPts val="2400"/>
              </a:spcBef>
              <a:buFontTx/>
              <a:buChar char="•"/>
            </a:pPr>
            <a:endParaRPr lang="en-US" sz="1600" dirty="0">
              <a:solidFill>
                <a:schemeClr val="tx2"/>
              </a:solidFill>
              <a:effectLst/>
              <a:ea typeface="Times New Roman" panose="02020603050405020304" pitchFamily="18" charset="0"/>
            </a:endParaRPr>
          </a:p>
        </p:txBody>
      </p:sp>
      <p:pic>
        <p:nvPicPr>
          <p:cNvPr id="4" name="Picture 3">
            <a:extLst>
              <a:ext uri="{FF2B5EF4-FFF2-40B4-BE49-F238E27FC236}">
                <a16:creationId xmlns:a16="http://schemas.microsoft.com/office/drawing/2014/main" id="{07232BC1-88BE-BB7F-7AF1-13A1C182161C}"/>
              </a:ext>
            </a:extLst>
          </p:cNvPr>
          <p:cNvPicPr>
            <a:picLocks noChangeAspect="1"/>
          </p:cNvPicPr>
          <p:nvPr/>
        </p:nvPicPr>
        <p:blipFill>
          <a:blip r:embed="rId2"/>
          <a:stretch>
            <a:fillRect/>
          </a:stretch>
        </p:blipFill>
        <p:spPr>
          <a:xfrm>
            <a:off x="7493620" y="1913993"/>
            <a:ext cx="4519782" cy="3507524"/>
          </a:xfrm>
          <a:prstGeom prst="rect">
            <a:avLst/>
          </a:prstGeom>
        </p:spPr>
      </p:pic>
    </p:spTree>
    <p:extLst>
      <p:ext uri="{BB962C8B-B14F-4D97-AF65-F5344CB8AC3E}">
        <p14:creationId xmlns:p14="http://schemas.microsoft.com/office/powerpoint/2010/main" val="1859542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3FA836-DA57-3F80-F9D1-7A02B492BF51}"/>
              </a:ext>
            </a:extLst>
          </p:cNvPr>
          <p:cNvSpPr txBox="1"/>
          <p:nvPr/>
        </p:nvSpPr>
        <p:spPr>
          <a:xfrm>
            <a:off x="759880" y="323386"/>
            <a:ext cx="10866765" cy="646331"/>
          </a:xfrm>
          <a:prstGeom prst="rect">
            <a:avLst/>
          </a:prstGeom>
          <a:noFill/>
        </p:spPr>
        <p:txBody>
          <a:bodyPr wrap="square" rtlCol="0">
            <a:spAutoFit/>
          </a:bodyPr>
          <a:lstStyle/>
          <a:p>
            <a:pPr algn="ctr"/>
            <a:r>
              <a:rPr lang="en-US" sz="3600" dirty="0"/>
              <a:t>There is a </a:t>
            </a:r>
            <a:r>
              <a:rPr lang="en-US" sz="3600" b="1" dirty="0"/>
              <a:t>Lot </a:t>
            </a:r>
            <a:r>
              <a:rPr lang="en-US" sz="3600" dirty="0"/>
              <a:t>of Confusion right now about Vaccination</a:t>
            </a:r>
          </a:p>
        </p:txBody>
      </p:sp>
      <p:sp>
        <p:nvSpPr>
          <p:cNvPr id="3" name="TextBox 2">
            <a:extLst>
              <a:ext uri="{FF2B5EF4-FFF2-40B4-BE49-F238E27FC236}">
                <a16:creationId xmlns:a16="http://schemas.microsoft.com/office/drawing/2014/main" id="{D7ECE9CC-AF99-F9DC-739E-3D90A0D13CCC}"/>
              </a:ext>
            </a:extLst>
          </p:cNvPr>
          <p:cNvSpPr txBox="1"/>
          <p:nvPr/>
        </p:nvSpPr>
        <p:spPr>
          <a:xfrm>
            <a:off x="189572" y="2430379"/>
            <a:ext cx="7382106"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Changes in the ACIP</a:t>
            </a:r>
          </a:p>
          <a:p>
            <a:pPr marL="285750" indent="-285750">
              <a:buFont typeface="Arial" panose="020B0604020202020204" pitchFamily="34" charset="0"/>
              <a:buChar char="•"/>
            </a:pPr>
            <a:r>
              <a:rPr lang="en-US" sz="2800" dirty="0"/>
              <a:t>Lack of transparency</a:t>
            </a:r>
          </a:p>
          <a:p>
            <a:pPr marL="285750" indent="-285750">
              <a:buFont typeface="Arial" panose="020B0604020202020204" pitchFamily="34" charset="0"/>
              <a:buChar char="•"/>
            </a:pPr>
            <a:r>
              <a:rPr lang="en-US" sz="2800" dirty="0"/>
              <a:t>Increased circulation of misinformation and </a:t>
            </a:r>
          </a:p>
          <a:p>
            <a:r>
              <a:rPr lang="en-US" sz="2800" dirty="0"/>
              <a:t>    disinformation</a:t>
            </a:r>
          </a:p>
          <a:p>
            <a:pPr marL="285750" indent="-285750">
              <a:buFont typeface="Arial" panose="020B0604020202020204" pitchFamily="34" charset="0"/>
              <a:buChar char="•"/>
            </a:pPr>
            <a:r>
              <a:rPr lang="en-US" sz="2800" dirty="0"/>
              <a:t>Information overload!</a:t>
            </a:r>
          </a:p>
        </p:txBody>
      </p:sp>
      <p:pic>
        <p:nvPicPr>
          <p:cNvPr id="4" name="Picture 3">
            <a:extLst>
              <a:ext uri="{FF2B5EF4-FFF2-40B4-BE49-F238E27FC236}">
                <a16:creationId xmlns:a16="http://schemas.microsoft.com/office/drawing/2014/main" id="{2D898684-268D-15BF-0449-B5CA92B661AC}"/>
              </a:ext>
            </a:extLst>
          </p:cNvPr>
          <p:cNvPicPr>
            <a:picLocks noChangeAspect="1"/>
          </p:cNvPicPr>
          <p:nvPr/>
        </p:nvPicPr>
        <p:blipFill>
          <a:blip r:embed="rId2"/>
          <a:stretch>
            <a:fillRect/>
          </a:stretch>
        </p:blipFill>
        <p:spPr>
          <a:xfrm>
            <a:off x="7571678" y="1773043"/>
            <a:ext cx="4054967" cy="4761571"/>
          </a:xfrm>
          <a:prstGeom prst="rect">
            <a:avLst/>
          </a:prstGeom>
        </p:spPr>
      </p:pic>
    </p:spTree>
    <p:extLst>
      <p:ext uri="{BB962C8B-B14F-4D97-AF65-F5344CB8AC3E}">
        <p14:creationId xmlns:p14="http://schemas.microsoft.com/office/powerpoint/2010/main" val="894918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1C61-2573-D1A4-B372-983E6BF64F92}"/>
              </a:ext>
            </a:extLst>
          </p:cNvPr>
          <p:cNvSpPr>
            <a:spLocks noGrp="1"/>
          </p:cNvSpPr>
          <p:nvPr>
            <p:ph type="title"/>
          </p:nvPr>
        </p:nvSpPr>
        <p:spPr>
          <a:xfrm>
            <a:off x="914400" y="357189"/>
            <a:ext cx="8472488" cy="800219"/>
          </a:xfrm>
        </p:spPr>
        <p:txBody>
          <a:bodyPr anchor="b">
            <a:normAutofit/>
          </a:bodyPr>
          <a:lstStyle/>
          <a:p>
            <a:r>
              <a:rPr lang="en-US" sz="3600" b="1" dirty="0">
                <a:solidFill>
                  <a:schemeClr val="tx2"/>
                </a:solidFill>
              </a:rPr>
              <a:t>Vaccination: How to approach the Topic</a:t>
            </a:r>
          </a:p>
        </p:txBody>
      </p:sp>
      <p:sp>
        <p:nvSpPr>
          <p:cNvPr id="3" name="Content Placeholder 2">
            <a:extLst>
              <a:ext uri="{FF2B5EF4-FFF2-40B4-BE49-F238E27FC236}">
                <a16:creationId xmlns:a16="http://schemas.microsoft.com/office/drawing/2014/main" id="{AC1C09D7-9999-414C-E67F-6FAC86BA2E71}"/>
              </a:ext>
            </a:extLst>
          </p:cNvPr>
          <p:cNvSpPr>
            <a:spLocks noGrp="1"/>
          </p:cNvSpPr>
          <p:nvPr>
            <p:ph idx="1"/>
          </p:nvPr>
        </p:nvSpPr>
        <p:spPr>
          <a:xfrm>
            <a:off x="398773" y="1473327"/>
            <a:ext cx="9740650" cy="4556642"/>
          </a:xfrm>
        </p:spPr>
        <p:txBody>
          <a:bodyPr>
            <a:normAutofit lnSpcReduction="10000"/>
          </a:bodyPr>
          <a:lstStyle/>
          <a:p>
            <a:r>
              <a:rPr lang="en-US" sz="2200" b="1" dirty="0">
                <a:solidFill>
                  <a:schemeClr val="tx2"/>
                </a:solidFill>
              </a:rPr>
              <a:t>Assume the patient’s acceptance</a:t>
            </a:r>
            <a:r>
              <a:rPr lang="en-US" sz="2200" dirty="0">
                <a:solidFill>
                  <a:schemeClr val="tx2"/>
                </a:solidFill>
              </a:rPr>
              <a:t>, it is apart of normal preventative health care</a:t>
            </a:r>
          </a:p>
          <a:p>
            <a:pPr lvl="1"/>
            <a:r>
              <a:rPr lang="en-US" sz="2200" dirty="0">
                <a:solidFill>
                  <a:schemeClr val="tx2"/>
                </a:solidFill>
              </a:rPr>
              <a:t>It will even benefit people on hospice</a:t>
            </a:r>
          </a:p>
          <a:p>
            <a:r>
              <a:rPr lang="en-US" sz="2200" b="1" dirty="0">
                <a:solidFill>
                  <a:schemeClr val="tx2"/>
                </a:solidFill>
              </a:rPr>
              <a:t>Answer any questions and explain the benefits </a:t>
            </a:r>
            <a:r>
              <a:rPr lang="en-US" sz="2200" dirty="0">
                <a:solidFill>
                  <a:schemeClr val="tx2"/>
                </a:solidFill>
              </a:rPr>
              <a:t>of the PNA, Influenza, COVID-19 and RSV vaccines to prevent illness, hospitalization and death, </a:t>
            </a:r>
          </a:p>
          <a:p>
            <a:pPr lvl="1"/>
            <a:r>
              <a:rPr lang="en-US" sz="1800" dirty="0">
                <a:solidFill>
                  <a:schemeClr val="tx2"/>
                </a:solidFill>
              </a:rPr>
              <a:t>Provide reassurance for co- administer of these vaccines, example MMR</a:t>
            </a:r>
          </a:p>
          <a:p>
            <a:r>
              <a:rPr lang="en-US" sz="2200" dirty="0">
                <a:solidFill>
                  <a:schemeClr val="tx2"/>
                </a:solidFill>
              </a:rPr>
              <a:t>Address the “</a:t>
            </a:r>
            <a:r>
              <a:rPr lang="en-US" sz="2200" b="1" dirty="0">
                <a:solidFill>
                  <a:schemeClr val="tx2"/>
                </a:solidFill>
              </a:rPr>
              <a:t>Passive Positives</a:t>
            </a:r>
            <a:r>
              <a:rPr lang="en-US" sz="2200" dirty="0">
                <a:solidFill>
                  <a:schemeClr val="tx2"/>
                </a:solidFill>
              </a:rPr>
              <a:t>” (35-40% of the eligible population)</a:t>
            </a:r>
          </a:p>
          <a:p>
            <a:pPr lvl="1"/>
            <a:r>
              <a:rPr lang="en-US" sz="2200" dirty="0">
                <a:solidFill>
                  <a:schemeClr val="tx2"/>
                </a:solidFill>
              </a:rPr>
              <a:t>They Approve of vaccination but lack motivation</a:t>
            </a:r>
          </a:p>
          <a:p>
            <a:pPr lvl="1"/>
            <a:r>
              <a:rPr lang="en-US" sz="2200" b="0" i="0" dirty="0">
                <a:solidFill>
                  <a:schemeClr val="tx2"/>
                </a:solidFill>
                <a:effectLst/>
                <a:latin typeface="Crimson Text"/>
              </a:rPr>
              <a:t>They may feel good about the protection it confers but not so good about the prospect of side effects (yet again). </a:t>
            </a:r>
          </a:p>
          <a:p>
            <a:pPr lvl="1"/>
            <a:r>
              <a:rPr lang="en-US" sz="2200" b="0" i="0" dirty="0">
                <a:solidFill>
                  <a:schemeClr val="tx2"/>
                </a:solidFill>
                <a:effectLst/>
                <a:latin typeface="Crimson Text"/>
              </a:rPr>
              <a:t>Many of them are actively </a:t>
            </a:r>
            <a:r>
              <a:rPr lang="en-US" sz="2200" b="0" i="1" dirty="0">
                <a:solidFill>
                  <a:schemeClr val="tx2"/>
                </a:solidFill>
                <a:effectLst/>
                <a:latin typeface="Crimson Text"/>
              </a:rPr>
              <a:t>trying not</a:t>
            </a:r>
            <a:r>
              <a:rPr lang="en-US" sz="2200" b="0" i="0" dirty="0">
                <a:solidFill>
                  <a:schemeClr val="tx2"/>
                </a:solidFill>
                <a:effectLst/>
                <a:latin typeface="Crimson Text"/>
              </a:rPr>
              <a:t> to think about viruses this fall.</a:t>
            </a:r>
          </a:p>
          <a:p>
            <a:pPr lvl="1"/>
            <a:r>
              <a:rPr lang="en-US" sz="2200" dirty="0">
                <a:solidFill>
                  <a:schemeClr val="tx2"/>
                </a:solidFill>
                <a:latin typeface="Crimson Text"/>
              </a:rPr>
              <a:t>Use the IIFF Model: Information, Immediate registration, Focused engagement and Favorable activation</a:t>
            </a:r>
            <a:endParaRPr lang="en-US" sz="2200" dirty="0">
              <a:solidFill>
                <a:schemeClr val="tx2"/>
              </a:solidFill>
            </a:endParaRPr>
          </a:p>
        </p:txBody>
      </p:sp>
      <p:pic>
        <p:nvPicPr>
          <p:cNvPr id="5" name="Picture 4">
            <a:extLst>
              <a:ext uri="{FF2B5EF4-FFF2-40B4-BE49-F238E27FC236}">
                <a16:creationId xmlns:a16="http://schemas.microsoft.com/office/drawing/2014/main" id="{828AB255-C2E2-9B94-88FA-EA3F4B82A290}"/>
              </a:ext>
            </a:extLst>
          </p:cNvPr>
          <p:cNvPicPr>
            <a:picLocks noChangeAspect="1"/>
          </p:cNvPicPr>
          <p:nvPr/>
        </p:nvPicPr>
        <p:blipFill rotWithShape="1">
          <a:blip r:embed="rId3"/>
          <a:srcRect l="17999" r="17254"/>
          <a:stretch/>
        </p:blipFill>
        <p:spPr>
          <a:xfrm>
            <a:off x="9826906" y="0"/>
            <a:ext cx="2365094" cy="2118167"/>
          </a:xfrm>
          <a:prstGeom prst="rect">
            <a:avLst/>
          </a:prstGeom>
        </p:spPr>
      </p:pic>
      <p:sp>
        <p:nvSpPr>
          <p:cNvPr id="4" name="TextBox 3">
            <a:extLst>
              <a:ext uri="{FF2B5EF4-FFF2-40B4-BE49-F238E27FC236}">
                <a16:creationId xmlns:a16="http://schemas.microsoft.com/office/drawing/2014/main" id="{678CE538-89F7-114A-D3F2-621725F3098C}"/>
              </a:ext>
            </a:extLst>
          </p:cNvPr>
          <p:cNvSpPr txBox="1"/>
          <p:nvPr/>
        </p:nvSpPr>
        <p:spPr>
          <a:xfrm>
            <a:off x="1341003" y="6169708"/>
            <a:ext cx="9294404" cy="800219"/>
          </a:xfrm>
          <a:prstGeom prst="rect">
            <a:avLst/>
          </a:prstGeom>
          <a:noFill/>
        </p:spPr>
        <p:txBody>
          <a:bodyPr wrap="none" rtlCol="0">
            <a:spAutoFit/>
          </a:bodyPr>
          <a:lstStyle/>
          <a:p>
            <a:pPr>
              <a:spcAft>
                <a:spcPts val="600"/>
              </a:spcAft>
            </a:pPr>
            <a:r>
              <a:rPr lang="en-US" sz="1200" b="0" i="0" u="none" strike="noStrike" cap="all" dirty="0">
                <a:effectLst/>
                <a:latin typeface="GT America"/>
                <a:hlinkClick r:id="rId4"/>
              </a:rPr>
              <a:t>J. SIEGEL</a:t>
            </a:r>
            <a:r>
              <a:rPr lang="en-US" sz="1200" b="0" i="0" cap="all" dirty="0">
                <a:solidFill>
                  <a:srgbClr val="666666"/>
                </a:solidFill>
                <a:effectLst/>
                <a:latin typeface="GT America"/>
              </a:rPr>
              <a:t>, </a:t>
            </a:r>
            <a:r>
              <a:rPr lang="en-US" sz="1200" b="0" i="0" u="none" strike="noStrike" cap="all" dirty="0">
                <a:effectLst/>
                <a:latin typeface="GT America"/>
                <a:hlinkClick r:id="rId5"/>
              </a:rPr>
              <a:t>B. ROSENBERG</a:t>
            </a:r>
            <a:r>
              <a:rPr lang="en-US" sz="1200" u="none" strike="noStrike" cap="all" dirty="0">
                <a:solidFill>
                  <a:srgbClr val="666666"/>
                </a:solidFill>
                <a:latin typeface="GT America"/>
              </a:rPr>
              <a:t>, </a:t>
            </a:r>
            <a:r>
              <a:rPr lang="en-US" sz="1200" b="0" i="0" u="none" strike="noStrike" cap="all" dirty="0">
                <a:effectLst/>
                <a:latin typeface="GT America"/>
                <a:hlinkClick r:id="rId6"/>
              </a:rPr>
              <a:t>K. JETELINA</a:t>
            </a:r>
            <a:r>
              <a:rPr lang="en-US" sz="1200" b="1" i="0" dirty="0">
                <a:solidFill>
                  <a:srgbClr val="333333"/>
                </a:solidFill>
                <a:effectLst/>
                <a:latin typeface="var(--font-heading)"/>
              </a:rPr>
              <a:t> A New Way to Inspire People to Get a COVID Vaccine. </a:t>
            </a:r>
            <a:r>
              <a:rPr lang="en-US" sz="1200" i="0" dirty="0">
                <a:solidFill>
                  <a:srgbClr val="333333"/>
                </a:solidFill>
                <a:effectLst/>
                <a:latin typeface="var(--font-heading)"/>
              </a:rPr>
              <a:t>Scientific American.</a:t>
            </a:r>
            <a:endParaRPr lang="en-US" sz="1200" i="0">
              <a:solidFill>
                <a:srgbClr val="333333"/>
              </a:solidFill>
              <a:effectLst/>
              <a:latin typeface="var(--font-heading)"/>
            </a:endParaRPr>
          </a:p>
          <a:p>
            <a:pPr>
              <a:spcAft>
                <a:spcPts val="600"/>
              </a:spcAft>
            </a:pPr>
            <a:r>
              <a:rPr lang="en-US" sz="1200" b="1" i="0" dirty="0">
                <a:solidFill>
                  <a:srgbClr val="333333"/>
                </a:solidFill>
                <a:effectLst/>
                <a:latin typeface="var(--font-heading)"/>
              </a:rPr>
              <a:t>https://</a:t>
            </a:r>
            <a:r>
              <a:rPr lang="en-US" sz="1200" b="1" i="0" dirty="0" err="1">
                <a:solidFill>
                  <a:srgbClr val="333333"/>
                </a:solidFill>
                <a:effectLst/>
                <a:latin typeface="var(--font-heading)"/>
              </a:rPr>
              <a:t>www.scientificamerican.com</a:t>
            </a:r>
            <a:r>
              <a:rPr lang="en-US" sz="1200" b="1" i="0" dirty="0">
                <a:solidFill>
                  <a:srgbClr val="333333"/>
                </a:solidFill>
                <a:effectLst/>
                <a:latin typeface="var(--font-heading)"/>
              </a:rPr>
              <a:t>/article/a-new-way-to-inspire-people-to-get-a-covid-vaccine/?</a:t>
            </a:r>
            <a:r>
              <a:rPr lang="en-US" sz="1200" b="1" i="0" dirty="0" err="1">
                <a:solidFill>
                  <a:srgbClr val="333333"/>
                </a:solidFill>
                <a:effectLst/>
                <a:latin typeface="var(--font-heading)"/>
              </a:rPr>
              <a:t>utm_source</a:t>
            </a:r>
            <a:r>
              <a:rPr lang="en-US" sz="1200" b="1" i="0" dirty="0">
                <a:solidFill>
                  <a:srgbClr val="333333"/>
                </a:solidFill>
                <a:effectLst/>
                <a:latin typeface="var(--font-heading)"/>
              </a:rPr>
              <a:t>=</a:t>
            </a:r>
            <a:r>
              <a:rPr lang="en-US" sz="1200" b="1" i="0" dirty="0" err="1">
                <a:solidFill>
                  <a:srgbClr val="333333"/>
                </a:solidFill>
                <a:effectLst/>
                <a:latin typeface="var(--font-heading)"/>
              </a:rPr>
              <a:t>substack&amp;utm_medium</a:t>
            </a:r>
            <a:r>
              <a:rPr lang="en-US" sz="1200" b="1" i="0" dirty="0">
                <a:solidFill>
                  <a:srgbClr val="333333"/>
                </a:solidFill>
                <a:effectLst/>
                <a:latin typeface="var(--font-heading)"/>
              </a:rPr>
              <a:t>=email</a:t>
            </a:r>
            <a:endParaRPr lang="en-US" sz="1200" b="1" i="0">
              <a:solidFill>
                <a:srgbClr val="333333"/>
              </a:solidFill>
              <a:effectLst/>
              <a:latin typeface="var(--font-heading)"/>
            </a:endParaRPr>
          </a:p>
          <a:p>
            <a:pPr>
              <a:spcAft>
                <a:spcPts val="600"/>
              </a:spcAft>
            </a:pPr>
            <a:endParaRPr lang="en-US" sz="1200"/>
          </a:p>
        </p:txBody>
      </p:sp>
    </p:spTree>
    <p:extLst>
      <p:ext uri="{BB962C8B-B14F-4D97-AF65-F5344CB8AC3E}">
        <p14:creationId xmlns:p14="http://schemas.microsoft.com/office/powerpoint/2010/main" val="3308886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6B88-EF41-0AC6-B687-7700D556E890}"/>
              </a:ext>
            </a:extLst>
          </p:cNvPr>
          <p:cNvSpPr>
            <a:spLocks noGrp="1"/>
          </p:cNvSpPr>
          <p:nvPr>
            <p:ph type="title"/>
          </p:nvPr>
        </p:nvSpPr>
        <p:spPr>
          <a:xfrm>
            <a:off x="572493" y="238539"/>
            <a:ext cx="11018520" cy="1434415"/>
          </a:xfrm>
        </p:spPr>
        <p:txBody>
          <a:bodyPr anchor="b">
            <a:normAutofit/>
          </a:bodyPr>
          <a:lstStyle/>
          <a:p>
            <a:r>
              <a:rPr lang="en-US" sz="4600"/>
              <a:t>Other Vaccinations Needed to Prevent Respiratory infections</a:t>
            </a:r>
          </a:p>
        </p:txBody>
      </p:sp>
      <p:sp>
        <p:nvSpPr>
          <p:cNvPr id="3" name="Content Placeholder 2">
            <a:extLst>
              <a:ext uri="{FF2B5EF4-FFF2-40B4-BE49-F238E27FC236}">
                <a16:creationId xmlns:a16="http://schemas.microsoft.com/office/drawing/2014/main" id="{D3C0E5AB-BEE3-5A84-8278-4401FDDD4036}"/>
              </a:ext>
            </a:extLst>
          </p:cNvPr>
          <p:cNvSpPr>
            <a:spLocks noGrp="1"/>
          </p:cNvSpPr>
          <p:nvPr>
            <p:ph idx="1"/>
          </p:nvPr>
        </p:nvSpPr>
        <p:spPr>
          <a:xfrm>
            <a:off x="572493" y="1876926"/>
            <a:ext cx="8415096" cy="4742535"/>
          </a:xfrm>
        </p:spPr>
        <p:txBody>
          <a:bodyPr anchor="t">
            <a:noAutofit/>
          </a:bodyPr>
          <a:lstStyle/>
          <a:p>
            <a:pPr>
              <a:buFont typeface="Arial" panose="020B0604020202020204" pitchFamily="34" charset="0"/>
              <a:buChar char="•"/>
            </a:pPr>
            <a:r>
              <a:rPr lang="en-US" sz="1800" dirty="0"/>
              <a:t>Influenza Vaccination</a:t>
            </a:r>
          </a:p>
          <a:p>
            <a:pPr marL="742950" lvl="1" indent="-285750">
              <a:buFont typeface="Arial" panose="020B0604020202020204" pitchFamily="34" charset="0"/>
              <a:buChar char="•"/>
            </a:pPr>
            <a:r>
              <a:rPr lang="en-US" sz="1800" dirty="0"/>
              <a:t>High-dose or adjuvanted vaccines recommended for individuals over 65</a:t>
            </a:r>
          </a:p>
          <a:p>
            <a:pPr marL="742950" lvl="1" indent="-285750">
              <a:buFont typeface="Arial" panose="020B0604020202020204" pitchFamily="34" charset="0"/>
              <a:buChar char="•"/>
            </a:pPr>
            <a:r>
              <a:rPr lang="en-US" sz="1800" dirty="0"/>
              <a:t>Vaccine is safe for those with egg allergies</a:t>
            </a:r>
          </a:p>
          <a:p>
            <a:pPr>
              <a:buFont typeface="Arial" panose="020B0604020202020204" pitchFamily="34" charset="0"/>
              <a:buChar char="•"/>
            </a:pPr>
            <a:r>
              <a:rPr lang="en-US" sz="1800" dirty="0"/>
              <a:t>COVID-19 Updated Vaccine 2025-2026</a:t>
            </a:r>
          </a:p>
          <a:p>
            <a:pPr marL="742950" lvl="1" indent="-285750">
              <a:buFont typeface="Arial" panose="020B0604020202020204" pitchFamily="34" charset="0"/>
              <a:buChar char="•"/>
            </a:pPr>
            <a:r>
              <a:rPr lang="en-US" sz="1800" dirty="0"/>
              <a:t>Aims to prevent severe illness, hospitalization, death, and reduce the risk of Long COVID</a:t>
            </a:r>
          </a:p>
          <a:p>
            <a:pPr marL="742950" lvl="1" indent="-285750">
              <a:buFont typeface="Arial" panose="020B0604020202020204" pitchFamily="34" charset="0"/>
              <a:buChar char="•"/>
            </a:pPr>
            <a:r>
              <a:rPr lang="en-US" sz="1800" dirty="0"/>
              <a:t>Public perception has shifted, and many no longer view COVID as a significant threat</a:t>
            </a:r>
          </a:p>
          <a:p>
            <a:pPr>
              <a:buFont typeface="Arial" panose="020B0604020202020204" pitchFamily="34" charset="0"/>
              <a:buChar char="•"/>
            </a:pPr>
            <a:r>
              <a:rPr lang="en-US" sz="1800" dirty="0"/>
              <a:t>RSV Vaccine: NOT an annual vaccine</a:t>
            </a:r>
          </a:p>
          <a:p>
            <a:pPr marL="742950" lvl="1" indent="-285750">
              <a:buFont typeface="Arial" panose="020B0604020202020204" pitchFamily="34" charset="0"/>
              <a:buChar char="•"/>
            </a:pPr>
            <a:r>
              <a:rPr lang="en-US" sz="1800" dirty="0"/>
              <a:t>One dose of any FDA-approved RSV vaccine recommended for all adults aged 75 and older</a:t>
            </a:r>
          </a:p>
          <a:p>
            <a:pPr marL="742950" lvl="1" indent="-285750">
              <a:buFont typeface="Arial" panose="020B0604020202020204" pitchFamily="34" charset="0"/>
              <a:buChar char="•"/>
            </a:pPr>
            <a:r>
              <a:rPr lang="en-US" sz="1800" dirty="0"/>
              <a:t>One dose advised for adults aged 50–74 who are at higher risk of severe RSV</a:t>
            </a:r>
          </a:p>
          <a:p>
            <a:pPr>
              <a:buFont typeface="Arial" panose="020B0604020202020204" pitchFamily="34" charset="0"/>
              <a:buChar char="•"/>
            </a:pPr>
            <a:r>
              <a:rPr lang="en-US" sz="1800" dirty="0"/>
              <a:t>Pneumococcal Vaccines</a:t>
            </a:r>
          </a:p>
          <a:p>
            <a:pPr marL="742950" lvl="1" indent="-285750">
              <a:buFont typeface="Arial" panose="020B0604020202020204" pitchFamily="34" charset="0"/>
              <a:buChar char="•"/>
            </a:pPr>
            <a:r>
              <a:rPr lang="en-US" sz="1800" dirty="0"/>
              <a:t>A single dose of PCV 21 recommended for all adults aged 50 and above who have not previously received the PCV vaccine</a:t>
            </a:r>
          </a:p>
        </p:txBody>
      </p:sp>
      <p:pic>
        <p:nvPicPr>
          <p:cNvPr id="4" name="Picture 3">
            <a:extLst>
              <a:ext uri="{FF2B5EF4-FFF2-40B4-BE49-F238E27FC236}">
                <a16:creationId xmlns:a16="http://schemas.microsoft.com/office/drawing/2014/main" id="{8D72D5BF-7B74-4426-169B-CF9CFE845577}"/>
              </a:ext>
            </a:extLst>
          </p:cNvPr>
          <p:cNvPicPr>
            <a:picLocks noChangeAspect="1"/>
          </p:cNvPicPr>
          <p:nvPr/>
        </p:nvPicPr>
        <p:blipFill rotWithShape="1">
          <a:blip r:embed="rId2"/>
          <a:srcRect l="2309" r="25630"/>
          <a:stretch/>
        </p:blipFill>
        <p:spPr>
          <a:xfrm>
            <a:off x="8819147" y="2093976"/>
            <a:ext cx="3266806" cy="4096512"/>
          </a:xfrm>
          <a:prstGeom prst="rect">
            <a:avLst/>
          </a:prstGeom>
        </p:spPr>
      </p:pic>
    </p:spTree>
    <p:extLst>
      <p:ext uri="{BB962C8B-B14F-4D97-AF65-F5344CB8AC3E}">
        <p14:creationId xmlns:p14="http://schemas.microsoft.com/office/powerpoint/2010/main" val="3710919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5BC7F-87D5-F169-6955-FDBB1112C57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1C7F7D3-7AA4-33B7-63DD-BA3FC752D355}"/>
              </a:ext>
            </a:extLst>
          </p:cNvPr>
          <p:cNvSpPr txBox="1"/>
          <p:nvPr/>
        </p:nvSpPr>
        <p:spPr>
          <a:xfrm>
            <a:off x="981635" y="5979021"/>
            <a:ext cx="10099320"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EBBF0"/>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https://www.cdc.gov/rsv/media/pdfs/2025/01/355818-A_RSV_VaccineForOlderAdultsFlyer-01072025-V9-WEB.</a:t>
            </a: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pdf</a:t>
            </a: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rPr>
              <a:t> </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74A5C8F-C804-33AC-E97C-C025160D36AA}"/>
              </a:ext>
            </a:extLst>
          </p:cNvPr>
          <p:cNvPicPr>
            <a:picLocks noChangeAspect="1"/>
          </p:cNvPicPr>
          <p:nvPr/>
        </p:nvPicPr>
        <p:blipFill>
          <a:blip r:embed="rId3" cstate="screen">
            <a:extLst>
              <a:ext uri="{28A0092B-C50C-407E-A947-70E740481C1C}">
                <a14:useLocalDpi xmlns:a14="http://schemas.microsoft.com/office/drawing/2010/main"/>
              </a:ext>
            </a:extLst>
          </a:blip>
          <a:srcRect t="31934" b="3792"/>
          <a:stretch/>
        </p:blipFill>
        <p:spPr>
          <a:xfrm>
            <a:off x="551894" y="671099"/>
            <a:ext cx="11088212" cy="5208494"/>
          </a:xfrm>
          <a:prstGeom prst="rect">
            <a:avLst/>
          </a:prstGeom>
        </p:spPr>
      </p:pic>
      <p:sp>
        <p:nvSpPr>
          <p:cNvPr id="4" name="Rectangle 3">
            <a:extLst>
              <a:ext uri="{FF2B5EF4-FFF2-40B4-BE49-F238E27FC236}">
                <a16:creationId xmlns:a16="http://schemas.microsoft.com/office/drawing/2014/main" id="{CAED8396-A226-4A8D-6795-DE756E498C71}"/>
              </a:ext>
            </a:extLst>
          </p:cNvPr>
          <p:cNvSpPr/>
          <p:nvPr/>
        </p:nvSpPr>
        <p:spPr>
          <a:xfrm>
            <a:off x="1426464" y="5029200"/>
            <a:ext cx="2615184" cy="24688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112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C8267BB-5A43-1C14-1D8D-AD700655A734}"/>
              </a:ext>
            </a:extLst>
          </p:cNvPr>
          <p:cNvSpPr>
            <a:spLocks noGrp="1"/>
          </p:cNvSpPr>
          <p:nvPr>
            <p:ph type="title"/>
          </p:nvPr>
        </p:nvSpPr>
        <p:spPr>
          <a:xfrm>
            <a:off x="838200" y="365126"/>
            <a:ext cx="10515600" cy="850358"/>
          </a:xfrm>
        </p:spPr>
        <p:txBody>
          <a:bodyPr>
            <a:normAutofit/>
          </a:bodyPr>
          <a:lstStyle/>
          <a:p>
            <a:r>
              <a:rPr lang="en-US" dirty="0"/>
              <a:t>Influenza Disease Burden 2010-2025</a:t>
            </a:r>
          </a:p>
        </p:txBody>
      </p:sp>
      <p:pic>
        <p:nvPicPr>
          <p:cNvPr id="3" name="Picture 2" descr="A graph of blue and white bars&#10;&#10;AI-generated content may be incorrect.">
            <a:extLst>
              <a:ext uri="{FF2B5EF4-FFF2-40B4-BE49-F238E27FC236}">
                <a16:creationId xmlns:a16="http://schemas.microsoft.com/office/drawing/2014/main" id="{DB1B2A40-992D-1ED7-A672-DDC835250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201" y="2141537"/>
            <a:ext cx="9357715" cy="4351338"/>
          </a:xfrm>
          <a:prstGeom prst="rect">
            <a:avLst/>
          </a:prstGeom>
          <a:noFill/>
        </p:spPr>
      </p:pic>
      <p:sp>
        <p:nvSpPr>
          <p:cNvPr id="4" name="TextBox 3">
            <a:extLst>
              <a:ext uri="{FF2B5EF4-FFF2-40B4-BE49-F238E27FC236}">
                <a16:creationId xmlns:a16="http://schemas.microsoft.com/office/drawing/2014/main" id="{1753C1D2-D2B4-8BEF-9EA0-9E4B12503488}"/>
              </a:ext>
            </a:extLst>
          </p:cNvPr>
          <p:cNvSpPr txBox="1"/>
          <p:nvPr/>
        </p:nvSpPr>
        <p:spPr>
          <a:xfrm>
            <a:off x="2943922" y="6506889"/>
            <a:ext cx="5243743" cy="246221"/>
          </a:xfrm>
          <a:prstGeom prst="rect">
            <a:avLst/>
          </a:prstGeom>
          <a:noFill/>
        </p:spPr>
        <p:txBody>
          <a:bodyPr wrap="none" rtlCol="0">
            <a:spAutoFit/>
          </a:bodyPr>
          <a:lstStyle/>
          <a:p>
            <a:r>
              <a:rPr lang="en-US" sz="1000" dirty="0"/>
              <a:t>Katelyn </a:t>
            </a:r>
            <a:r>
              <a:rPr lang="en-US" sz="1000" dirty="0" err="1"/>
              <a:t>Jetelina</a:t>
            </a:r>
            <a:r>
              <a:rPr lang="en-US" sz="1000" dirty="0"/>
              <a:t>, Your Local Epidemiologist, Vaccine policy meeting: the essentials, June 26, 2025.</a:t>
            </a:r>
          </a:p>
        </p:txBody>
      </p:sp>
    </p:spTree>
    <p:extLst>
      <p:ext uri="{BB962C8B-B14F-4D97-AF65-F5344CB8AC3E}">
        <p14:creationId xmlns:p14="http://schemas.microsoft.com/office/powerpoint/2010/main" val="139037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FF80B5-A1CF-409E-B28E-8BBCC06D766E}"/>
              </a:ext>
            </a:extLst>
          </p:cNvPr>
          <p:cNvPicPr>
            <a:picLocks noChangeAspect="1"/>
          </p:cNvPicPr>
          <p:nvPr/>
        </p:nvPicPr>
        <p:blipFill>
          <a:blip r:embed="rId2"/>
          <a:stretch>
            <a:fillRect/>
          </a:stretch>
        </p:blipFill>
        <p:spPr>
          <a:xfrm>
            <a:off x="619125" y="125144"/>
            <a:ext cx="9925050" cy="6607711"/>
          </a:xfrm>
          <a:prstGeom prst="rect">
            <a:avLst/>
          </a:prstGeom>
        </p:spPr>
      </p:pic>
      <p:sp>
        <p:nvSpPr>
          <p:cNvPr id="3" name="Arrow: Left 2">
            <a:extLst>
              <a:ext uri="{FF2B5EF4-FFF2-40B4-BE49-F238E27FC236}">
                <a16:creationId xmlns:a16="http://schemas.microsoft.com/office/drawing/2014/main" id="{B8CFAF79-42AE-44F2-B555-3F55751F3EA2}"/>
              </a:ext>
            </a:extLst>
          </p:cNvPr>
          <p:cNvSpPr/>
          <p:nvPr/>
        </p:nvSpPr>
        <p:spPr>
          <a:xfrm>
            <a:off x="9077326" y="3351171"/>
            <a:ext cx="2373085" cy="100148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ptos Black" panose="020F0502020204030204" pitchFamily="34" charset="0"/>
              </a:rPr>
              <a:t>NEW</a:t>
            </a:r>
          </a:p>
        </p:txBody>
      </p:sp>
    </p:spTree>
    <p:extLst>
      <p:ext uri="{BB962C8B-B14F-4D97-AF65-F5344CB8AC3E}">
        <p14:creationId xmlns:p14="http://schemas.microsoft.com/office/powerpoint/2010/main" val="2681203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84F4-6039-A5DC-8CBA-56C569D4A373}"/>
              </a:ext>
            </a:extLst>
          </p:cNvPr>
          <p:cNvSpPr>
            <a:spLocks noGrp="1"/>
          </p:cNvSpPr>
          <p:nvPr>
            <p:ph type="title"/>
          </p:nvPr>
        </p:nvSpPr>
        <p:spPr>
          <a:xfrm>
            <a:off x="838200" y="124723"/>
            <a:ext cx="10515600" cy="1125854"/>
          </a:xfrm>
        </p:spPr>
        <p:txBody>
          <a:bodyPr/>
          <a:lstStyle/>
          <a:p>
            <a:pPr algn="ctr"/>
            <a:r>
              <a:rPr lang="en-US" dirty="0"/>
              <a:t>The Top Takeaways!</a:t>
            </a:r>
          </a:p>
        </p:txBody>
      </p:sp>
      <p:sp>
        <p:nvSpPr>
          <p:cNvPr id="3" name="Content Placeholder 2">
            <a:extLst>
              <a:ext uri="{FF2B5EF4-FFF2-40B4-BE49-F238E27FC236}">
                <a16:creationId xmlns:a16="http://schemas.microsoft.com/office/drawing/2014/main" id="{C5F88151-772C-EE57-B341-337CA3E30E7E}"/>
              </a:ext>
            </a:extLst>
          </p:cNvPr>
          <p:cNvSpPr>
            <a:spLocks noGrp="1"/>
          </p:cNvSpPr>
          <p:nvPr>
            <p:ph idx="1"/>
          </p:nvPr>
        </p:nvSpPr>
        <p:spPr>
          <a:xfrm>
            <a:off x="405064" y="1536867"/>
            <a:ext cx="7186863" cy="4667250"/>
          </a:xfrm>
        </p:spPr>
        <p:txBody>
          <a:bodyPr/>
          <a:lstStyle/>
          <a:p>
            <a:pPr marL="342900" indent="-342900">
              <a:buFont typeface="+mj-lt"/>
              <a:buAutoNum type="arabicPeriod"/>
            </a:pPr>
            <a:r>
              <a:rPr lang="en-US" sz="2000" dirty="0"/>
              <a:t>Every time we write an order for an antibiotic, we should ask 3 questions:</a:t>
            </a:r>
          </a:p>
          <a:p>
            <a:pPr lvl="1"/>
            <a:r>
              <a:rPr lang="en-US" sz="2000" dirty="0"/>
              <a:t>Right drug?</a:t>
            </a:r>
          </a:p>
          <a:p>
            <a:pPr lvl="1"/>
            <a:r>
              <a:rPr lang="en-US" sz="2000" dirty="0"/>
              <a:t>Right dose? (renal dosing needed?)</a:t>
            </a:r>
          </a:p>
          <a:p>
            <a:pPr lvl="1"/>
            <a:r>
              <a:rPr lang="en-US" sz="2000" dirty="0"/>
              <a:t>Right duration?</a:t>
            </a:r>
          </a:p>
          <a:p>
            <a:pPr marL="457200" indent="-457200">
              <a:buFont typeface="+mj-lt"/>
              <a:buAutoNum type="arabicPeriod"/>
            </a:pPr>
            <a:r>
              <a:rPr lang="en-US" sz="2000" dirty="0"/>
              <a:t>Antibiotics are not benign; do not use “just in case”!</a:t>
            </a:r>
          </a:p>
          <a:p>
            <a:pPr marL="457200" indent="-457200">
              <a:buFont typeface="+mj-lt"/>
              <a:buAutoNum type="arabicPeriod"/>
            </a:pPr>
            <a:r>
              <a:rPr lang="en-US" sz="2000" dirty="0"/>
              <a:t>Infection are never bilateral on lower extremities</a:t>
            </a:r>
          </a:p>
          <a:p>
            <a:pPr marL="457200" indent="-457200">
              <a:buFont typeface="+mj-lt"/>
              <a:buAutoNum type="arabicPeriod"/>
            </a:pPr>
            <a:r>
              <a:rPr lang="en-US" sz="2000" dirty="0"/>
              <a:t>With COPD exacerbations, always consider an infection trigger </a:t>
            </a:r>
          </a:p>
          <a:p>
            <a:pPr marL="457200" indent="-457200">
              <a:buFont typeface="+mj-lt"/>
              <a:buAutoNum type="arabicPeriod"/>
            </a:pPr>
            <a:r>
              <a:rPr lang="en-US" sz="2000" b="1" dirty="0"/>
              <a:t>Vaccinations</a:t>
            </a:r>
            <a:r>
              <a:rPr lang="en-US" sz="2000" dirty="0"/>
              <a:t> will help prevent poor outcomes from flu, COVID-19 and community acquired pneumonia </a:t>
            </a:r>
          </a:p>
          <a:p>
            <a:pPr lvl="1"/>
            <a:r>
              <a:rPr lang="en-US" sz="2000" dirty="0"/>
              <a:t>It is the single most powerful thing we can do to keep residents healthy and living their highest quality of life</a:t>
            </a:r>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endParaRPr lang="en-US" sz="2200" dirty="0"/>
          </a:p>
          <a:p>
            <a:pPr marL="514350" indent="-514350">
              <a:buFont typeface="+mj-lt"/>
              <a:buAutoNum type="arabicPeriod"/>
            </a:pPr>
            <a:endParaRPr lang="en-US" dirty="0"/>
          </a:p>
        </p:txBody>
      </p:sp>
      <p:pic>
        <p:nvPicPr>
          <p:cNvPr id="4" name="Picture 3" descr="A hand holding a small red house in an envelope&#10;&#10;Description automatically generated">
            <a:extLst>
              <a:ext uri="{FF2B5EF4-FFF2-40B4-BE49-F238E27FC236}">
                <a16:creationId xmlns:a16="http://schemas.microsoft.com/office/drawing/2014/main" id="{940AC31C-240C-FE68-36EC-B96905F7AC23}"/>
              </a:ext>
            </a:extLst>
          </p:cNvPr>
          <p:cNvPicPr>
            <a:picLocks noChangeAspect="1"/>
          </p:cNvPicPr>
          <p:nvPr/>
        </p:nvPicPr>
        <p:blipFill>
          <a:blip r:embed="rId2"/>
          <a:srcRect l="14795" r="18659" b="-1"/>
          <a:stretch/>
        </p:blipFill>
        <p:spPr>
          <a:xfrm>
            <a:off x="7591927" y="1824309"/>
            <a:ext cx="4310609" cy="424618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3996023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26442-142C-17B5-71B1-77A7D08E9BB5}"/>
              </a:ext>
            </a:extLst>
          </p:cNvPr>
          <p:cNvSpPr>
            <a:spLocks noGrp="1"/>
          </p:cNvSpPr>
          <p:nvPr>
            <p:ph type="title"/>
          </p:nvPr>
        </p:nvSpPr>
        <p:spPr>
          <a:xfrm>
            <a:off x="599264" y="1112166"/>
            <a:ext cx="3689096" cy="3514364"/>
          </a:xfrm>
        </p:spPr>
        <p:txBody>
          <a:bodyPr vert="horz" lIns="91440" tIns="45720" rIns="91440" bIns="45720" rtlCol="0" anchor="b">
            <a:normAutofit/>
          </a:bodyPr>
          <a:lstStyle/>
          <a:p>
            <a:pPr algn="ctr"/>
            <a:r>
              <a:rPr lang="en-US" sz="7200" kern="1200" dirty="0">
                <a:solidFill>
                  <a:schemeClr val="tx1"/>
                </a:solidFill>
                <a:latin typeface="+mj-lt"/>
                <a:ea typeface="+mj-ea"/>
                <a:cs typeface="+mj-cs"/>
              </a:rPr>
              <a:t>Thank you!</a:t>
            </a:r>
          </a:p>
        </p:txBody>
      </p:sp>
      <p:pic>
        <p:nvPicPr>
          <p:cNvPr id="4" name="Picture 3">
            <a:extLst>
              <a:ext uri="{FF2B5EF4-FFF2-40B4-BE49-F238E27FC236}">
                <a16:creationId xmlns:a16="http://schemas.microsoft.com/office/drawing/2014/main" id="{5FD7F3D8-8443-4BF9-844A-4EC6A6A668FF}"/>
              </a:ext>
            </a:extLst>
          </p:cNvPr>
          <p:cNvPicPr>
            <a:picLocks noChangeAspect="1"/>
          </p:cNvPicPr>
          <p:nvPr/>
        </p:nvPicPr>
        <p:blipFill>
          <a:blip r:embed="rId2"/>
          <a:srcRect l="11876" r="12116" b="-1"/>
          <a:stretch>
            <a:fillRect/>
          </a:stretch>
        </p:blipFill>
        <p:spPr>
          <a:xfrm>
            <a:off x="4387102" y="1390985"/>
            <a:ext cx="5418323" cy="3751921"/>
          </a:xfrm>
          <a:prstGeom prst="rect">
            <a:avLst/>
          </a:prstGeom>
        </p:spPr>
      </p:pic>
    </p:spTree>
    <p:extLst>
      <p:ext uri="{BB962C8B-B14F-4D97-AF65-F5344CB8AC3E}">
        <p14:creationId xmlns:p14="http://schemas.microsoft.com/office/powerpoint/2010/main" val="4056993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D0DF-20A1-D4F1-2385-7E794AB73AB9}"/>
              </a:ext>
            </a:extLst>
          </p:cNvPr>
          <p:cNvSpPr>
            <a:spLocks noGrp="1"/>
          </p:cNvSpPr>
          <p:nvPr>
            <p:ph type="title"/>
          </p:nvPr>
        </p:nvSpPr>
        <p:spPr>
          <a:xfrm>
            <a:off x="791345" y="524246"/>
            <a:ext cx="4683321" cy="2148841"/>
          </a:xfrm>
        </p:spPr>
        <p:txBody>
          <a:bodyPr anchor="t">
            <a:normAutofit/>
          </a:bodyPr>
          <a:lstStyle/>
          <a:p>
            <a:r>
              <a:rPr lang="en-US" b="1" dirty="0"/>
              <a:t>Why should we be good Stewards of our Antibiotic Use?</a:t>
            </a:r>
          </a:p>
        </p:txBody>
      </p:sp>
      <p:pic>
        <p:nvPicPr>
          <p:cNvPr id="4" name="Picture 3">
            <a:extLst>
              <a:ext uri="{FF2B5EF4-FFF2-40B4-BE49-F238E27FC236}">
                <a16:creationId xmlns:a16="http://schemas.microsoft.com/office/drawing/2014/main" id="{72D32F50-5CE0-55EC-4177-82244466A8C3}"/>
              </a:ext>
            </a:extLst>
          </p:cNvPr>
          <p:cNvPicPr>
            <a:picLocks noChangeAspect="1"/>
          </p:cNvPicPr>
          <p:nvPr/>
        </p:nvPicPr>
        <p:blipFill rotWithShape="1">
          <a:blip r:embed="rId2"/>
          <a:srcRect l="12411" r="28971" b="1"/>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A0F5A86F-4256-041A-28C7-FC4E334012F5}"/>
              </a:ext>
            </a:extLst>
          </p:cNvPr>
          <p:cNvSpPr>
            <a:spLocks noGrp="1"/>
          </p:cNvSpPr>
          <p:nvPr>
            <p:ph idx="1"/>
          </p:nvPr>
        </p:nvSpPr>
        <p:spPr>
          <a:xfrm>
            <a:off x="6797003" y="670559"/>
            <a:ext cx="5118771" cy="5445076"/>
          </a:xfrm>
        </p:spPr>
        <p:txBody>
          <a:bodyPr anchor="t">
            <a:normAutofit lnSpcReduction="10000"/>
          </a:bodyPr>
          <a:lstStyle/>
          <a:p>
            <a:pPr marL="0" indent="0">
              <a:buNone/>
            </a:pPr>
            <a:r>
              <a:rPr lang="en-US" sz="2200" dirty="0">
                <a:effectLst/>
                <a:ea typeface="Times New Roman" panose="02020603050405020304" pitchFamily="18" charset="0"/>
              </a:rPr>
              <a:t>As many as 70% of nursing home residents receive antibiotics each year and up to 75% of these antibiotics are prescribed incorrectly.</a:t>
            </a:r>
          </a:p>
          <a:p>
            <a:pPr marL="0" indent="0">
              <a:buNone/>
            </a:pPr>
            <a:endParaRPr lang="en-US" sz="2200" dirty="0">
              <a:effectLst/>
              <a:ea typeface="Times New Roman" panose="02020603050405020304" pitchFamily="18" charset="0"/>
            </a:endParaRPr>
          </a:p>
          <a:p>
            <a:pPr marL="0" indent="0">
              <a:buNone/>
            </a:pPr>
            <a:r>
              <a:rPr lang="en-US" sz="2200" dirty="0">
                <a:ea typeface="Times New Roman" panose="02020603050405020304" pitchFamily="18" charset="0"/>
              </a:rPr>
              <a:t>Antibiotic usage is not harmless: Resistance, side effects, C. Diff infections</a:t>
            </a:r>
          </a:p>
          <a:p>
            <a:pPr marL="0" indent="0">
              <a:buNone/>
            </a:pPr>
            <a:endParaRPr lang="en-US" sz="2200" dirty="0">
              <a:effectLst/>
              <a:ea typeface="Times New Roman" panose="02020603050405020304" pitchFamily="18" charset="0"/>
            </a:endParaRPr>
          </a:p>
          <a:p>
            <a:pPr marL="0" indent="0">
              <a:buNone/>
            </a:pPr>
            <a:r>
              <a:rPr lang="en-US" sz="2200" dirty="0">
                <a:effectLst/>
                <a:ea typeface="Times New Roman" panose="02020603050405020304" pitchFamily="18" charset="0"/>
              </a:rPr>
              <a:t>Recent evidence implicates a viral pathogen in at least 25% of older adults presenting with community-acquired pneumonia</a:t>
            </a:r>
          </a:p>
          <a:p>
            <a:pPr marL="0" indent="0">
              <a:buNone/>
            </a:pPr>
            <a:endParaRPr lang="en-US" sz="2200" dirty="0">
              <a:ea typeface="Times New Roman" panose="02020603050405020304" pitchFamily="18" charset="0"/>
            </a:endParaRPr>
          </a:p>
          <a:p>
            <a:pPr marL="0" indent="0">
              <a:buNone/>
            </a:pPr>
            <a:r>
              <a:rPr lang="en-US" sz="2200" b="0" dirty="0"/>
              <a:t>Widespread antibiotic use increases likelihood of infection by multidrug-resistant organisms (MDROs)</a:t>
            </a:r>
          </a:p>
          <a:p>
            <a:pPr marL="0" indent="0">
              <a:buNone/>
            </a:pPr>
            <a:endParaRPr lang="en-US" sz="2200" dirty="0">
              <a:effectLst/>
              <a:ea typeface="Times New Roman" panose="02020603050405020304" pitchFamily="18" charset="0"/>
            </a:endParaRPr>
          </a:p>
          <a:p>
            <a:pPr marL="0" indent="0">
              <a:buNone/>
            </a:pPr>
            <a:endParaRPr lang="en-US" sz="2000" dirty="0"/>
          </a:p>
        </p:txBody>
      </p:sp>
      <p:sp>
        <p:nvSpPr>
          <p:cNvPr id="5" name="TextBox 4">
            <a:extLst>
              <a:ext uri="{FF2B5EF4-FFF2-40B4-BE49-F238E27FC236}">
                <a16:creationId xmlns:a16="http://schemas.microsoft.com/office/drawing/2014/main" id="{4FF7670D-F1E3-F69C-5F30-2B6630686B38}"/>
              </a:ext>
            </a:extLst>
          </p:cNvPr>
          <p:cNvSpPr txBox="1"/>
          <p:nvPr/>
        </p:nvSpPr>
        <p:spPr>
          <a:xfrm>
            <a:off x="6655969" y="6355307"/>
            <a:ext cx="5400837" cy="430887"/>
          </a:xfrm>
          <a:prstGeom prst="rect">
            <a:avLst/>
          </a:prstGeom>
          <a:noFill/>
        </p:spPr>
        <p:txBody>
          <a:bodyPr wrap="none" rtlCol="0">
            <a:spAutoFit/>
          </a:bodyPr>
          <a:lstStyle/>
          <a:p>
            <a:r>
              <a:rPr lang="en-US" sz="1100" dirty="0">
                <a:solidFill>
                  <a:srgbClr val="000000"/>
                </a:solidFill>
                <a:effectLst/>
                <a:latin typeface="Calibri" panose="020F0502020204030204" pitchFamily="34" charset="0"/>
                <a:ea typeface="Times New Roman" panose="02020603050405020304" pitchFamily="18" charset="0"/>
              </a:rPr>
              <a:t>Jump RLP, et al. Infectious Diseases in Older Adults of Long-Term Care Facilities: Update on </a:t>
            </a:r>
          </a:p>
          <a:p>
            <a:r>
              <a:rPr lang="en-US" sz="1100" dirty="0">
                <a:solidFill>
                  <a:srgbClr val="000000"/>
                </a:solidFill>
                <a:effectLst/>
                <a:latin typeface="Calibri" panose="020F0502020204030204" pitchFamily="34" charset="0"/>
                <a:ea typeface="Times New Roman" panose="02020603050405020304" pitchFamily="18" charset="0"/>
              </a:rPr>
              <a:t>Approach to Diagnosis and  Management. J Am </a:t>
            </a:r>
            <a:r>
              <a:rPr lang="en-US" sz="1100" dirty="0" err="1">
                <a:solidFill>
                  <a:srgbClr val="000000"/>
                </a:solidFill>
                <a:effectLst/>
                <a:latin typeface="Calibri" panose="020F0502020204030204" pitchFamily="34" charset="0"/>
                <a:ea typeface="Times New Roman" panose="02020603050405020304" pitchFamily="18" charset="0"/>
              </a:rPr>
              <a:t>Geriatr</a:t>
            </a:r>
            <a:r>
              <a:rPr lang="en-US" sz="1100" dirty="0">
                <a:solidFill>
                  <a:srgbClr val="000000"/>
                </a:solidFill>
                <a:effectLst/>
                <a:latin typeface="Calibri" panose="020F0502020204030204" pitchFamily="34" charset="0"/>
                <a:ea typeface="Times New Roman" panose="02020603050405020304" pitchFamily="18" charset="0"/>
              </a:rPr>
              <a:t> Soc 2018; 66(4):789-803</a:t>
            </a:r>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512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DB55-DC6C-37CD-9283-33BF5D79E053}"/>
              </a:ext>
            </a:extLst>
          </p:cNvPr>
          <p:cNvSpPr>
            <a:spLocks noGrp="1"/>
          </p:cNvSpPr>
          <p:nvPr>
            <p:ph type="title"/>
          </p:nvPr>
        </p:nvSpPr>
        <p:spPr>
          <a:xfrm>
            <a:off x="572493" y="238539"/>
            <a:ext cx="11018520" cy="1434415"/>
          </a:xfrm>
        </p:spPr>
        <p:txBody>
          <a:bodyPr anchor="b">
            <a:normAutofit/>
          </a:bodyPr>
          <a:lstStyle/>
          <a:p>
            <a:pPr algn="ctr"/>
            <a:r>
              <a:rPr lang="en-US" sz="4600" b="1" dirty="0"/>
              <a:t>What is an Antibiotic Stewardship Program and Why do we need one?</a:t>
            </a:r>
          </a:p>
        </p:txBody>
      </p:sp>
      <p:sp>
        <p:nvSpPr>
          <p:cNvPr id="3" name="Content Placeholder 2">
            <a:extLst>
              <a:ext uri="{FF2B5EF4-FFF2-40B4-BE49-F238E27FC236}">
                <a16:creationId xmlns:a16="http://schemas.microsoft.com/office/drawing/2014/main" id="{80F65297-0FFD-DB97-835C-1B50C9D7386D}"/>
              </a:ext>
            </a:extLst>
          </p:cNvPr>
          <p:cNvSpPr>
            <a:spLocks noGrp="1"/>
          </p:cNvSpPr>
          <p:nvPr>
            <p:ph idx="1"/>
          </p:nvPr>
        </p:nvSpPr>
        <p:spPr>
          <a:xfrm>
            <a:off x="572493" y="2071316"/>
            <a:ext cx="6713552" cy="4119172"/>
          </a:xfrm>
        </p:spPr>
        <p:txBody>
          <a:bodyPr anchor="t">
            <a:normAutofit fontScale="92500"/>
          </a:bodyPr>
          <a:lstStyle/>
          <a:p>
            <a:r>
              <a:rPr lang="en-US" sz="2000" dirty="0">
                <a:latin typeface="Calibri" panose="020F0502020204030204" pitchFamily="34" charset="0"/>
                <a:ea typeface="Times New Roman" panose="02020603050405020304" pitchFamily="18" charset="0"/>
              </a:rPr>
              <a:t>An antibiotic Stewardship program</a:t>
            </a:r>
            <a:r>
              <a:rPr lang="en-US" sz="2000" dirty="0">
                <a:effectLst/>
                <a:latin typeface="Calibri" panose="020F0502020204030204" pitchFamily="34" charset="0"/>
                <a:ea typeface="Times New Roman" panose="02020603050405020304" pitchFamily="18" charset="0"/>
              </a:rPr>
              <a:t> </a:t>
            </a:r>
          </a:p>
          <a:p>
            <a:pPr lvl="1"/>
            <a:r>
              <a:rPr lang="en-US" sz="2000" dirty="0">
                <a:latin typeface="Calibri" panose="020F0502020204030204" pitchFamily="34" charset="0"/>
                <a:ea typeface="Times New Roman" panose="02020603050405020304" pitchFamily="18" charset="0"/>
              </a:rPr>
              <a:t>M</a:t>
            </a:r>
            <a:r>
              <a:rPr lang="en-US" sz="2000" dirty="0">
                <a:effectLst/>
                <a:latin typeface="Calibri" panose="020F0502020204030204" pitchFamily="34" charset="0"/>
                <a:ea typeface="Times New Roman" panose="02020603050405020304" pitchFamily="18" charset="0"/>
              </a:rPr>
              <a:t>onitors appropriate use of antibiotics</a:t>
            </a:r>
          </a:p>
          <a:p>
            <a:pPr lvl="1"/>
            <a:r>
              <a:rPr lang="en-US" sz="2000" dirty="0">
                <a:latin typeface="Calibri" panose="020F0502020204030204" pitchFamily="34" charset="0"/>
                <a:ea typeface="Times New Roman" panose="02020603050405020304" pitchFamily="18" charset="0"/>
              </a:rPr>
              <a:t>Ensures providers are using the </a:t>
            </a:r>
            <a:r>
              <a:rPr lang="en-US" sz="2000" b="1" dirty="0">
                <a:latin typeface="Calibri" panose="020F0502020204030204" pitchFamily="34" charset="0"/>
                <a:ea typeface="Times New Roman" panose="02020603050405020304" pitchFamily="18" charset="0"/>
              </a:rPr>
              <a:t>right</a:t>
            </a:r>
            <a:r>
              <a:rPr lang="en-US" sz="2000" dirty="0">
                <a:latin typeface="Calibri" panose="020F0502020204030204" pitchFamily="34" charset="0"/>
                <a:ea typeface="Times New Roman" panose="02020603050405020304" pitchFamily="18" charset="0"/>
              </a:rPr>
              <a:t> antibiotic, at the </a:t>
            </a:r>
            <a:r>
              <a:rPr lang="en-US" sz="2000" b="1" dirty="0">
                <a:latin typeface="Calibri" panose="020F0502020204030204" pitchFamily="34" charset="0"/>
                <a:ea typeface="Times New Roman" panose="02020603050405020304" pitchFamily="18" charset="0"/>
              </a:rPr>
              <a:t>right</a:t>
            </a:r>
            <a:r>
              <a:rPr lang="en-US" sz="2000" dirty="0">
                <a:latin typeface="Calibri" panose="020F0502020204030204" pitchFamily="34" charset="0"/>
                <a:ea typeface="Times New Roman" panose="02020603050405020304" pitchFamily="18" charset="0"/>
              </a:rPr>
              <a:t> dose for the </a:t>
            </a:r>
            <a:r>
              <a:rPr lang="en-US" sz="2000" b="1" dirty="0">
                <a:latin typeface="Calibri" panose="020F0502020204030204" pitchFamily="34" charset="0"/>
                <a:ea typeface="Times New Roman" panose="02020603050405020304" pitchFamily="18" charset="0"/>
              </a:rPr>
              <a:t>right </a:t>
            </a:r>
            <a:r>
              <a:rPr lang="en-US" sz="2000" dirty="0">
                <a:latin typeface="Calibri" panose="020F0502020204030204" pitchFamily="34" charset="0"/>
                <a:ea typeface="Times New Roman" panose="02020603050405020304" pitchFamily="18" charset="0"/>
              </a:rPr>
              <a:t>duration</a:t>
            </a:r>
          </a:p>
          <a:p>
            <a:pPr lvl="1"/>
            <a:r>
              <a:rPr lang="en-US" sz="2000" dirty="0">
                <a:effectLst/>
                <a:latin typeface="Calibri" panose="020F0502020204030204" pitchFamily="34" charset="0"/>
                <a:ea typeface="Times New Roman" panose="02020603050405020304" pitchFamily="18" charset="0"/>
              </a:rPr>
              <a:t>Monitors ADRs (Adverse Drug Reactions)</a:t>
            </a:r>
          </a:p>
          <a:p>
            <a:pPr lvl="1"/>
            <a:endParaRPr lang="en-US" sz="2000" dirty="0">
              <a:latin typeface="Calibri" panose="020F0502020204030204" pitchFamily="34" charset="0"/>
              <a:ea typeface="Times New Roman" panose="02020603050405020304" pitchFamily="18" charset="0"/>
            </a:endParaRPr>
          </a:p>
          <a:p>
            <a:r>
              <a:rPr lang="en-US" sz="2000" dirty="0">
                <a:effectLst/>
                <a:latin typeface="Calibri" panose="020F0502020204030204" pitchFamily="34" charset="0"/>
                <a:ea typeface="Times New Roman" panose="02020603050405020304" pitchFamily="18" charset="0"/>
              </a:rPr>
              <a:t>How does this program help us?</a:t>
            </a:r>
            <a:endParaRPr lang="en-US" sz="2000" dirty="0">
              <a:effectLst/>
              <a:latin typeface="Times New Roman" panose="02020603050405020304" pitchFamily="18" charset="0"/>
              <a:ea typeface="Times New Roman" panose="02020603050405020304" pitchFamily="18" charset="0"/>
            </a:endParaRPr>
          </a:p>
          <a:p>
            <a:pPr lvl="1"/>
            <a:r>
              <a:rPr lang="en-US" sz="2000" dirty="0"/>
              <a:t>Provides us with education: when to test for an infection</a:t>
            </a:r>
          </a:p>
          <a:p>
            <a:pPr lvl="1"/>
            <a:r>
              <a:rPr lang="en-US" sz="2000" dirty="0"/>
              <a:t>Provides tools to guide treatment and duration  </a:t>
            </a:r>
          </a:p>
          <a:p>
            <a:pPr lvl="1"/>
            <a:r>
              <a:rPr lang="en-US" sz="2000" dirty="0"/>
              <a:t>Can share antibiotic resistance data and local antibiograms</a:t>
            </a:r>
          </a:p>
          <a:p>
            <a:pPr lvl="1"/>
            <a:r>
              <a:rPr lang="en-US" sz="2000" dirty="0"/>
              <a:t>Antibiotic audits and feedback on testing and utilization</a:t>
            </a:r>
          </a:p>
        </p:txBody>
      </p:sp>
      <p:pic>
        <p:nvPicPr>
          <p:cNvPr id="4" name="Picture 3" descr="A stethoscope and a notepad with a note on it&#10;&#10;Description automatically generated">
            <a:extLst>
              <a:ext uri="{FF2B5EF4-FFF2-40B4-BE49-F238E27FC236}">
                <a16:creationId xmlns:a16="http://schemas.microsoft.com/office/drawing/2014/main" id="{D653EAE0-DE3D-C840-4128-F594BC9C7CB5}"/>
              </a:ext>
            </a:extLst>
          </p:cNvPr>
          <p:cNvPicPr>
            <a:picLocks noChangeAspect="1"/>
          </p:cNvPicPr>
          <p:nvPr/>
        </p:nvPicPr>
        <p:blipFill rotWithShape="1">
          <a:blip r:embed="rId2"/>
          <a:srcRect l="17856" r="28089"/>
          <a:stretch/>
        </p:blipFill>
        <p:spPr>
          <a:xfrm>
            <a:off x="7675658" y="2093976"/>
            <a:ext cx="3941064" cy="4096512"/>
          </a:xfrm>
          <a:prstGeom prst="rect">
            <a:avLst/>
          </a:prstGeom>
        </p:spPr>
      </p:pic>
    </p:spTree>
    <p:extLst>
      <p:ext uri="{BB962C8B-B14F-4D97-AF65-F5344CB8AC3E}">
        <p14:creationId xmlns:p14="http://schemas.microsoft.com/office/powerpoint/2010/main" val="384530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BC3C-2688-CE4D-CBE9-DF0006212BC0}"/>
              </a:ext>
            </a:extLst>
          </p:cNvPr>
          <p:cNvSpPr>
            <a:spLocks noGrp="1"/>
          </p:cNvSpPr>
          <p:nvPr>
            <p:ph type="title"/>
          </p:nvPr>
        </p:nvSpPr>
        <p:spPr>
          <a:xfrm>
            <a:off x="795528" y="386930"/>
            <a:ext cx="10141799" cy="1300554"/>
          </a:xfrm>
        </p:spPr>
        <p:txBody>
          <a:bodyPr anchor="b">
            <a:normAutofit/>
          </a:bodyPr>
          <a:lstStyle/>
          <a:p>
            <a:pPr algn="ctr"/>
            <a:r>
              <a:rPr lang="en-US" sz="5400" dirty="0"/>
              <a:t>Antibiotic Stewardship Pearls</a:t>
            </a:r>
          </a:p>
        </p:txBody>
      </p:sp>
      <p:pic>
        <p:nvPicPr>
          <p:cNvPr id="4" name="Picture 3">
            <a:extLst>
              <a:ext uri="{FF2B5EF4-FFF2-40B4-BE49-F238E27FC236}">
                <a16:creationId xmlns:a16="http://schemas.microsoft.com/office/drawing/2014/main" id="{58F9B19C-1134-D3A5-1264-8356D069C851}"/>
              </a:ext>
            </a:extLst>
          </p:cNvPr>
          <p:cNvPicPr>
            <a:picLocks noChangeAspect="1"/>
          </p:cNvPicPr>
          <p:nvPr/>
        </p:nvPicPr>
        <p:blipFill>
          <a:blip r:embed="rId2"/>
          <a:stretch>
            <a:fillRect/>
          </a:stretch>
        </p:blipFill>
        <p:spPr>
          <a:xfrm>
            <a:off x="192382" y="3133471"/>
            <a:ext cx="4479979" cy="1887972"/>
          </a:xfrm>
          <a:prstGeom prst="rect">
            <a:avLst/>
          </a:prstGeom>
        </p:spPr>
      </p:pic>
      <p:sp>
        <p:nvSpPr>
          <p:cNvPr id="3" name="Content Placeholder 2">
            <a:extLst>
              <a:ext uri="{FF2B5EF4-FFF2-40B4-BE49-F238E27FC236}">
                <a16:creationId xmlns:a16="http://schemas.microsoft.com/office/drawing/2014/main" id="{1C295E6A-1C7F-288B-40B6-F8267B81E4E0}"/>
              </a:ext>
            </a:extLst>
          </p:cNvPr>
          <p:cNvSpPr>
            <a:spLocks noGrp="1"/>
          </p:cNvSpPr>
          <p:nvPr>
            <p:ph idx="1"/>
          </p:nvPr>
        </p:nvSpPr>
        <p:spPr>
          <a:xfrm>
            <a:off x="5129561" y="2203078"/>
            <a:ext cx="6253801" cy="4267991"/>
          </a:xfrm>
        </p:spPr>
        <p:txBody>
          <a:bodyPr anchor="ctr">
            <a:normAutofit/>
          </a:bodyPr>
          <a:lstStyle/>
          <a:p>
            <a:pPr marL="0" indent="0">
              <a:buNone/>
            </a:pPr>
            <a:r>
              <a:rPr lang="en-US" sz="2000" dirty="0">
                <a:effectLst/>
                <a:latin typeface="Calibri" panose="020F0502020204030204" pitchFamily="34" charset="0"/>
                <a:ea typeface="Times New Roman" panose="02020603050405020304" pitchFamily="18" charset="0"/>
              </a:rPr>
              <a:t>Infections  </a:t>
            </a:r>
          </a:p>
          <a:p>
            <a:pPr marL="285750" indent="-285750">
              <a:buFont typeface="+mj-lt"/>
              <a:buAutoNum type="alphaLcPeriod"/>
            </a:pPr>
            <a:r>
              <a:rPr lang="en-US" sz="2000" dirty="0">
                <a:effectLst/>
                <a:latin typeface="Calibri" panose="020F0502020204030204" pitchFamily="34" charset="0"/>
                <a:ea typeface="Times New Roman" panose="02020603050405020304" pitchFamily="18" charset="0"/>
              </a:rPr>
              <a:t>Have symptoms that are new or acutely worse. </a:t>
            </a:r>
            <a:endParaRPr lang="en-US" sz="2000" dirty="0">
              <a:effectLst/>
              <a:latin typeface="Times New Roman" panose="02020603050405020304" pitchFamily="18" charset="0"/>
              <a:ea typeface="Times New Roman" panose="02020603050405020304" pitchFamily="18" charset="0"/>
            </a:endParaRPr>
          </a:p>
          <a:p>
            <a:pPr marL="285750" indent="-285750">
              <a:buFont typeface="+mj-lt"/>
              <a:buAutoNum type="alphaLcPeriod"/>
            </a:pPr>
            <a:r>
              <a:rPr lang="en-US" sz="2000" dirty="0">
                <a:latin typeface="Calibri" panose="020F0502020204030204" pitchFamily="34" charset="0"/>
                <a:ea typeface="Times New Roman" panose="02020603050405020304" pitchFamily="18" charset="0"/>
              </a:rPr>
              <a:t>Have A</a:t>
            </a:r>
            <a:r>
              <a:rPr lang="en-US" sz="2000" dirty="0">
                <a:effectLst/>
                <a:latin typeface="Calibri" panose="020F0502020204030204" pitchFamily="34" charset="0"/>
                <a:ea typeface="Times New Roman" panose="02020603050405020304" pitchFamily="18" charset="0"/>
              </a:rPr>
              <a:t>lternative noninfectious causes of signs and symptoms (</a:t>
            </a:r>
            <a:r>
              <a:rPr lang="en-US" sz="2000" dirty="0" err="1">
                <a:effectLst/>
                <a:latin typeface="Calibri" panose="020F0502020204030204" pitchFamily="34" charset="0"/>
                <a:ea typeface="Times New Roman" panose="02020603050405020304" pitchFamily="18" charset="0"/>
              </a:rPr>
              <a:t>eg</a:t>
            </a:r>
            <a:r>
              <a:rPr lang="en-US" sz="2000" dirty="0">
                <a:effectLst/>
                <a:latin typeface="Calibri" panose="020F0502020204030204" pitchFamily="34" charset="0"/>
                <a:ea typeface="Times New Roman" panose="02020603050405020304" pitchFamily="18" charset="0"/>
              </a:rPr>
              <a:t>, dehydration, medications) considered and evaluated before an event is deemed an infection.</a:t>
            </a:r>
            <a:endParaRPr lang="en-US" sz="2000" dirty="0">
              <a:effectLst/>
              <a:latin typeface="Times New Roman" panose="02020603050405020304" pitchFamily="18" charset="0"/>
              <a:ea typeface="Times New Roman" panose="02020603050405020304" pitchFamily="18" charset="0"/>
            </a:endParaRPr>
          </a:p>
          <a:p>
            <a:pPr marL="285750" indent="-285750">
              <a:spcBef>
                <a:spcPts val="500"/>
              </a:spcBef>
              <a:spcAft>
                <a:spcPts val="1200"/>
              </a:spcAft>
              <a:buFont typeface="+mj-lt"/>
              <a:buAutoNum type="alphaLcPeriod"/>
            </a:pPr>
            <a:r>
              <a:rPr lang="en-US" sz="2000" dirty="0">
                <a:latin typeface="Calibri" panose="020F0502020204030204" pitchFamily="34" charset="0"/>
                <a:ea typeface="Times New Roman" panose="02020603050405020304" pitchFamily="18" charset="0"/>
              </a:rPr>
              <a:t>S</a:t>
            </a:r>
            <a:r>
              <a:rPr lang="en-US" sz="2000" dirty="0">
                <a:effectLst/>
                <a:latin typeface="Calibri" panose="020F0502020204030204" pitchFamily="34" charset="0"/>
                <a:ea typeface="Times New Roman" panose="02020603050405020304" pitchFamily="18" charset="0"/>
              </a:rPr>
              <a:t>hould not be based on a single piece of evidence but should always consider the clinical presentation and any microbiologic or radiologic information that is available. </a:t>
            </a:r>
          </a:p>
          <a:p>
            <a:pPr marL="285750" indent="-285750">
              <a:spcBef>
                <a:spcPts val="500"/>
              </a:spcBef>
              <a:spcAft>
                <a:spcPts val="1200"/>
              </a:spcAft>
              <a:buFont typeface="+mj-lt"/>
              <a:buAutoNum type="alphaLcPeriod"/>
            </a:pPr>
            <a:r>
              <a:rPr lang="en-US" sz="2000" dirty="0">
                <a:latin typeface="Calibri" panose="020F0502020204030204" pitchFamily="34" charset="0"/>
                <a:ea typeface="Times New Roman" panose="02020603050405020304" pitchFamily="18" charset="0"/>
              </a:rPr>
              <a:t>Always use antibiotics that are adjusted for renal function and check for interactions with other medications</a:t>
            </a:r>
            <a:endParaRPr lang="en-US" sz="2000" dirty="0">
              <a:effectLst/>
              <a:latin typeface="Times New Roman" panose="02020603050405020304" pitchFamily="18" charset="0"/>
              <a:ea typeface="Times New Roman" panose="02020603050405020304" pitchFamily="18" charset="0"/>
            </a:endParaRPr>
          </a:p>
          <a:p>
            <a:pPr marL="0" indent="0">
              <a:buNone/>
            </a:pPr>
            <a:endParaRPr lang="en-US" sz="1700" dirty="0"/>
          </a:p>
        </p:txBody>
      </p:sp>
    </p:spTree>
    <p:extLst>
      <p:ext uri="{BB962C8B-B14F-4D97-AF65-F5344CB8AC3E}">
        <p14:creationId xmlns:p14="http://schemas.microsoft.com/office/powerpoint/2010/main" val="3430073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D83EDE-572C-8E7E-95B7-6746D51F6E90}"/>
              </a:ext>
            </a:extLst>
          </p:cNvPr>
          <p:cNvPicPr>
            <a:picLocks noChangeAspect="1"/>
          </p:cNvPicPr>
          <p:nvPr/>
        </p:nvPicPr>
        <p:blipFill rotWithShape="1">
          <a:blip r:embed="rId2"/>
          <a:srcRect l="1487" r="1" b="1"/>
          <a:stretch/>
        </p:blipFill>
        <p:spPr>
          <a:xfrm>
            <a:off x="-1" y="-2"/>
            <a:ext cx="5410198" cy="6858002"/>
          </a:xfrm>
          <a:prstGeom prst="rect">
            <a:avLst/>
          </a:prstGeom>
        </p:spPr>
      </p:pic>
      <p:sp>
        <p:nvSpPr>
          <p:cNvPr id="2" name="Title 1">
            <a:extLst>
              <a:ext uri="{FF2B5EF4-FFF2-40B4-BE49-F238E27FC236}">
                <a16:creationId xmlns:a16="http://schemas.microsoft.com/office/drawing/2014/main" id="{6470F020-AC4D-9A76-B9C5-367D02429055}"/>
              </a:ext>
            </a:extLst>
          </p:cNvPr>
          <p:cNvSpPr>
            <a:spLocks noGrp="1"/>
          </p:cNvSpPr>
          <p:nvPr>
            <p:ph type="title"/>
          </p:nvPr>
        </p:nvSpPr>
        <p:spPr>
          <a:xfrm>
            <a:off x="6115317" y="405685"/>
            <a:ext cx="5464968" cy="1559301"/>
          </a:xfrm>
        </p:spPr>
        <p:txBody>
          <a:bodyPr>
            <a:normAutofit fontScale="90000"/>
          </a:bodyPr>
          <a:lstStyle/>
          <a:p>
            <a:r>
              <a:rPr lang="en-US" sz="4000" b="1" dirty="0"/>
              <a:t>Why are our Patients so vulnerable to infections?</a:t>
            </a:r>
          </a:p>
        </p:txBody>
      </p:sp>
      <p:sp>
        <p:nvSpPr>
          <p:cNvPr id="3" name="Content Placeholder 2">
            <a:extLst>
              <a:ext uri="{FF2B5EF4-FFF2-40B4-BE49-F238E27FC236}">
                <a16:creationId xmlns:a16="http://schemas.microsoft.com/office/drawing/2014/main" id="{1CA9C179-9C07-01DC-2D34-B9C856540F00}"/>
              </a:ext>
            </a:extLst>
          </p:cNvPr>
          <p:cNvSpPr>
            <a:spLocks noGrp="1"/>
          </p:cNvSpPr>
          <p:nvPr>
            <p:ph idx="1"/>
          </p:nvPr>
        </p:nvSpPr>
        <p:spPr>
          <a:xfrm>
            <a:off x="5872164" y="2543175"/>
            <a:ext cx="6086474" cy="4100513"/>
          </a:xfrm>
        </p:spPr>
        <p:txBody>
          <a:bodyPr anchor="ctr">
            <a:normAutofit/>
          </a:bodyPr>
          <a:lstStyle/>
          <a:p>
            <a:pPr marL="469900" lvl="1" indent="-355600" eaLnBrk="1" hangingPunct="1">
              <a:spcBef>
                <a:spcPts val="2400"/>
              </a:spcBef>
              <a:buFont typeface="Arial" pitchFamily="34" charset="0"/>
              <a:buChar char="•"/>
            </a:pPr>
            <a:r>
              <a:rPr lang="en-US" sz="2000" b="0" dirty="0"/>
              <a:t>Immune response declines with age, a phenomenon known as </a:t>
            </a:r>
            <a:r>
              <a:rPr lang="en-US" sz="2000" b="1" i="1" dirty="0" err="1"/>
              <a:t>immunosenescence</a:t>
            </a:r>
            <a:endParaRPr lang="en-US" sz="2000" b="1" i="1" dirty="0"/>
          </a:p>
          <a:p>
            <a:pPr marL="469900" lvl="1" indent="-355600" eaLnBrk="1" hangingPunct="1">
              <a:spcBef>
                <a:spcPts val="2400"/>
              </a:spcBef>
              <a:buFont typeface="Arial" pitchFamily="34" charset="0"/>
              <a:buChar char="•"/>
            </a:pPr>
            <a:r>
              <a:rPr lang="en-US" sz="2000" dirty="0"/>
              <a:t>Changes include:</a:t>
            </a:r>
          </a:p>
          <a:p>
            <a:pPr marL="927100" lvl="2" indent="-355600">
              <a:spcBef>
                <a:spcPts val="2400"/>
              </a:spcBef>
              <a:buFont typeface="Wingdings" pitchFamily="2" charset="2"/>
              <a:buChar char="Ø"/>
            </a:pPr>
            <a:r>
              <a:rPr lang="en-US" dirty="0"/>
              <a:t>Thymic involution -&gt; depressed T-cell function</a:t>
            </a:r>
          </a:p>
          <a:p>
            <a:pPr marL="927100" lvl="2" indent="-355600">
              <a:spcBef>
                <a:spcPts val="2400"/>
              </a:spcBef>
              <a:buFont typeface="Wingdings" pitchFamily="2" charset="2"/>
              <a:buChar char="Ø"/>
            </a:pPr>
            <a:r>
              <a:rPr lang="en-US" dirty="0"/>
              <a:t>B cells may produce antibodies with lower affinity -&gt; weakened immunogenicity of vaccines</a:t>
            </a:r>
          </a:p>
          <a:p>
            <a:pPr marL="927100" lvl="2" indent="-355600">
              <a:spcBef>
                <a:spcPts val="2400"/>
              </a:spcBef>
              <a:buFont typeface="Wingdings" pitchFamily="2" charset="2"/>
              <a:buChar char="Ø"/>
            </a:pPr>
            <a:r>
              <a:rPr lang="en-US" dirty="0"/>
              <a:t>Decreased macrophage activity -&gt; infections may have a longer course</a:t>
            </a:r>
          </a:p>
          <a:p>
            <a:endParaRPr lang="en-US" sz="1700" dirty="0"/>
          </a:p>
        </p:txBody>
      </p:sp>
      <p:sp>
        <p:nvSpPr>
          <p:cNvPr id="6" name="TextBox 5">
            <a:extLst>
              <a:ext uri="{FF2B5EF4-FFF2-40B4-BE49-F238E27FC236}">
                <a16:creationId xmlns:a16="http://schemas.microsoft.com/office/drawing/2014/main" id="{4CABC465-5573-EEBC-3356-22E504689F4C}"/>
              </a:ext>
            </a:extLst>
          </p:cNvPr>
          <p:cNvSpPr txBox="1"/>
          <p:nvPr/>
        </p:nvSpPr>
        <p:spPr>
          <a:xfrm>
            <a:off x="7487170" y="6489234"/>
            <a:ext cx="3214341" cy="261610"/>
          </a:xfrm>
          <a:prstGeom prst="rect">
            <a:avLst/>
          </a:prstGeom>
          <a:noFill/>
        </p:spPr>
        <p:txBody>
          <a:bodyPr wrap="none" rtlCol="0">
            <a:spAutoFit/>
          </a:bodyPr>
          <a:lstStyle/>
          <a:p>
            <a:pPr>
              <a:spcAft>
                <a:spcPts val="600"/>
              </a:spcAft>
            </a:pPr>
            <a:r>
              <a:rPr lang="en-US" sz="1100" dirty="0"/>
              <a:t>GRS Teaching slides, American Geriatric Society 2021</a:t>
            </a:r>
          </a:p>
        </p:txBody>
      </p:sp>
    </p:spTree>
    <p:extLst>
      <p:ext uri="{BB962C8B-B14F-4D97-AF65-F5344CB8AC3E}">
        <p14:creationId xmlns:p14="http://schemas.microsoft.com/office/powerpoint/2010/main" val="2815360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141F-2790-222C-F347-3ED2AD15F769}"/>
              </a:ext>
            </a:extLst>
          </p:cNvPr>
          <p:cNvSpPr>
            <a:spLocks noGrp="1"/>
          </p:cNvSpPr>
          <p:nvPr>
            <p:ph type="title"/>
          </p:nvPr>
        </p:nvSpPr>
        <p:spPr>
          <a:xfrm>
            <a:off x="196770" y="741392"/>
            <a:ext cx="6361193" cy="1015972"/>
          </a:xfrm>
        </p:spPr>
        <p:txBody>
          <a:bodyPr anchor="b">
            <a:normAutofit/>
          </a:bodyPr>
          <a:lstStyle/>
          <a:p>
            <a:pPr algn="ctr"/>
            <a:r>
              <a:rPr lang="en-US" sz="3200" b="1" dirty="0"/>
              <a:t>Why are our Patients so vulnerable to infections?</a:t>
            </a:r>
          </a:p>
        </p:txBody>
      </p:sp>
      <p:sp>
        <p:nvSpPr>
          <p:cNvPr id="3" name="Content Placeholder 2">
            <a:extLst>
              <a:ext uri="{FF2B5EF4-FFF2-40B4-BE49-F238E27FC236}">
                <a16:creationId xmlns:a16="http://schemas.microsoft.com/office/drawing/2014/main" id="{310749A5-4817-9971-AE0D-D2600EA75E4D}"/>
              </a:ext>
            </a:extLst>
          </p:cNvPr>
          <p:cNvSpPr>
            <a:spLocks noGrp="1"/>
          </p:cNvSpPr>
          <p:nvPr>
            <p:ph idx="1"/>
          </p:nvPr>
        </p:nvSpPr>
        <p:spPr>
          <a:xfrm>
            <a:off x="876692" y="2230244"/>
            <a:ext cx="5219307" cy="3751064"/>
          </a:xfrm>
        </p:spPr>
        <p:txBody>
          <a:bodyPr anchor="t">
            <a:normAutofit fontScale="92500"/>
          </a:bodyPr>
          <a:lstStyle/>
          <a:p>
            <a:pPr marL="0" indent="0">
              <a:buNone/>
            </a:pPr>
            <a:r>
              <a:rPr lang="en-US" sz="2400" dirty="0"/>
              <a:t>Aging impacts host Resistance factors and Leads to increased risk of infection </a:t>
            </a:r>
          </a:p>
          <a:p>
            <a:pPr lvl="1"/>
            <a:r>
              <a:rPr lang="en-US" dirty="0"/>
              <a:t>Poor skin integrity </a:t>
            </a:r>
            <a:r>
              <a:rPr lang="en-US" dirty="0">
                <a:sym typeface="Wingdings" pitchFamily="2" charset="2"/>
              </a:rPr>
              <a:t>predisposition to skin and soft tissue infection </a:t>
            </a:r>
          </a:p>
          <a:p>
            <a:pPr lvl="1"/>
            <a:r>
              <a:rPr lang="en-US" dirty="0">
                <a:sym typeface="Wingdings" pitchFamily="2" charset="2"/>
              </a:rPr>
              <a:t>Impaired cough or gag reflex  increased risk of pneumonia </a:t>
            </a:r>
          </a:p>
          <a:p>
            <a:pPr lvl="1"/>
            <a:r>
              <a:rPr lang="en-US" dirty="0">
                <a:sym typeface="Wingdings" pitchFamily="2" charset="2"/>
              </a:rPr>
              <a:t>Increased gastric pH and decreased GI motility  predisposition to diarrheal illnesses </a:t>
            </a:r>
            <a:endParaRPr lang="en-US" dirty="0"/>
          </a:p>
          <a:p>
            <a:pPr lvl="1"/>
            <a:endParaRPr lang="en-US" sz="2000" dirty="0"/>
          </a:p>
        </p:txBody>
      </p:sp>
      <p:pic>
        <p:nvPicPr>
          <p:cNvPr id="5" name="Picture 4">
            <a:extLst>
              <a:ext uri="{FF2B5EF4-FFF2-40B4-BE49-F238E27FC236}">
                <a16:creationId xmlns:a16="http://schemas.microsoft.com/office/drawing/2014/main" id="{AC027873-D2F1-615B-766D-3B25AC53770E}"/>
              </a:ext>
            </a:extLst>
          </p:cNvPr>
          <p:cNvPicPr>
            <a:picLocks noChangeAspect="1"/>
          </p:cNvPicPr>
          <p:nvPr/>
        </p:nvPicPr>
        <p:blipFill rotWithShape="1">
          <a:blip r:embed="rId2"/>
          <a:srcRect l="38779" r="10524" b="1"/>
          <a:stretch/>
        </p:blipFill>
        <p:spPr>
          <a:xfrm>
            <a:off x="7015163" y="877413"/>
            <a:ext cx="4300543" cy="5043096"/>
          </a:xfrm>
          <a:prstGeom prst="rect">
            <a:avLst/>
          </a:prstGeom>
        </p:spPr>
      </p:pic>
      <p:sp>
        <p:nvSpPr>
          <p:cNvPr id="4" name="TextBox 3">
            <a:extLst>
              <a:ext uri="{FF2B5EF4-FFF2-40B4-BE49-F238E27FC236}">
                <a16:creationId xmlns:a16="http://schemas.microsoft.com/office/drawing/2014/main" id="{6BAA5B91-02F2-A440-783F-934F19CDF7AD}"/>
              </a:ext>
            </a:extLst>
          </p:cNvPr>
          <p:cNvSpPr txBox="1"/>
          <p:nvPr/>
        </p:nvSpPr>
        <p:spPr>
          <a:xfrm>
            <a:off x="4081665" y="6239500"/>
            <a:ext cx="4028667" cy="307777"/>
          </a:xfrm>
          <a:prstGeom prst="rect">
            <a:avLst/>
          </a:prstGeom>
          <a:noFill/>
        </p:spPr>
        <p:txBody>
          <a:bodyPr wrap="none" rtlCol="0">
            <a:spAutoFit/>
          </a:bodyPr>
          <a:lstStyle/>
          <a:p>
            <a:pPr>
              <a:spcAft>
                <a:spcPts val="600"/>
              </a:spcAft>
            </a:pPr>
            <a:r>
              <a:rPr lang="en-US" sz="1400" dirty="0"/>
              <a:t>GRS Teaching slides, American Geriatric Society 2021</a:t>
            </a:r>
          </a:p>
        </p:txBody>
      </p:sp>
    </p:spTree>
    <p:extLst>
      <p:ext uri="{BB962C8B-B14F-4D97-AF65-F5344CB8AC3E}">
        <p14:creationId xmlns:p14="http://schemas.microsoft.com/office/powerpoint/2010/main" val="411706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F9741-7909-7B0E-A439-C0E493D2EC1F}"/>
              </a:ext>
            </a:extLst>
          </p:cNvPr>
          <p:cNvSpPr>
            <a:spLocks noGrp="1"/>
          </p:cNvSpPr>
          <p:nvPr>
            <p:ph type="title"/>
          </p:nvPr>
        </p:nvSpPr>
        <p:spPr>
          <a:xfrm>
            <a:off x="6106390" y="759126"/>
            <a:ext cx="4596245" cy="1426457"/>
          </a:xfrm>
        </p:spPr>
        <p:txBody>
          <a:bodyPr anchor="ctr">
            <a:normAutofit/>
          </a:bodyPr>
          <a:lstStyle/>
          <a:p>
            <a:r>
              <a:rPr lang="en-US" dirty="0"/>
              <a:t>However……</a:t>
            </a:r>
          </a:p>
        </p:txBody>
      </p:sp>
      <p:pic>
        <p:nvPicPr>
          <p:cNvPr id="8" name="Picture 7">
            <a:extLst>
              <a:ext uri="{FF2B5EF4-FFF2-40B4-BE49-F238E27FC236}">
                <a16:creationId xmlns:a16="http://schemas.microsoft.com/office/drawing/2014/main" id="{88E25863-D982-4DE3-F075-94A19CD670D5}"/>
              </a:ext>
            </a:extLst>
          </p:cNvPr>
          <p:cNvPicPr>
            <a:picLocks noChangeAspect="1"/>
          </p:cNvPicPr>
          <p:nvPr/>
        </p:nvPicPr>
        <p:blipFill>
          <a:blip r:embed="rId2"/>
          <a:stretch>
            <a:fillRect/>
          </a:stretch>
        </p:blipFill>
        <p:spPr>
          <a:xfrm>
            <a:off x="-81023" y="1359100"/>
            <a:ext cx="5898227" cy="4567137"/>
          </a:xfrm>
          <a:prstGeom prst="rect">
            <a:avLst/>
          </a:prstGeom>
        </p:spPr>
      </p:pic>
      <p:sp>
        <p:nvSpPr>
          <p:cNvPr id="3" name="Content Placeholder 2">
            <a:extLst>
              <a:ext uri="{FF2B5EF4-FFF2-40B4-BE49-F238E27FC236}">
                <a16:creationId xmlns:a16="http://schemas.microsoft.com/office/drawing/2014/main" id="{4B90F819-310F-EF37-4BFB-B38381491F7B}"/>
              </a:ext>
            </a:extLst>
          </p:cNvPr>
          <p:cNvSpPr>
            <a:spLocks noGrp="1"/>
          </p:cNvSpPr>
          <p:nvPr>
            <p:ph idx="1"/>
          </p:nvPr>
        </p:nvSpPr>
        <p:spPr>
          <a:xfrm>
            <a:off x="5699386" y="2025570"/>
            <a:ext cx="5003249" cy="4214510"/>
          </a:xfrm>
        </p:spPr>
        <p:txBody>
          <a:bodyPr anchor="ctr">
            <a:normAutofit/>
          </a:bodyPr>
          <a:lstStyle/>
          <a:p>
            <a:pPr marL="571500" lvl="1" indent="-457200" eaLnBrk="1" hangingPunct="1">
              <a:spcBef>
                <a:spcPct val="80000"/>
              </a:spcBef>
              <a:spcAft>
                <a:spcPct val="50000"/>
              </a:spcAft>
              <a:buFont typeface="Arial" pitchFamily="34" charset="0"/>
              <a:buChar char="•"/>
            </a:pPr>
            <a:r>
              <a:rPr lang="en-US" sz="2000" b="1" dirty="0"/>
              <a:t>The impact of comorbidities </a:t>
            </a:r>
            <a:r>
              <a:rPr lang="en-US" sz="2000" b="0" dirty="0"/>
              <a:t>on  immune function and host resistance is greater than the impact of age itself</a:t>
            </a:r>
          </a:p>
          <a:p>
            <a:pPr marL="1028700" lvl="2" indent="-457200">
              <a:spcBef>
                <a:spcPct val="80000"/>
              </a:spcBef>
              <a:spcAft>
                <a:spcPct val="50000"/>
              </a:spcAft>
              <a:buFont typeface="Wingdings" pitchFamily="2" charset="2"/>
              <a:buChar char="Ø"/>
            </a:pPr>
            <a:r>
              <a:rPr lang="en-US" b="0" i="1" dirty="0"/>
              <a:t>Diabetes, chronic kidney disease, heart failure, chronic edema due to venous insufficiency, COPD and stroke are all examples of illnesses that increase infection risk</a:t>
            </a:r>
          </a:p>
          <a:p>
            <a:pPr marL="0" indent="0">
              <a:buNone/>
            </a:pPr>
            <a:endParaRPr lang="en-US" sz="2000" dirty="0"/>
          </a:p>
        </p:txBody>
      </p:sp>
      <p:sp>
        <p:nvSpPr>
          <p:cNvPr id="6" name="TextBox 5">
            <a:extLst>
              <a:ext uri="{FF2B5EF4-FFF2-40B4-BE49-F238E27FC236}">
                <a16:creationId xmlns:a16="http://schemas.microsoft.com/office/drawing/2014/main" id="{C436BEFB-7173-8454-ECDC-83081A6F9C64}"/>
              </a:ext>
            </a:extLst>
          </p:cNvPr>
          <p:cNvSpPr txBox="1"/>
          <p:nvPr/>
        </p:nvSpPr>
        <p:spPr>
          <a:xfrm>
            <a:off x="7015332" y="6296340"/>
            <a:ext cx="3480440" cy="276999"/>
          </a:xfrm>
          <a:prstGeom prst="rect">
            <a:avLst/>
          </a:prstGeom>
          <a:noFill/>
        </p:spPr>
        <p:txBody>
          <a:bodyPr wrap="none" rtlCol="0">
            <a:spAutoFit/>
          </a:bodyPr>
          <a:lstStyle/>
          <a:p>
            <a:pPr>
              <a:spcAft>
                <a:spcPts val="600"/>
              </a:spcAft>
            </a:pPr>
            <a:r>
              <a:rPr lang="en-US" sz="1200" dirty="0"/>
              <a:t>GRS Teaching slides, American Geriatric Society 2021</a:t>
            </a:r>
          </a:p>
        </p:txBody>
      </p:sp>
    </p:spTree>
    <p:extLst>
      <p:ext uri="{BB962C8B-B14F-4D97-AF65-F5344CB8AC3E}">
        <p14:creationId xmlns:p14="http://schemas.microsoft.com/office/powerpoint/2010/main" val="195571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DA138-0301-2BD0-8FC0-9AAB9BC7AA20}"/>
              </a:ext>
            </a:extLst>
          </p:cNvPr>
          <p:cNvSpPr>
            <a:spLocks noGrp="1"/>
          </p:cNvSpPr>
          <p:nvPr>
            <p:ph type="title"/>
          </p:nvPr>
        </p:nvSpPr>
        <p:spPr>
          <a:xfrm>
            <a:off x="470066" y="383979"/>
            <a:ext cx="10515600" cy="1665556"/>
          </a:xfrm>
        </p:spPr>
        <p:txBody>
          <a:bodyPr/>
          <a:lstStyle/>
          <a:p>
            <a:r>
              <a:rPr lang="en-US" b="1" dirty="0"/>
              <a:t>Let’s Review the Top 10</a:t>
            </a:r>
            <a:br>
              <a:rPr lang="en-US" b="1" dirty="0"/>
            </a:br>
            <a:r>
              <a:rPr lang="en-US" b="1" dirty="0"/>
              <a:t>Types of Infections in PALTC</a:t>
            </a:r>
          </a:p>
        </p:txBody>
      </p:sp>
      <p:sp>
        <p:nvSpPr>
          <p:cNvPr id="3" name="Content Placeholder 2">
            <a:extLst>
              <a:ext uri="{FF2B5EF4-FFF2-40B4-BE49-F238E27FC236}">
                <a16:creationId xmlns:a16="http://schemas.microsoft.com/office/drawing/2014/main" id="{5DE74353-4353-D31F-DCBB-9776CD7E96E6}"/>
              </a:ext>
            </a:extLst>
          </p:cNvPr>
          <p:cNvSpPr>
            <a:spLocks noGrp="1"/>
          </p:cNvSpPr>
          <p:nvPr>
            <p:ph sz="half" idx="1"/>
          </p:nvPr>
        </p:nvSpPr>
        <p:spPr>
          <a:xfrm>
            <a:off x="470066" y="2506662"/>
            <a:ext cx="5181600" cy="4351338"/>
          </a:xfrm>
        </p:spPr>
        <p:txBody>
          <a:bodyPr>
            <a:normAutofit/>
          </a:bodyPr>
          <a:lstStyle/>
          <a:p>
            <a:pPr marL="514350" indent="-514350">
              <a:buFont typeface="+mj-lt"/>
              <a:buAutoNum type="arabicPeriod"/>
            </a:pPr>
            <a:r>
              <a:rPr lang="en-US" b="1" dirty="0">
                <a:solidFill>
                  <a:srgbClr val="7030A0"/>
                </a:solidFill>
              </a:rPr>
              <a:t>Non-purulent cellulitis</a:t>
            </a:r>
          </a:p>
          <a:p>
            <a:pPr marL="514350" indent="-514350">
              <a:buFont typeface="+mj-lt"/>
              <a:buAutoNum type="arabicPeriod"/>
            </a:pPr>
            <a:r>
              <a:rPr lang="en-US" b="1" dirty="0">
                <a:solidFill>
                  <a:srgbClr val="00B050"/>
                </a:solidFill>
              </a:rPr>
              <a:t>Abscess or purulent cellulitis</a:t>
            </a:r>
          </a:p>
          <a:p>
            <a:pPr marL="514350" indent="-514350">
              <a:buFont typeface="+mj-lt"/>
              <a:buAutoNum type="arabicPeriod"/>
            </a:pPr>
            <a:r>
              <a:rPr lang="en-US" b="1" dirty="0">
                <a:solidFill>
                  <a:srgbClr val="0070C0"/>
                </a:solidFill>
              </a:rPr>
              <a:t>Mild diabetic foot wound</a:t>
            </a:r>
          </a:p>
          <a:p>
            <a:pPr marL="514350" indent="-514350">
              <a:buFont typeface="+mj-lt"/>
              <a:buAutoNum type="arabicPeriod"/>
            </a:pPr>
            <a:r>
              <a:rPr lang="en-US" b="1" dirty="0">
                <a:solidFill>
                  <a:srgbClr val="FFC000"/>
                </a:solidFill>
              </a:rPr>
              <a:t>Uncomplicated UTI</a:t>
            </a:r>
          </a:p>
          <a:p>
            <a:pPr marL="514350" indent="-514350">
              <a:buFont typeface="+mj-lt"/>
              <a:buAutoNum type="arabicPeriod"/>
            </a:pPr>
            <a:r>
              <a:rPr lang="en-US" b="1" dirty="0"/>
              <a:t>Complicated UTI</a:t>
            </a:r>
          </a:p>
          <a:p>
            <a:pPr marL="514350" indent="-514350">
              <a:buFont typeface="+mj-lt"/>
              <a:buAutoNum type="arabicPeriod"/>
            </a:pPr>
            <a:r>
              <a:rPr lang="en-US" b="1" dirty="0">
                <a:solidFill>
                  <a:srgbClr val="FF0000"/>
                </a:solidFill>
              </a:rPr>
              <a:t>Community acquired bacterial pneumonia</a:t>
            </a:r>
          </a:p>
          <a:p>
            <a:pPr marL="0" indent="0">
              <a:buNone/>
            </a:pPr>
            <a:endParaRPr lang="en-US" dirty="0"/>
          </a:p>
        </p:txBody>
      </p:sp>
      <p:sp>
        <p:nvSpPr>
          <p:cNvPr id="4" name="Content Placeholder 3">
            <a:extLst>
              <a:ext uri="{FF2B5EF4-FFF2-40B4-BE49-F238E27FC236}">
                <a16:creationId xmlns:a16="http://schemas.microsoft.com/office/drawing/2014/main" id="{F69A4FA4-C9AB-C27C-48AC-492A6AA69DF6}"/>
              </a:ext>
            </a:extLst>
          </p:cNvPr>
          <p:cNvSpPr>
            <a:spLocks noGrp="1"/>
          </p:cNvSpPr>
          <p:nvPr>
            <p:ph sz="half" idx="2"/>
          </p:nvPr>
        </p:nvSpPr>
        <p:spPr>
          <a:xfrm>
            <a:off x="5920839" y="2506662"/>
            <a:ext cx="6271161" cy="4351338"/>
          </a:xfrm>
        </p:spPr>
        <p:txBody>
          <a:bodyPr>
            <a:normAutofit/>
          </a:bodyPr>
          <a:lstStyle/>
          <a:p>
            <a:pPr marL="0" indent="0">
              <a:buNone/>
            </a:pPr>
            <a:r>
              <a:rPr lang="en-US" b="1" dirty="0">
                <a:solidFill>
                  <a:schemeClr val="accent3"/>
                </a:solidFill>
              </a:rPr>
              <a:t>7.  Acute exacerbation of COPD</a:t>
            </a:r>
          </a:p>
          <a:p>
            <a:pPr marL="0" indent="0">
              <a:buNone/>
            </a:pPr>
            <a:r>
              <a:rPr lang="en-US" b="1" dirty="0">
                <a:solidFill>
                  <a:srgbClr val="C00000"/>
                </a:solidFill>
              </a:rPr>
              <a:t>8.  COVID-19 infection</a:t>
            </a:r>
          </a:p>
          <a:p>
            <a:pPr marL="0" indent="0">
              <a:buNone/>
            </a:pPr>
            <a:r>
              <a:rPr lang="en-US" b="1" dirty="0">
                <a:solidFill>
                  <a:schemeClr val="accent5"/>
                </a:solidFill>
              </a:rPr>
              <a:t>9.  Influenza infection</a:t>
            </a:r>
          </a:p>
          <a:p>
            <a:pPr marL="0" indent="0">
              <a:buNone/>
            </a:pPr>
            <a:r>
              <a:rPr lang="en-US" b="1" dirty="0">
                <a:solidFill>
                  <a:srgbClr val="FF40FF"/>
                </a:solidFill>
              </a:rPr>
              <a:t>10. Clostridioides difficile (C. diff)</a:t>
            </a:r>
          </a:p>
          <a:p>
            <a:pPr marL="0" indent="0">
              <a:buNone/>
            </a:pPr>
            <a:endParaRPr lang="en-US" b="1" dirty="0">
              <a:solidFill>
                <a:srgbClr val="FF0000"/>
              </a:solidFill>
            </a:endParaRPr>
          </a:p>
          <a:p>
            <a:pPr marL="0" indent="0">
              <a:buNone/>
            </a:pPr>
            <a:r>
              <a:rPr lang="en-US" b="1" dirty="0">
                <a:solidFill>
                  <a:srgbClr val="FF0000"/>
                </a:solidFill>
              </a:rPr>
              <a:t>Bonus:</a:t>
            </a:r>
          </a:p>
          <a:p>
            <a:pPr marL="0" indent="0">
              <a:buNone/>
            </a:pPr>
            <a:r>
              <a:rPr lang="en-US" b="1" dirty="0">
                <a:solidFill>
                  <a:srgbClr val="0070C0"/>
                </a:solidFill>
              </a:rPr>
              <a:t>Pressure injuries</a:t>
            </a:r>
          </a:p>
          <a:p>
            <a:pPr marL="0" indent="0">
              <a:buNone/>
            </a:pPr>
            <a:endParaRPr lang="en-US" dirty="0"/>
          </a:p>
        </p:txBody>
      </p:sp>
      <p:pic>
        <p:nvPicPr>
          <p:cNvPr id="6" name="Picture 5">
            <a:extLst>
              <a:ext uri="{FF2B5EF4-FFF2-40B4-BE49-F238E27FC236}">
                <a16:creationId xmlns:a16="http://schemas.microsoft.com/office/drawing/2014/main" id="{78117FAA-B633-C80F-BCD1-3D70909B36BD}"/>
              </a:ext>
            </a:extLst>
          </p:cNvPr>
          <p:cNvPicPr>
            <a:picLocks noChangeAspect="1"/>
          </p:cNvPicPr>
          <p:nvPr/>
        </p:nvPicPr>
        <p:blipFill>
          <a:blip r:embed="rId2"/>
          <a:stretch>
            <a:fillRect/>
          </a:stretch>
        </p:blipFill>
        <p:spPr>
          <a:xfrm>
            <a:off x="8512403" y="331238"/>
            <a:ext cx="2577445" cy="1718297"/>
          </a:xfrm>
          <a:prstGeom prst="rect">
            <a:avLst/>
          </a:prstGeom>
        </p:spPr>
      </p:pic>
    </p:spTree>
    <p:extLst>
      <p:ext uri="{BB962C8B-B14F-4D97-AF65-F5344CB8AC3E}">
        <p14:creationId xmlns:p14="http://schemas.microsoft.com/office/powerpoint/2010/main" val="329131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TotalTime>
  <Words>1693</Words>
  <Application>Microsoft Office PowerPoint</Application>
  <PresentationFormat>Widescreen</PresentationFormat>
  <Paragraphs>161</Paragraphs>
  <Slides>27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Aptos</vt:lpstr>
      <vt:lpstr>Aptos Black</vt:lpstr>
      <vt:lpstr>Aptos Display</vt:lpstr>
      <vt:lpstr>Arial</vt:lpstr>
      <vt:lpstr>Calibri</vt:lpstr>
      <vt:lpstr>Crimson Text</vt:lpstr>
      <vt:lpstr>GT America</vt:lpstr>
      <vt:lpstr>Helvetica Neue</vt:lpstr>
      <vt:lpstr>Times New Roman</vt:lpstr>
      <vt:lpstr>var(--font-heading)</vt:lpstr>
      <vt:lpstr>Wingdings</vt:lpstr>
      <vt:lpstr>Office Theme</vt:lpstr>
      <vt:lpstr>Antibiotic Stewardship in Post-Acute and Long-Term Care</vt:lpstr>
      <vt:lpstr>Objectives</vt:lpstr>
      <vt:lpstr>Why should we be good Stewards of our Antibiotic Use?</vt:lpstr>
      <vt:lpstr>What is an Antibiotic Stewardship Program and Why do we need one?</vt:lpstr>
      <vt:lpstr>Antibiotic Stewardship Pearls</vt:lpstr>
      <vt:lpstr>Why are our Patients so vulnerable to infections?</vt:lpstr>
      <vt:lpstr>Why are our Patients so vulnerable to infections?</vt:lpstr>
      <vt:lpstr>However……</vt:lpstr>
      <vt:lpstr>Let’s Review the Top 10 Types of Infections in PALTC</vt:lpstr>
      <vt:lpstr>What about Fevers?</vt:lpstr>
      <vt:lpstr>The KASIC LTC Treatment Guidance</vt:lpstr>
      <vt:lpstr>Non-purulent Cellulitis</vt:lpstr>
      <vt:lpstr>Mild Diabetic Foot Wound</vt:lpstr>
      <vt:lpstr>Uncomplicated UTI</vt:lpstr>
      <vt:lpstr>Community Acquired Bacterial Pneumonia</vt:lpstr>
      <vt:lpstr>Acute Exacerbation of COPD</vt:lpstr>
      <vt:lpstr>De-escalation </vt:lpstr>
      <vt:lpstr>Probiotics: Do They work?</vt:lpstr>
      <vt:lpstr>Vaccines can Prevent Respiratory Infections!</vt:lpstr>
      <vt:lpstr>PowerPoint Presentation</vt:lpstr>
      <vt:lpstr>Vaccination: How to approach the Topic</vt:lpstr>
      <vt:lpstr>Other Vaccinations Needed to Prevent Respiratory infections</vt:lpstr>
      <vt:lpstr>PowerPoint Presentation</vt:lpstr>
      <vt:lpstr>Influenza Disease Burden 2010-2025</vt:lpstr>
      <vt:lpstr>PowerPoint Presentation</vt:lpstr>
      <vt:lpstr>The Top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Leslie Eber</dc:creator>
  <cp:lastModifiedBy>Rita Hernandez Munna</cp:lastModifiedBy>
  <cp:revision>8</cp:revision>
  <dcterms:created xsi:type="dcterms:W3CDTF">2025-09-09T19:50:09Z</dcterms:created>
  <dcterms:modified xsi:type="dcterms:W3CDTF">2025-09-17T18:52:45Z</dcterms:modified>
</cp:coreProperties>
</file>